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  <p:sldMasterId id="2147483715" r:id="rId2"/>
  </p:sldMasterIdLst>
  <p:notesMasterIdLst>
    <p:notesMasterId r:id="rId28"/>
  </p:notesMasterIdLst>
  <p:sldIdLst>
    <p:sldId id="256" r:id="rId3"/>
    <p:sldId id="306" r:id="rId4"/>
    <p:sldId id="302" r:id="rId5"/>
    <p:sldId id="304" r:id="rId6"/>
    <p:sldId id="305" r:id="rId7"/>
    <p:sldId id="303" r:id="rId8"/>
    <p:sldId id="260" r:id="rId9"/>
    <p:sldId id="261" r:id="rId10"/>
    <p:sldId id="279" r:id="rId11"/>
    <p:sldId id="280" r:id="rId12"/>
    <p:sldId id="310" r:id="rId13"/>
    <p:sldId id="312" r:id="rId14"/>
    <p:sldId id="282" r:id="rId15"/>
    <p:sldId id="313" r:id="rId16"/>
    <p:sldId id="308" r:id="rId17"/>
    <p:sldId id="307" r:id="rId18"/>
    <p:sldId id="309" r:id="rId19"/>
    <p:sldId id="288" r:id="rId20"/>
    <p:sldId id="314" r:id="rId21"/>
    <p:sldId id="281" r:id="rId22"/>
    <p:sldId id="300" r:id="rId23"/>
    <p:sldId id="301" r:id="rId24"/>
    <p:sldId id="293" r:id="rId25"/>
    <p:sldId id="315" r:id="rId26"/>
    <p:sldId id="31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00CC0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9" autoAdjust="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7A700D-3A7B-443C-B1EC-6F8DED270CC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790555-3C47-4FBD-87BF-92337F893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228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olecules-Red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162678"/>
            <a:ext cx="7772400" cy="1470025"/>
          </a:xfrm>
          <a:effectLst/>
        </p:spPr>
        <p:txBody>
          <a:bodyPr/>
          <a:lstStyle>
            <a:lvl1pPr>
              <a:defRPr b="1" i="0">
                <a:solidFill>
                  <a:srgbClr val="FFFFFF"/>
                </a:solidFill>
                <a:latin typeface="+mj-lt"/>
                <a:cs typeface="DIN-Bol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32703"/>
            <a:ext cx="6400800" cy="869088"/>
          </a:xfrm>
          <a:effectLst/>
        </p:spPr>
        <p:txBody>
          <a:bodyPr/>
          <a:lstStyle>
            <a:lvl1pPr marL="0" indent="0">
              <a:buFontTx/>
              <a:buNone/>
              <a:defRPr sz="2000" b="1" i="1">
                <a:solidFill>
                  <a:srgbClr val="FFFFFF"/>
                </a:solidFill>
                <a:latin typeface="+mj-lt"/>
                <a:cs typeface="DIN-Bold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080" y="6090099"/>
            <a:ext cx="1171129" cy="638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405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olecules-Red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162678"/>
            <a:ext cx="7772400" cy="1470025"/>
          </a:xfrm>
          <a:effectLst/>
        </p:spPr>
        <p:txBody>
          <a:bodyPr/>
          <a:lstStyle>
            <a:lvl1pPr>
              <a:defRPr b="1" i="0">
                <a:solidFill>
                  <a:srgbClr val="FFFFFF"/>
                </a:solidFill>
                <a:latin typeface="+mj-lt"/>
                <a:cs typeface="DIN-Bol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32703"/>
            <a:ext cx="6400800" cy="869088"/>
          </a:xfrm>
          <a:effectLst/>
        </p:spPr>
        <p:txBody>
          <a:bodyPr/>
          <a:lstStyle>
            <a:lvl1pPr marL="0" indent="0">
              <a:buFontTx/>
              <a:buNone/>
              <a:defRPr sz="2000" b="1" i="1">
                <a:solidFill>
                  <a:srgbClr val="FFFFFF"/>
                </a:solidFill>
                <a:latin typeface="+mj-lt"/>
                <a:cs typeface="DIN-Bold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42642" y="6220680"/>
            <a:ext cx="2799309" cy="266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800" dirty="0">
                <a:solidFill>
                  <a:srgbClr val="FFFFFF"/>
                </a:solidFill>
              </a:rPr>
              <a:t>Company Confidential </a:t>
            </a:r>
            <a:r>
              <a:rPr lang="en-US" sz="800" baseline="0" dirty="0" smtClean="0">
                <a:solidFill>
                  <a:srgbClr val="FFFFFF"/>
                </a:solidFill>
              </a:rPr>
              <a:t>  </a:t>
            </a:r>
            <a:r>
              <a:rPr lang="en-US" sz="800" dirty="0" smtClean="0">
                <a:solidFill>
                  <a:srgbClr val="FFFFFF"/>
                </a:solidFill>
              </a:rPr>
              <a:t>© 2015 </a:t>
            </a:r>
            <a:r>
              <a:rPr lang="en-US" sz="800" dirty="0">
                <a:solidFill>
                  <a:srgbClr val="FFFFFF"/>
                </a:solidFill>
              </a:rPr>
              <a:t>Eli Lilly and Company</a:t>
            </a:r>
          </a:p>
        </p:txBody>
      </p:sp>
    </p:spTree>
    <p:extLst>
      <p:ext uri="{BB962C8B-B14F-4D97-AF65-F5344CB8AC3E}">
        <p14:creationId xmlns:p14="http://schemas.microsoft.com/office/powerpoint/2010/main" val="269146493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40827"/>
            <a:ext cx="2133600" cy="214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r>
              <a:rPr lang="en-US" smtClean="0"/>
              <a:t>2015 MBSW, Tuesday, May 19, 2015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41367"/>
            <a:ext cx="2895600" cy="225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/>
            </a:lvl1pPr>
          </a:lstStyle>
          <a:p>
            <a:r>
              <a:rPr lang="en-US" smtClean="0"/>
              <a:t>Jeff Hofer and Adam Rauk, Eli Lilly</a:t>
            </a: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42447"/>
            <a:ext cx="2133600" cy="246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62324752-D86C-4124-8B7C-43330D7AD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744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40827"/>
            <a:ext cx="2133600" cy="214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r>
              <a:rPr lang="en-US" smtClean="0"/>
              <a:t>3/20/2015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41367"/>
            <a:ext cx="2895600" cy="225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/>
            </a:lvl1pPr>
          </a:lstStyle>
          <a:p>
            <a:r>
              <a:rPr lang="en-US" dirty="0" smtClean="0"/>
              <a:t>Company Confidential  © 2015 Eli Lilly and Company 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42447"/>
            <a:ext cx="2133600" cy="246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64C47640-ECEC-E34E-A5C6-81F2A80A83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92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oleculesHeaders-Red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43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25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20358"/>
            <a:ext cx="8229600" cy="5042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40827"/>
            <a:ext cx="2133600" cy="214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r>
              <a:rPr lang="en-US" smtClean="0"/>
              <a:t>2015 MBSW, Tuesday, May 19, 2015</a:t>
            </a:r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41367"/>
            <a:ext cx="2895600" cy="225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/>
            </a:lvl1pPr>
          </a:lstStyle>
          <a:p>
            <a:r>
              <a:rPr lang="en-US" smtClean="0"/>
              <a:t>Jeff Hofer and Adam Rauk, Eli Lilly</a:t>
            </a:r>
            <a:endParaRPr lang="en-US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42447"/>
            <a:ext cx="2133600" cy="246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62324752-D86C-4124-8B7C-43330D7ADE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i="0">
          <a:solidFill>
            <a:schemeClr val="bg1"/>
          </a:solidFill>
          <a:latin typeface="+mj-lt"/>
          <a:ea typeface="ヒラギノ角ゴ Pro W3" charset="0"/>
          <a:cs typeface="DIN-Bold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ヒラギノ角ゴ Pro W3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Arial" panose="020B0604020202020204" pitchFamily="34" charset="0"/>
        <a:buChar char="♦"/>
        <a:defRPr sz="2800">
          <a:solidFill>
            <a:schemeClr val="tx1"/>
          </a:solidFill>
          <a:latin typeface="+mj-lt"/>
          <a:ea typeface="ヒラギノ角ゴ Pro W3" charset="0"/>
          <a:cs typeface="DIN-Regular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Char char="•"/>
        <a:defRPr sz="2600">
          <a:solidFill>
            <a:schemeClr val="tx1"/>
          </a:solidFill>
          <a:latin typeface="+mj-lt"/>
          <a:ea typeface="ヒラギノ角ゴ Pro W3" charset="0"/>
          <a:cs typeface="DIN-Regular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D52B17"/>
        </a:buClr>
        <a:buFont typeface="Arial" panose="020B0604020202020204" pitchFamily="34" charset="0"/>
        <a:buChar char="–"/>
        <a:defRPr sz="2400">
          <a:solidFill>
            <a:schemeClr val="tx1"/>
          </a:solidFill>
          <a:latin typeface="+mj-lt"/>
          <a:ea typeface="ヒラギノ角ゴ Pro W3" charset="0"/>
          <a:cs typeface="DIN-Regular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Char char="•"/>
        <a:defRPr sz="2000">
          <a:solidFill>
            <a:schemeClr val="tx1"/>
          </a:solidFill>
          <a:latin typeface="+mj-lt"/>
          <a:ea typeface="ヒラギノ角ゴ Pro W3" charset="0"/>
          <a:cs typeface="DIN-Regular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Char char="•"/>
        <a:defRPr>
          <a:solidFill>
            <a:schemeClr val="tx1"/>
          </a:solidFill>
          <a:latin typeface="+mj-lt"/>
          <a:ea typeface="ヒラギノ角ゴ Pro W3" charset="0"/>
          <a:cs typeface="DIN-Regular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40827"/>
            <a:ext cx="2133600" cy="214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r>
              <a:rPr lang="en-US" dirty="0" smtClean="0"/>
              <a:t>3/20/2015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41367"/>
            <a:ext cx="2895600" cy="225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/>
            </a:lvl1pPr>
          </a:lstStyle>
          <a:p>
            <a:r>
              <a:rPr lang="en-US" dirty="0" smtClean="0"/>
              <a:t>Company Confidential  © 2015 Eli Lilly and Company 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42447"/>
            <a:ext cx="2133600" cy="246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64C47640-ECEC-E34E-A5C6-81F2A80A839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480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D52B1E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D52B1E"/>
        </a:buClr>
        <a:buFont typeface="Arial" panose="020B0604020202020204" pitchFamily="34" charset="0"/>
        <a:buChar char="♦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D52B1E"/>
        </a:buClr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D52B1E"/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D52B1E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D52B1E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3037" y="1371600"/>
            <a:ext cx="9143999" cy="753136"/>
          </a:xfrm>
        </p:spPr>
        <p:txBody>
          <a:bodyPr/>
          <a:lstStyle/>
          <a:p>
            <a:r>
              <a:rPr lang="en-US" dirty="0"/>
              <a:t>Analysis and Visualization Approaches to Assess UDU Capability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0" y="2516759"/>
            <a:ext cx="9144000" cy="455041"/>
          </a:xfrm>
        </p:spPr>
        <p:txBody>
          <a:bodyPr/>
          <a:lstStyle/>
          <a:p>
            <a:r>
              <a:rPr lang="en-US" dirty="0" smtClean="0"/>
              <a:t>Presented at MBSW 2015</a:t>
            </a:r>
          </a:p>
          <a:p>
            <a:r>
              <a:rPr lang="en-US" dirty="0" smtClean="0"/>
              <a:t>19 May 2015</a:t>
            </a:r>
          </a:p>
          <a:p>
            <a:r>
              <a:rPr lang="en-US" dirty="0" smtClean="0"/>
              <a:t>Jeff Hofer, Adam Rauk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62324752-D86C-4124-8B7C-43330D7ADE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7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Monte Carlo Simulation to Obtain 95% Limit Contours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4952999"/>
          </a:xfrm>
        </p:spPr>
        <p:txBody>
          <a:bodyPr/>
          <a:lstStyle/>
          <a:p>
            <a:r>
              <a:rPr lang="en-US" sz="2400" dirty="0" smtClean="0"/>
              <a:t>Properties Varied </a:t>
            </a:r>
          </a:p>
          <a:p>
            <a:pPr lvl="1"/>
            <a:r>
              <a:rPr lang="en-US" sz="2000" dirty="0" smtClean="0"/>
              <a:t>True batch mean</a:t>
            </a:r>
          </a:p>
          <a:p>
            <a:pPr lvl="1"/>
            <a:r>
              <a:rPr lang="en-US" sz="2000" dirty="0" smtClean="0"/>
              <a:t>True location to location standard deviation</a:t>
            </a:r>
          </a:p>
          <a:p>
            <a:pPr lvl="1"/>
            <a:r>
              <a:rPr lang="en-US" sz="2000" dirty="0" smtClean="0"/>
              <a:t>True within location standard deviation</a:t>
            </a:r>
          </a:p>
          <a:p>
            <a:r>
              <a:rPr lang="en-US" sz="2400" dirty="0" smtClean="0"/>
              <a:t>Estimates </a:t>
            </a:r>
          </a:p>
          <a:p>
            <a:pPr lvl="1"/>
            <a:r>
              <a:rPr lang="en-US" sz="2000" dirty="0" smtClean="0"/>
              <a:t>Probability of passing the various criteria</a:t>
            </a:r>
          </a:p>
          <a:p>
            <a:pPr lvl="2"/>
            <a:r>
              <a:rPr lang="en-US" sz="1800" dirty="0" smtClean="0"/>
              <a:t>USP 905</a:t>
            </a:r>
          </a:p>
          <a:p>
            <a:pPr lvl="2"/>
            <a:r>
              <a:rPr lang="en-US" sz="1800" dirty="0" smtClean="0"/>
              <a:t>ASTM 50/95 30 locations x 2 samples per location when there was either 0% or 90% of the total variance due to location to location (example Process Validation, Stage 2)</a:t>
            </a:r>
          </a:p>
          <a:p>
            <a:pPr lvl="2"/>
            <a:r>
              <a:rPr lang="en-US" sz="1800" dirty="0" smtClean="0"/>
              <a:t>ASTM 50/80 10/30 (example Routine Release, Stage 3)</a:t>
            </a:r>
          </a:p>
          <a:p>
            <a:r>
              <a:rPr lang="en-US" sz="2400" dirty="0" smtClean="0"/>
              <a:t>Summarize</a:t>
            </a:r>
          </a:p>
          <a:p>
            <a:pPr lvl="1"/>
            <a:r>
              <a:rPr lang="en-US" sz="2000" dirty="0" smtClean="0"/>
              <a:t>Show contours of constant 95% probability of passing a given criteria on a plot of within location versus between location variability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2015 MBSW, Tuesday, May 19,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Jeff Hofer and Adam Rauk, Eli Lilly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24752-D86C-4124-8B7C-43330D7ADE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9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OC Curves when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dirty="0" smtClean="0"/>
              <a:t>=100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2015 MBSW, Tuesday, May 19,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Jeff Hofer and Adam Rauk, Eli Lilly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24752-D86C-4124-8B7C-43330D7ADE2B}" type="slidenum">
              <a:rPr lang="en-US" smtClean="0"/>
              <a:t>11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76400"/>
            <a:ext cx="695753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9024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25400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95% Pass Contours for Mean=100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2015 MBSW, Tuesday, May 19,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5257800" y="6592601"/>
            <a:ext cx="2895600" cy="225245"/>
          </a:xfrm>
        </p:spPr>
        <p:txBody>
          <a:bodyPr/>
          <a:lstStyle/>
          <a:p>
            <a:r>
              <a:rPr lang="en-US" dirty="0" smtClean="0"/>
              <a:t>Jeff Hofer and Adam Rauk, Eli Lilly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24752-D86C-4124-8B7C-43330D7ADE2B}" type="slidenum">
              <a:rPr lang="en-US" smtClean="0"/>
              <a:t>12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194" y="1291556"/>
            <a:ext cx="5410200" cy="5165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118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763000" cy="1143000"/>
          </a:xfrm>
        </p:spPr>
        <p:txBody>
          <a:bodyPr/>
          <a:lstStyle/>
          <a:p>
            <a:r>
              <a:rPr lang="en-US" sz="2400" dirty="0" smtClean="0"/>
              <a:t>95% Limit Contours for Passing USP, Example Process Validation (50/95)*, and Example Routine Release (50/80)*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19600"/>
          </a:xfrm>
        </p:spPr>
        <p:txBody>
          <a:bodyPr/>
          <a:lstStyle/>
          <a:p>
            <a:r>
              <a:rPr lang="en-US" sz="2400" dirty="0" smtClean="0"/>
              <a:t>Plots were created displaying the contours with 95% probability of meeting the specific criteria for different combinations of</a:t>
            </a:r>
          </a:p>
          <a:p>
            <a:pPr lvl="1"/>
            <a:r>
              <a:rPr lang="en-US" sz="2400" dirty="0" smtClean="0"/>
              <a:t>True Batch Mean (96, 97, 98, 99, 100)</a:t>
            </a:r>
          </a:p>
          <a:p>
            <a:pPr lvl="1"/>
            <a:r>
              <a:rPr lang="en-US" sz="2400" dirty="0" smtClean="0"/>
              <a:t>True Between Location Standard Deviation</a:t>
            </a:r>
          </a:p>
          <a:p>
            <a:pPr lvl="1"/>
            <a:r>
              <a:rPr lang="en-US" sz="2400" dirty="0" smtClean="0"/>
              <a:t>True Within Location Standard Deviation</a:t>
            </a:r>
          </a:p>
          <a:p>
            <a:r>
              <a:rPr lang="en-US" sz="2400" dirty="0" smtClean="0"/>
              <a:t>Contours become more restrictive as the true mean deviates from 100%</a:t>
            </a:r>
          </a:p>
          <a:p>
            <a:r>
              <a:rPr lang="en-US" sz="2400" dirty="0" smtClean="0"/>
              <a:t>When showing multiple batches on same plot, show the contours corresponding to the worst case mean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2015 MBSW, Tuesday, May 19, 2015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Jeff Hofer and Adam Rauk, Eli Lilly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24752-D86C-4124-8B7C-43330D7ADE2B}" type="slidenum">
              <a:rPr lang="en-US" smtClean="0"/>
              <a:t>13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410200" y="5788222"/>
            <a:ext cx="190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*ASTM E2810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3506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Product Data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2015 MBSW, Tuesday, May 19,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Jeff Hofer and Adam Rauk, Eli Lilly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24752-D86C-4124-8B7C-43330D7ADE2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321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4602163"/>
          </a:xfrm>
        </p:spPr>
        <p:txBody>
          <a:bodyPr/>
          <a:lstStyle/>
          <a:p>
            <a:r>
              <a:rPr lang="en-US" dirty="0" smtClean="0"/>
              <a:t>Data are obtained for batches</a:t>
            </a:r>
          </a:p>
          <a:p>
            <a:pPr lvl="1"/>
            <a:r>
              <a:rPr lang="en-US" sz="2800" dirty="0" smtClean="0"/>
              <a:t>Dosage units are obtained from multiple locations across the batch</a:t>
            </a:r>
          </a:p>
          <a:p>
            <a:pPr lvl="1"/>
            <a:r>
              <a:rPr lang="en-US" sz="2800" dirty="0" smtClean="0"/>
              <a:t>At least two dosage units are tested from some locations</a:t>
            </a:r>
          </a:p>
          <a:p>
            <a:r>
              <a:rPr lang="en-US" dirty="0" smtClean="0"/>
              <a:t>Bayesian analysis is performed to estimate the between and within location variability and associated credible limits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2015 MBSW, Tuesday, May 19,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Jeff Hofer and Adam Rauk, Eli Lilly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542447"/>
            <a:ext cx="2133600" cy="246827"/>
          </a:xfrm>
          <a:prstGeom prst="rect">
            <a:avLst/>
          </a:prstGeom>
        </p:spPr>
        <p:txBody>
          <a:bodyPr/>
          <a:lstStyle/>
          <a:p>
            <a:fld id="{62324752-D86C-4124-8B7C-43330D7ADE2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4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Bayesian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sz="2400" dirty="0" smtClean="0"/>
              <a:t>Bayesian statistical methods used to estimate the within and between standard deviations and 90% credible intervals (provides upper 95% credible limit)</a:t>
            </a:r>
          </a:p>
          <a:p>
            <a:r>
              <a:rPr lang="en-US" sz="2400" dirty="0" smtClean="0"/>
              <a:t>Can incorporate prior belief and realistic constraints</a:t>
            </a:r>
          </a:p>
          <a:p>
            <a:r>
              <a:rPr lang="en-US" sz="2400" dirty="0" smtClean="0"/>
              <a:t>Relatively non-informative priors utilized</a:t>
            </a:r>
          </a:p>
          <a:p>
            <a:pPr lvl="1"/>
            <a:r>
              <a:rPr lang="en-US" sz="2400" dirty="0" smtClean="0"/>
              <a:t>Within location SD is Uniform(0.001,10)</a:t>
            </a:r>
          </a:p>
          <a:p>
            <a:pPr lvl="1"/>
            <a:r>
              <a:rPr lang="en-US" sz="2400" dirty="0" smtClean="0"/>
              <a:t>Between location SD is Uniform(0.001,10)</a:t>
            </a:r>
          </a:p>
          <a:p>
            <a:pPr lvl="1"/>
            <a:r>
              <a:rPr lang="en-US" sz="2400" dirty="0" smtClean="0"/>
              <a:t>Batch mean comes from a Normal(100,SD=10)</a:t>
            </a:r>
          </a:p>
          <a:p>
            <a:r>
              <a:rPr lang="en-US" sz="2400" dirty="0" smtClean="0"/>
              <a:t>The actual data is utilized along with the prior to obtain a posterior distribution for the parameters</a:t>
            </a:r>
            <a:endParaRPr 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2015 MBSW, Tuesday, May 19,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Jeff Hofer and Adam Rauk, Eli Lilly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542447"/>
            <a:ext cx="2133600" cy="246827"/>
          </a:xfrm>
          <a:prstGeom prst="rect">
            <a:avLst/>
          </a:prstGeom>
        </p:spPr>
        <p:txBody>
          <a:bodyPr/>
          <a:lstStyle/>
          <a:p>
            <a:fld id="{62324752-D86C-4124-8B7C-43330D7ADE2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58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Summarizing Analysis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4602163"/>
          </a:xfrm>
        </p:spPr>
        <p:txBody>
          <a:bodyPr/>
          <a:lstStyle/>
          <a:p>
            <a:r>
              <a:rPr lang="en-US" sz="3600" dirty="0" smtClean="0"/>
              <a:t>Plot the point estimates (medians) and the upper 95% credible limits for the posterior distributions of the between and within location standard deviations for individual studies/batches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2015 MBSW, Tuesday, May 19,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Jeff Hofer and Adam Rauk, Eli Lilly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542447"/>
            <a:ext cx="2133600" cy="246827"/>
          </a:xfrm>
          <a:prstGeom prst="rect">
            <a:avLst/>
          </a:prstGeom>
        </p:spPr>
        <p:txBody>
          <a:bodyPr/>
          <a:lstStyle/>
          <a:p>
            <a:fld id="{62324752-D86C-4124-8B7C-43330D7ADE2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68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83846"/>
            <a:ext cx="5544556" cy="529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25400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95% Pass Contours for Mean=100 &amp; Credible Intervals for Line Segment Creation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2015 MBSW, Tuesday, May 19,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5257800" y="6592601"/>
            <a:ext cx="2895600" cy="225245"/>
          </a:xfrm>
        </p:spPr>
        <p:txBody>
          <a:bodyPr/>
          <a:lstStyle/>
          <a:p>
            <a:r>
              <a:rPr lang="en-US" dirty="0" smtClean="0"/>
              <a:t>Jeff Hofer and Adam Rauk, Eli Lilly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24752-D86C-4124-8B7C-43330D7ADE2B}" type="slidenum">
              <a:rPr lang="en-US" smtClean="0"/>
              <a:t>18</a:t>
            </a:fld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451100" y="4733637"/>
            <a:ext cx="152400" cy="14256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537132" y="4812293"/>
            <a:ext cx="1295400" cy="0"/>
          </a:xfrm>
          <a:prstGeom prst="straightConnector1">
            <a:avLst/>
          </a:prstGeom>
          <a:ln w="12700">
            <a:solidFill>
              <a:schemeClr val="tx2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527300" y="3885605"/>
            <a:ext cx="0" cy="926688"/>
          </a:xfrm>
          <a:prstGeom prst="straightConnector1">
            <a:avLst/>
          </a:prstGeom>
          <a:ln w="12700">
            <a:solidFill>
              <a:schemeClr val="tx2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527300" y="3885605"/>
            <a:ext cx="1305232" cy="0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832532" y="3885605"/>
            <a:ext cx="0" cy="926688"/>
          </a:xfrm>
          <a:prstGeom prst="line">
            <a:avLst/>
          </a:prstGeom>
          <a:ln w="63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527300" y="3885605"/>
            <a:ext cx="1305232" cy="919316"/>
          </a:xfrm>
          <a:prstGeom prst="straightConnector1">
            <a:avLst/>
          </a:prstGeom>
          <a:ln w="38100">
            <a:solidFill>
              <a:srgbClr val="0000FF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838994" y="3630769"/>
            <a:ext cx="1301750" cy="500863"/>
          </a:xfrm>
          <a:prstGeom prst="rect">
            <a:avLst/>
          </a:prstGeom>
          <a:solidFill>
            <a:srgbClr val="FFCC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Upper 95% Credible Limit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3162151" y="5197038"/>
            <a:ext cx="1301750" cy="500863"/>
          </a:xfrm>
          <a:prstGeom prst="rect">
            <a:avLst/>
          </a:prstGeom>
          <a:solidFill>
            <a:srgbClr val="FFCC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Upper 95% Credible Limit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38994" y="4922972"/>
            <a:ext cx="1301750" cy="500863"/>
          </a:xfrm>
          <a:prstGeom prst="rect">
            <a:avLst/>
          </a:prstGeom>
          <a:solidFill>
            <a:srgbClr val="FFCC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Median Estimate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140744" y="4854939"/>
            <a:ext cx="310356" cy="30460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23" idx="3"/>
          </p:cNvCxnSpPr>
          <p:nvPr/>
        </p:nvCxnSpPr>
        <p:spPr>
          <a:xfrm>
            <a:off x="2140744" y="3881201"/>
            <a:ext cx="386556" cy="44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53" idx="0"/>
          </p:cNvCxnSpPr>
          <p:nvPr/>
        </p:nvCxnSpPr>
        <p:spPr>
          <a:xfrm flipV="1">
            <a:off x="3813026" y="4804921"/>
            <a:ext cx="0" cy="39211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404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3" grpId="0" animBg="1"/>
      <p:bldP spid="53" grpId="0" animBg="1"/>
      <p:bldP spid="5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Summarizing Analysis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4602163"/>
          </a:xfrm>
        </p:spPr>
        <p:txBody>
          <a:bodyPr/>
          <a:lstStyle/>
          <a:p>
            <a:r>
              <a:rPr lang="en-US" sz="3200" dirty="0" smtClean="0"/>
              <a:t>If line lies inclusively within the contours, we have high (95%) confidence that true within and between location standard deviations are small enough for the batch mean that the corresponding criteria can be met 95% of the time</a:t>
            </a:r>
          </a:p>
          <a:p>
            <a:r>
              <a:rPr lang="en-US" sz="3200" dirty="0" smtClean="0"/>
              <a:t>If point estimates fall directly on contour, we have 50% confidence that we could meet the corresponding criteria 95% of the time</a:t>
            </a:r>
            <a:endParaRPr 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2015 MBSW, Tuesday, May 19,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Jeff Hofer and Adam Rauk, Eli Lilly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542447"/>
            <a:ext cx="2133600" cy="246827"/>
          </a:xfrm>
          <a:prstGeom prst="rect">
            <a:avLst/>
          </a:prstGeom>
        </p:spPr>
        <p:txBody>
          <a:bodyPr/>
          <a:lstStyle/>
          <a:p>
            <a:fld id="{62324752-D86C-4124-8B7C-43330D7ADE2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9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 and Motivation</a:t>
            </a:r>
          </a:p>
          <a:p>
            <a:r>
              <a:rPr lang="en-US" dirty="0" smtClean="0"/>
              <a:t>ASTM E2810</a:t>
            </a:r>
          </a:p>
          <a:p>
            <a:r>
              <a:rPr lang="en-US" dirty="0" smtClean="0"/>
              <a:t>Linking development results to Process Validation and Routine testing</a:t>
            </a:r>
          </a:p>
          <a:p>
            <a:pPr lvl="1"/>
            <a:r>
              <a:rPr lang="en-US" dirty="0" smtClean="0"/>
              <a:t>Bayesian analysis</a:t>
            </a:r>
          </a:p>
          <a:p>
            <a:r>
              <a:rPr lang="en-US" dirty="0" smtClean="0"/>
              <a:t>Visualization tool</a:t>
            </a:r>
          </a:p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2015 MBSW, Tuesday, May 19,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Jeff Hofer and Adam Rauk, Eli Lilly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24752-D86C-4124-8B7C-43330D7ADE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8009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When the line endpoint lies inclusively within the contours, there is </a:t>
            </a:r>
            <a:r>
              <a:rPr lang="en-US" dirty="0" smtClean="0">
                <a:sym typeface="Symbol"/>
              </a:rPr>
              <a:t></a:t>
            </a:r>
            <a:r>
              <a:rPr lang="en-US" dirty="0" smtClean="0"/>
              <a:t>95% probability that the true standard deviation is small enough for the batch mean that the corresponding criteria can be met 95% of the time</a:t>
            </a:r>
          </a:p>
          <a:p>
            <a:r>
              <a:rPr lang="en-US" dirty="0" smtClean="0"/>
              <a:t>When </a:t>
            </a:r>
            <a:r>
              <a:rPr lang="en-US" dirty="0"/>
              <a:t>a</a:t>
            </a:r>
            <a:r>
              <a:rPr lang="en-US" dirty="0" smtClean="0"/>
              <a:t> point estimate falls directly on the line, there is a 50% probability that the corresponding criteria will be met 95% of the 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2015 MBSW, Tuesday, May 19,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Jeff Hofer and Adam Rauk, Eli Lilly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24752-D86C-4124-8B7C-43330D7ADE2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6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Example – Plot of Contours for 95% Pass Percentage for Different Criteria using Worst Case Batch Mean versus 95% Credible Limits for Between and Within Location Variability</a:t>
            </a: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2015 MBSW, Tuesday, May 19,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Jeff Hofer and Adam Rauk, Eli Lilly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24752-D86C-4124-8B7C-43330D7ADE2B}" type="slidenum">
              <a:rPr lang="en-US" smtClean="0"/>
              <a:t>21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19200"/>
            <a:ext cx="5342209" cy="5215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420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Example </a:t>
            </a:r>
            <a:r>
              <a:rPr lang="en-US" sz="2000" dirty="0" smtClean="0"/>
              <a:t>2 – </a:t>
            </a:r>
            <a:r>
              <a:rPr lang="en-US" sz="2000" dirty="0"/>
              <a:t>Plot of Contours for 95% Pass Percentage for Different Criteria using Worst Case Batch Mean versus 95% Credible Limits for Between and Within Location Variability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2015 MBSW, Tuesday, May 19,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Jeff Hofer and Adam Rauk, Eli Lilly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24752-D86C-4124-8B7C-43330D7ADE2B}" type="slidenum">
              <a:rPr lang="en-US" smtClean="0"/>
              <a:t>22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193799"/>
            <a:ext cx="5590040" cy="535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644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4769"/>
            <a:ext cx="8763000" cy="4800600"/>
          </a:xfrm>
        </p:spPr>
        <p:txBody>
          <a:bodyPr/>
          <a:lstStyle/>
          <a:p>
            <a:r>
              <a:rPr lang="en-US" sz="2400" dirty="0" smtClean="0"/>
              <a:t>There is a desire to have a criteria that ensures that one would meet the USP 905 requirements a high percentage of the time</a:t>
            </a:r>
          </a:p>
          <a:p>
            <a:pPr lvl="1"/>
            <a:r>
              <a:rPr lang="en-US" sz="2400" dirty="0" smtClean="0"/>
              <a:t>ASTM E2810 provides such criteria</a:t>
            </a:r>
          </a:p>
          <a:p>
            <a:r>
              <a:rPr lang="en-US" sz="2400" dirty="0" smtClean="0"/>
              <a:t>Bayesian methods provide an excellent way to summarize development content uniformity data</a:t>
            </a:r>
          </a:p>
          <a:p>
            <a:r>
              <a:rPr lang="en-US" sz="2400" dirty="0" smtClean="0"/>
              <a:t>Bayesian analysis results can be visualized to demonstrate a product’s capability to meet the USP and ASTM requirements</a:t>
            </a:r>
          </a:p>
          <a:p>
            <a:r>
              <a:rPr lang="en-US" sz="2400" dirty="0" smtClean="0"/>
              <a:t>Such a product capability evaluation is useful for assessing risk as a product transitions from development to the manufacturing stages of process validation (Stage 2) and eventually routine release (Stage 3)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2015 MBSW, Tuesday, May 19,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Jeff Hofer and Adam Rauk, Eli Lilly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24752-D86C-4124-8B7C-43330D7ADE2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2015 MBSW, Tuesday, May 19,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Jeff Hofer and Adam Rauk, Eli Lilly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24752-D86C-4124-8B7C-43330D7ADE2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652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OC Curves when 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dirty="0" smtClean="0"/>
              <a:t>=100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2015 MBSW, Tuesday, May 19,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Jeff Hofer and Adam Rauk, Eli Lilly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24752-D86C-4124-8B7C-43330D7ADE2B}" type="slidenum">
              <a:rPr lang="en-US" smtClean="0"/>
              <a:t>25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7194891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4796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26033" cy="4821866"/>
          </a:xfrm>
        </p:spPr>
        <p:txBody>
          <a:bodyPr/>
          <a:lstStyle/>
          <a:p>
            <a:r>
              <a:rPr lang="en-US" sz="2600" dirty="0" smtClean="0"/>
              <a:t>USP 905 is a standard that must be met whenever a product is tested  …  it is not a release test</a:t>
            </a:r>
          </a:p>
          <a:p>
            <a:r>
              <a:rPr lang="en-US" sz="2600" dirty="0" smtClean="0"/>
              <a:t>Increasing expectations to use ASTM E2810 (or other approach) to demonstrate ability to meet USP 905</a:t>
            </a:r>
          </a:p>
          <a:p>
            <a:r>
              <a:rPr lang="en-US" sz="2600" dirty="0" smtClean="0"/>
              <a:t>ASTM E2810 provides requirements that, if met, for the specific sample size tested provide a specified level of confidence that the USP 905 test would be met at least a specified percentage of the time if tested in the future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2015 MBSW, Tuesday, May 19,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Jeff Hofer and Adam Rauk, Eli Lilly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24752-D86C-4124-8B7C-43330D7ADE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99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02669" y="1676400"/>
            <a:ext cx="8588931" cy="4191000"/>
            <a:chOff x="402669" y="1676400"/>
            <a:chExt cx="8588931" cy="4191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2669" y="1676400"/>
              <a:ext cx="8588931" cy="4191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2284231" y="5365899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True</a:t>
              </a:r>
              <a:endParaRPr lang="en-US" sz="14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Example OC Curves for ASTM plans and USP test from recent ISPE team publication</a:t>
            </a:r>
            <a:endParaRPr lang="en-US" sz="2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2015 MBSW, Tuesday, May 19, 2015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Jeff Hofer and Adam Rauk, Eli Lilly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24752-D86C-4124-8B7C-43330D7ADE2B}" type="slidenum">
              <a:rPr lang="en-US" smtClean="0"/>
              <a:t>4</a:t>
            </a:fld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4299099" y="2285998"/>
            <a:ext cx="429934" cy="2353604"/>
          </a:xfrm>
          <a:prstGeom prst="rightBrac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64475" y="3146722"/>
            <a:ext cx="2257425" cy="608344"/>
          </a:xfrm>
          <a:prstGeom prst="rect">
            <a:avLst/>
          </a:prstGeom>
          <a:solidFill>
            <a:srgbClr val="FFCC99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Demonstration of Conservativeness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0" y="5867400"/>
            <a:ext cx="5943600" cy="375683"/>
          </a:xfrm>
          <a:prstGeom prst="rect">
            <a:avLst/>
          </a:prstGeom>
          <a:solidFill>
            <a:srgbClr val="FFCC99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These OC curves change based on the true batch mean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30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25400"/>
            <a:ext cx="8763000" cy="1143000"/>
          </a:xfrm>
        </p:spPr>
        <p:txBody>
          <a:bodyPr/>
          <a:lstStyle/>
          <a:p>
            <a:r>
              <a:rPr lang="en-US" dirty="0" smtClean="0"/>
              <a:t>Example ASTM E2810 Acceptance Table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2015 MBSW, Tuesday, May 19,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Jeff Hofer and Adam Rauk, Eli Lilly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24752-D86C-4124-8B7C-43330D7ADE2B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7" t="2151" r="9302" b="4127"/>
          <a:stretch/>
        </p:blipFill>
        <p:spPr bwMode="auto">
          <a:xfrm>
            <a:off x="1006419" y="1105785"/>
            <a:ext cx="6994581" cy="5295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1006419" y="2667000"/>
            <a:ext cx="365181" cy="37338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389321" y="2133600"/>
            <a:ext cx="6400799" cy="70440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505200" y="4038600"/>
            <a:ext cx="2257425" cy="608344"/>
          </a:xfrm>
          <a:prstGeom prst="rect">
            <a:avLst/>
          </a:prstGeom>
          <a:solidFill>
            <a:srgbClr val="FFCC99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Acceptance Ranges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846520" y="5553740"/>
            <a:ext cx="5943600" cy="680483"/>
          </a:xfrm>
          <a:prstGeom prst="rect">
            <a:avLst/>
          </a:prstGeom>
          <a:solidFill>
            <a:srgbClr val="FFCC99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This table changes based on </a:t>
            </a: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 smtClean="0">
                <a:solidFill>
                  <a:schemeClr val="tx1"/>
                </a:solidFill>
              </a:rPr>
              <a:t>sample </a:t>
            </a:r>
            <a:r>
              <a:rPr lang="en-US" dirty="0" smtClean="0">
                <a:solidFill>
                  <a:schemeClr val="tx1"/>
                </a:solidFill>
              </a:rPr>
              <a:t>plan </a:t>
            </a:r>
            <a:r>
              <a:rPr lang="en-US" dirty="0" smtClean="0">
                <a:solidFill>
                  <a:schemeClr val="tx1"/>
                </a:solidFill>
              </a:rPr>
              <a:t>and confidence/coverage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5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35052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H</a:t>
            </a:r>
            <a:r>
              <a:rPr lang="en-US" sz="2400" dirty="0" smtClean="0"/>
              <a:t>ow can one concisely and clearly summarize a product’s capability to meet complex criteria, such as that of ASTM E2810, from multiple Stage 1 (i.e., development) studies?</a:t>
            </a:r>
            <a:endParaRPr 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2015 MBSW, Tuesday, May 19, 2015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Jeff Hofer and Adam Rauk, Eli Lilly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24752-D86C-4124-8B7C-43330D7ADE2B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7" r="9302"/>
          <a:stretch/>
        </p:blipFill>
        <p:spPr bwMode="auto">
          <a:xfrm>
            <a:off x="3886200" y="1600200"/>
            <a:ext cx="5188688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352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way to summarize development UDU study data that</a:t>
            </a:r>
          </a:p>
          <a:p>
            <a:pPr lvl="1"/>
            <a:r>
              <a:rPr lang="en-US" dirty="0" smtClean="0"/>
              <a:t>Includes individual studies and provides an overall summary for a given product</a:t>
            </a:r>
          </a:p>
          <a:p>
            <a:pPr lvl="1"/>
            <a:r>
              <a:rPr lang="en-US" dirty="0" smtClean="0"/>
              <a:t>Enables more informed risk assessments as a product moves from development into process validation and routine manufacture</a:t>
            </a:r>
          </a:p>
          <a:p>
            <a:pPr lvl="1"/>
            <a:r>
              <a:rPr lang="en-US" dirty="0" smtClean="0"/>
              <a:t>Allows for comparison between products, platforms, and scales</a:t>
            </a:r>
          </a:p>
          <a:p>
            <a:pPr lvl="1"/>
            <a:r>
              <a:rPr lang="en-US" dirty="0" smtClean="0"/>
              <a:t>Is readily understandable/interpretable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2015 MBSW, Tuesday, May 19,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Jeff Hofer and Adam Rauk, Eli Lilly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24752-D86C-4124-8B7C-43330D7ADE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8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Desired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KISS</a:t>
            </a:r>
          </a:p>
          <a:p>
            <a:r>
              <a:rPr lang="en-US" dirty="0" smtClean="0"/>
              <a:t>Seamlessly adjust for studies of varying size</a:t>
            </a:r>
          </a:p>
          <a:p>
            <a:r>
              <a:rPr lang="en-US" dirty="0" smtClean="0"/>
              <a:t>Visualize the amount of uncertainty in the results</a:t>
            </a:r>
          </a:p>
          <a:p>
            <a:r>
              <a:rPr lang="en-US" dirty="0" smtClean="0"/>
              <a:t>Leverage prior knowledge where appropriate</a:t>
            </a:r>
          </a:p>
          <a:p>
            <a:pPr lvl="1"/>
            <a:r>
              <a:rPr lang="en-US" dirty="0" smtClean="0"/>
              <a:t>Apply Bayesian methods to estimate credible intervals for variability estimates</a:t>
            </a:r>
          </a:p>
          <a:p>
            <a:pPr lvl="2"/>
            <a:r>
              <a:rPr lang="en-US" sz="1600" dirty="0" smtClean="0"/>
              <a:t>Some estimates using traditional random effects resulted in poor estimates.  Bayesian methods provide significantly improved estimation in these cases.</a:t>
            </a:r>
          </a:p>
          <a:p>
            <a:pPr lvl="1"/>
            <a:r>
              <a:rPr lang="en-US" dirty="0" smtClean="0"/>
              <a:t>Determine reasonable priors to use for variability estimates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2015 MBSW, Tuesday, May 19,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Jeff Hofer and Adam Rauk, Eli Lilly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24752-D86C-4124-8B7C-43330D7ADE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Impacting the Ability of a Batch to Pass the Different UDU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Batch Mean</a:t>
            </a:r>
          </a:p>
          <a:p>
            <a:r>
              <a:rPr lang="en-US" dirty="0" smtClean="0"/>
              <a:t>Location to Location Variability</a:t>
            </a:r>
          </a:p>
          <a:p>
            <a:r>
              <a:rPr lang="en-US" dirty="0" smtClean="0"/>
              <a:t>Within Location Variability</a:t>
            </a:r>
          </a:p>
          <a:p>
            <a:r>
              <a:rPr lang="en-US" dirty="0" smtClean="0"/>
              <a:t>Note</a:t>
            </a:r>
          </a:p>
          <a:p>
            <a:pPr lvl="1"/>
            <a:r>
              <a:rPr lang="en-US" dirty="0" smtClean="0"/>
              <a:t>Weight variability, concentration variability, and assay variability are not explicitly called out but they contribute to the above elements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2015 MBSW, Tuesday, May 19,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Jeff Hofer and Adam Rauk, Eli Lilly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324752-D86C-4124-8B7C-43330D7ADE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9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llyBrand">
  <a:themeElements>
    <a:clrScheme name="Lilly 1">
      <a:dk1>
        <a:srgbClr val="000000"/>
      </a:dk1>
      <a:lt1>
        <a:sysClr val="window" lastClr="FFFFFF"/>
      </a:lt1>
      <a:dk2>
        <a:srgbClr val="A59D95"/>
      </a:dk2>
      <a:lt2>
        <a:srgbClr val="D3BF96"/>
      </a:lt2>
      <a:accent1>
        <a:srgbClr val="4E2E2D"/>
      </a:accent1>
      <a:accent2>
        <a:srgbClr val="82785C"/>
      </a:accent2>
      <a:accent3>
        <a:srgbClr val="D52B17"/>
      </a:accent3>
      <a:accent4>
        <a:srgbClr val="FF6D22"/>
      </a:accent4>
      <a:accent5>
        <a:srgbClr val="263F6A"/>
      </a:accent5>
      <a:accent6>
        <a:srgbClr val="00A1DE"/>
      </a:accent6>
      <a:hlink>
        <a:srgbClr val="00AF3F"/>
      </a:hlink>
      <a:folHlink>
        <a:srgbClr val="B1059D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illy Aria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MoleculePositive-Red</Template>
  <TotalTime>1615</TotalTime>
  <Words>1482</Words>
  <Application>Microsoft Office PowerPoint</Application>
  <PresentationFormat>On-screen Show (4:3)</PresentationFormat>
  <Paragraphs>175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LillyBrand</vt:lpstr>
      <vt:lpstr>Custom Design</vt:lpstr>
      <vt:lpstr>Analysis and Visualization Approaches to Assess UDU Capability</vt:lpstr>
      <vt:lpstr>Outline</vt:lpstr>
      <vt:lpstr>Motivation</vt:lpstr>
      <vt:lpstr>Example OC Curves for ASTM plans and USP test from recent ISPE team publication</vt:lpstr>
      <vt:lpstr>Example ASTM E2810 Acceptance Table</vt:lpstr>
      <vt:lpstr>Question</vt:lpstr>
      <vt:lpstr>Challenge</vt:lpstr>
      <vt:lpstr>Desired Attributes</vt:lpstr>
      <vt:lpstr>Factors Impacting the Ability of a Batch to Pass the Different UDU Criteria</vt:lpstr>
      <vt:lpstr>Monte Carlo Simulation to Obtain 95% Limit Contours</vt:lpstr>
      <vt:lpstr>Example OC Curves when m=100</vt:lpstr>
      <vt:lpstr>95% Pass Contours for Mean=100</vt:lpstr>
      <vt:lpstr>95% Limit Contours for Passing USP, Example Process Validation (50/95)*, and Example Routine Release (50/80)*</vt:lpstr>
      <vt:lpstr>Working with Product Data</vt:lpstr>
      <vt:lpstr>Product Data</vt:lpstr>
      <vt:lpstr>Bayesian Analysis</vt:lpstr>
      <vt:lpstr>Summarizing Analysis Results</vt:lpstr>
      <vt:lpstr>95% Pass Contours for Mean=100 &amp; Credible Intervals for Line Segment Creation</vt:lpstr>
      <vt:lpstr>Summarizing Analysis Results</vt:lpstr>
      <vt:lpstr>Quality Statements</vt:lpstr>
      <vt:lpstr>Example – Plot of Contours for 95% Pass Percentage for Different Criteria using Worst Case Batch Mean versus 95% Credible Limits for Between and Within Location Variability</vt:lpstr>
      <vt:lpstr>Example 2 – Plot of Contours for 95% Pass Percentage for Different Criteria using Worst Case Batch Mean versus 95% Credible Limits for Between and Within Location Variability</vt:lpstr>
      <vt:lpstr>Conclusion</vt:lpstr>
      <vt:lpstr>Backup Slides</vt:lpstr>
      <vt:lpstr>Example OC Curves when m=100</vt:lpstr>
    </vt:vector>
  </TitlesOfParts>
  <Company>Eli Lilly and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UDU iDay Project</dc:title>
  <dc:creator>Jeffrey D Hofer</dc:creator>
  <cp:lastModifiedBy>alctr1</cp:lastModifiedBy>
  <cp:revision>121</cp:revision>
  <dcterms:created xsi:type="dcterms:W3CDTF">2014-04-14T19:01:20Z</dcterms:created>
  <dcterms:modified xsi:type="dcterms:W3CDTF">2015-05-19T16:47:24Z</dcterms:modified>
</cp:coreProperties>
</file>