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5" r:id="rId2"/>
    <p:sldMasterId id="2147483688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536" r:id="rId5"/>
    <p:sldId id="537" r:id="rId6"/>
    <p:sldId id="549" r:id="rId7"/>
    <p:sldId id="539" r:id="rId8"/>
    <p:sldId id="551" r:id="rId9"/>
    <p:sldId id="541" r:id="rId10"/>
    <p:sldId id="545" r:id="rId11"/>
    <p:sldId id="546" r:id="rId12"/>
    <p:sldId id="547" r:id="rId13"/>
    <p:sldId id="548" r:id="rId14"/>
    <p:sldId id="550" r:id="rId15"/>
    <p:sldId id="560" r:id="rId16"/>
    <p:sldId id="561" r:id="rId17"/>
    <p:sldId id="552" r:id="rId18"/>
    <p:sldId id="553" r:id="rId19"/>
    <p:sldId id="554" r:id="rId20"/>
    <p:sldId id="556" r:id="rId21"/>
    <p:sldId id="558" r:id="rId22"/>
    <p:sldId id="544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nda L Gaydos" initials="BLG" lastIdx="2" clrIdx="0"/>
  <p:cmAuthor id="1" name="Soomin Park" initials="S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844"/>
    <a:srgbClr val="007033"/>
    <a:srgbClr val="57FF57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56" autoAdjust="0"/>
  </p:normalViewPr>
  <p:slideViewPr>
    <p:cSldViewPr snapToGrid="0">
      <p:cViewPr varScale="1">
        <p:scale>
          <a:sx n="86" d="100"/>
          <a:sy n="86" d="100"/>
        </p:scale>
        <p:origin x="22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D96DD75A-981D-41ED-9B67-C8B117C5AA8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4C3E7CA7-4796-49E0-B9B1-94857203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4E2F65C8-10B8-4562-9922-401C1994A52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98DCFE5-42CF-4484-970A-B14AE896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6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wei_rubin@lillly.com</a:t>
            </a:r>
          </a:p>
          <a:p>
            <a:r>
              <a:rPr lang="en-US" dirty="0" smtClean="0"/>
              <a:t>https://www.linkedin.com/in/rubinwei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5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FE407-59DA-4749-9C33-228AC5BC3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FE407-59DA-4749-9C33-228AC5BC3D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FE5-42CF-4484-970A-B14AE89613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9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85521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408631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273650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305043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227611"/>
            <a:ext cx="1018358" cy="3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424021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273650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424021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305043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9" y="6228353"/>
            <a:ext cx="1018358" cy="314415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9377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900"/>
            <a:ext cx="9144000" cy="39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408631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273650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6" y="273650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227611"/>
            <a:ext cx="1018358" cy="315899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233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408631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2" y="273650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8" y="273650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227611"/>
            <a:ext cx="1018358" cy="315899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7382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50" y="468833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6227611"/>
            <a:ext cx="1018358" cy="3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7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443" y="3247023"/>
            <a:ext cx="5494270" cy="338554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7753017" y="6486663"/>
            <a:ext cx="1336916" cy="371330"/>
            <a:chOff x="7807084" y="4865002"/>
            <a:chExt cx="1336916" cy="278498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89584"/>
              <a:ext cx="1336916" cy="25391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74320"/>
              <a:r>
                <a:rPr lang="en-US" sz="1600" dirty="0">
                  <a:solidFill>
                    <a:srgbClr val="007DC3"/>
                  </a:solidFill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78" y="3111513"/>
            <a:ext cx="2024623" cy="6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5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2655755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596267"/>
                </a:solidFill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1028700"/>
            <a:ext cx="6400800" cy="4800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598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MedsBackground-R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" y="3622783"/>
            <a:ext cx="7048493" cy="753136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j-lt"/>
                <a:cs typeface="DIN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461083"/>
            <a:ext cx="7081055" cy="455041"/>
          </a:xfrm>
          <a:effectLst/>
        </p:spPr>
        <p:txBody>
          <a:bodyPr/>
          <a:lstStyle>
            <a:lvl1pPr marL="0" indent="0" algn="l">
              <a:buFontTx/>
              <a:buNone/>
              <a:defRPr sz="2000" b="1" i="1">
                <a:solidFill>
                  <a:srgbClr val="FFFFFF"/>
                </a:solidFill>
                <a:latin typeface="+mn-lt"/>
                <a:cs typeface="DIN-Bold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7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12/5/2015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Company Confidential  © 2015 Eli Lilly and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8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0953"/>
            <a:ext cx="4038600" cy="4822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6909"/>
            <a:ext cx="4038600" cy="48222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2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0953"/>
            <a:ext cx="4038600" cy="4822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6909"/>
            <a:ext cx="4038600" cy="48222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2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9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1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MedsBackground-R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" y="3622783"/>
            <a:ext cx="7048493" cy="753136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j-lt"/>
                <a:cs typeface="DIN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461083"/>
            <a:ext cx="7081055" cy="455041"/>
          </a:xfrm>
          <a:effectLst/>
        </p:spPr>
        <p:txBody>
          <a:bodyPr/>
          <a:lstStyle>
            <a:lvl1pPr marL="0" indent="0" algn="l">
              <a:buFontTx/>
              <a:buNone/>
              <a:defRPr sz="2000" b="1" i="1">
                <a:solidFill>
                  <a:srgbClr val="FFFFFF"/>
                </a:solidFill>
                <a:latin typeface="+mj-lt"/>
                <a:cs typeface="DIN-Bold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0" y="6090099"/>
            <a:ext cx="1171130" cy="6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8596"/>
            <a:ext cx="4038600" cy="482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552"/>
            <a:ext cx="4038600" cy="48222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0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8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6" y="3096972"/>
            <a:ext cx="7116763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6" y="3441126"/>
            <a:ext cx="7116763" cy="276999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7DC3"/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70800" y="0"/>
            <a:ext cx="0" cy="685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9" y="3171576"/>
            <a:ext cx="725467" cy="5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408631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273650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678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927"/>
            <a:ext cx="9144000" cy="1518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22" y="2322328"/>
            <a:ext cx="6971533" cy="400110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2722307"/>
            <a:ext cx="6972300" cy="276999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>
                <a:solidFill>
                  <a:srgbClr val="B0B7BB">
                    <a:lumMod val="40000"/>
                    <a:lumOff val="6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70800" y="1900979"/>
            <a:ext cx="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9" y="2406313"/>
            <a:ext cx="725467" cy="5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7" y="408631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9723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53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47640-ECEC-E34E-A5C6-81F2A80A839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D52B1E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83885"/>
            <a:ext cx="9144000" cy="4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162410"/>
            <a:ext cx="2515438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650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>
                <a:solidFill>
                  <a:srgbClr val="00539B">
                    <a:lumMod val="60000"/>
                    <a:lumOff val="40000"/>
                  </a:srgbClr>
                </a:solidFill>
                <a:ea typeface="ＭＳ Ｐゴシック" pitchFamily="34" charset="-128"/>
                <a:cs typeface="Arial"/>
              </a:rPr>
              <a:t>Copyright © 2014,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01770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0B7BB"/>
                </a:solidFill>
              </a:rPr>
              <a:t>Lilly Confidential (C)</a:t>
            </a:r>
            <a:endParaRPr lang="en-US" dirty="0">
              <a:solidFill>
                <a:srgbClr val="B0B7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01770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0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MedsHeader-R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5400"/>
            <a:ext cx="8229600" cy="14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3050"/>
            <a:ext cx="8229600" cy="48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  <a:cs typeface="DIN-Regula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12/5/2015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cs typeface="DIN-Regula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Company Confidential  © 2015 Eli Lilly and Company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  <a:cs typeface="DIN-Regula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47640-ECEC-E34E-A5C6-81F2A80A83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FFFFFF"/>
          </a:solidFill>
          <a:latin typeface="+mj-lt"/>
          <a:ea typeface="ヒラギノ角ゴ Pro W3" charset="0"/>
          <a:cs typeface="DIN-Bol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♦"/>
        <a:defRPr sz="2800">
          <a:solidFill>
            <a:schemeClr val="tx1"/>
          </a:solidFill>
          <a:latin typeface="+mn-lt"/>
          <a:ea typeface="ヒラギノ角ゴ Pro W3" charset="0"/>
          <a:cs typeface="DIN-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600">
          <a:solidFill>
            <a:schemeClr val="tx1"/>
          </a:solidFill>
          <a:latin typeface="+mn-lt"/>
          <a:ea typeface="ヒラギノ角ゴ Pro W3" charset="0"/>
          <a:cs typeface="DIN-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ヒラギノ角ゴ Pro W3" charset="0"/>
          <a:cs typeface="DIN-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000">
          <a:solidFill>
            <a:schemeClr val="tx1"/>
          </a:solidFill>
          <a:latin typeface="+mn-lt"/>
          <a:ea typeface="ヒラギノ角ゴ Pro W3" charset="0"/>
          <a:cs typeface="DIN-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>
          <a:solidFill>
            <a:schemeClr val="tx1"/>
          </a:solidFill>
          <a:latin typeface="+mn-lt"/>
          <a:ea typeface="ヒラギノ角ゴ Pro W3" charset="0"/>
          <a:cs typeface="DIN-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30 Nov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Lilly Confidential (C)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47640-ECEC-E34E-A5C6-81F2A80A839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D52B1E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2B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reetmap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819400"/>
            <a:ext cx="8120271" cy="1304728"/>
          </a:xfrm>
        </p:spPr>
        <p:txBody>
          <a:bodyPr/>
          <a:lstStyle/>
          <a:p>
            <a:r>
              <a:rPr lang="en-US" dirty="0" smtClean="0"/>
              <a:t>Referral </a:t>
            </a:r>
            <a:r>
              <a:rPr lang="en-US" dirty="0"/>
              <a:t>Network </a:t>
            </a:r>
            <a:r>
              <a:rPr lang="en-US" dirty="0" smtClean="0"/>
              <a:t>Visualization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461083"/>
            <a:ext cx="7081055" cy="9358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Rubin Wei, Ph.D.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 Lilly and Company </a:t>
            </a:r>
          </a:p>
        </p:txBody>
      </p:sp>
    </p:spTree>
    <p:extLst>
      <p:ext uri="{BB962C8B-B14F-4D97-AF65-F5344CB8AC3E}">
        <p14:creationId xmlns:p14="http://schemas.microsoft.com/office/powerpoint/2010/main" val="23921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View: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5591"/>
            <a:ext cx="8483589" cy="47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View: </a:t>
            </a:r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02366"/>
            <a:ext cx="8229600" cy="442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" y="242316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 was the visualization tool built?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73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9073" y="1443889"/>
            <a:ext cx="3624633" cy="156966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Anonymized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Patient-level </a:t>
            </a:r>
            <a:endParaRPr lang="en-U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7371" y="3671474"/>
            <a:ext cx="3636335" cy="1077218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Referral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909" y="5448480"/>
            <a:ext cx="3636335" cy="1077218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Visualization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Tool</a:t>
            </a:r>
          </a:p>
        </p:txBody>
      </p:sp>
      <p:sp>
        <p:nvSpPr>
          <p:cNvPr id="7" name="Down Arrow 6"/>
          <p:cNvSpPr/>
          <p:nvPr/>
        </p:nvSpPr>
        <p:spPr>
          <a:xfrm>
            <a:off x="4412512" y="3065140"/>
            <a:ext cx="244548" cy="606334"/>
          </a:xfrm>
          <a:prstGeom prst="downArrow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C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4892" y="3168146"/>
            <a:ext cx="31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Extract relevant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8430" y="4894230"/>
            <a:ext cx="31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Organize data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16050" y="4759325"/>
            <a:ext cx="244548" cy="606334"/>
          </a:xfrm>
          <a:prstGeom prst="downArrow">
            <a:avLst/>
          </a:prstGeom>
          <a:gradFill flip="none" rotWithShape="1">
            <a:gsLst>
              <a:gs pos="0">
                <a:srgbClr val="FFCC00"/>
              </a:gs>
              <a:gs pos="50000">
                <a:srgbClr val="FFCC66"/>
              </a:gs>
              <a:gs pos="100000">
                <a:srgbClr val="FFCC66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16195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External Data Source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85614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Internalize Data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47925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Create Visual Analytics Capability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04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29" y="1676401"/>
            <a:ext cx="5599742" cy="32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79" y="1676401"/>
            <a:ext cx="23839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library('leaflet')</a:t>
            </a:r>
          </a:p>
          <a:p>
            <a:r>
              <a:rPr lang="en-US" dirty="0"/>
              <a:t># render leaflet object   </a:t>
            </a:r>
          </a:p>
          <a:p>
            <a:r>
              <a:rPr lang="en-US" dirty="0"/>
              <a:t>  leaflet() %&gt;% </a:t>
            </a:r>
          </a:p>
          <a:p>
            <a:r>
              <a:rPr lang="en-US" dirty="0"/>
              <a:t>    addTiles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r>
              <a:rPr lang="en-US" dirty="0" smtClean="0"/>
              <a:t>The default map service is provided by </a:t>
            </a:r>
          </a:p>
          <a:p>
            <a:r>
              <a:rPr lang="en-US" dirty="0" smtClean="0">
                <a:hlinkClick r:id="rId3"/>
              </a:rPr>
              <a:t>OpenStreetMap</a:t>
            </a:r>
            <a:r>
              <a:rPr lang="en-US" dirty="0" smtClean="0"/>
              <a:t> and accessed through the leaflet::addTiles() function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</a:t>
            </a:r>
            <a:r>
              <a:rPr lang="en-US" dirty="0"/>
              <a:t>, Popups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9" y="1543050"/>
            <a:ext cx="5735618" cy="32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523" y="2284774"/>
            <a:ext cx="3062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library('leaflet')</a:t>
            </a:r>
          </a:p>
          <a:p>
            <a:r>
              <a:rPr lang="en-US" dirty="0"/>
              <a:t># render leaflet object   </a:t>
            </a:r>
          </a:p>
          <a:p>
            <a:r>
              <a:rPr lang="en-US" dirty="0"/>
              <a:t>  leaflet() %&gt;% </a:t>
            </a:r>
          </a:p>
          <a:p>
            <a:r>
              <a:rPr lang="en-US" dirty="0"/>
              <a:t>    addTiles() %&gt;%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addMarkers</a:t>
            </a:r>
            <a:r>
              <a:rPr lang="en-US" dirty="0" smtClean="0">
                <a:solidFill>
                  <a:srgbClr val="FF0000"/>
                </a:solidFill>
              </a:rPr>
              <a:t>(...)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54" y="2571931"/>
            <a:ext cx="5746001" cy="32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80149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</a:t>
            </a:r>
            <a:r>
              <a:rPr lang="en-US" dirty="0"/>
              <a:t>(</a:t>
            </a:r>
            <a:r>
              <a:rPr lang="en-US" dirty="0" smtClean="0"/>
              <a:t>'sp</a:t>
            </a:r>
            <a:r>
              <a:rPr lang="en-US" dirty="0"/>
              <a:t>')</a:t>
            </a:r>
            <a:endParaRPr lang="en-US" dirty="0" smtClean="0"/>
          </a:p>
          <a:p>
            <a:r>
              <a:rPr lang="en-US" dirty="0"/>
              <a:t>spg.place.holder &lt;- SpatialPolygonsDataFrame</a:t>
            </a:r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223" y="2919034"/>
            <a:ext cx="2826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library('leaflet')</a:t>
            </a:r>
          </a:p>
          <a:p>
            <a:r>
              <a:rPr lang="en-US" dirty="0"/>
              <a:t># render leaflet object   </a:t>
            </a:r>
          </a:p>
          <a:p>
            <a:r>
              <a:rPr lang="en-US" dirty="0"/>
              <a:t>  leaflet() %&gt;% </a:t>
            </a:r>
          </a:p>
          <a:p>
            <a:r>
              <a:rPr lang="en-US" dirty="0"/>
              <a:t>    addTiles() %&gt;% </a:t>
            </a:r>
          </a:p>
          <a:p>
            <a:r>
              <a:rPr lang="en-US" dirty="0"/>
              <a:t>    addMarkers(...) %&gt;%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addPolylines(spg.place.holder ) </a:t>
            </a:r>
            <a:r>
              <a:rPr lang="en-US" dirty="0">
                <a:solidFill>
                  <a:srgbClr val="FF0000"/>
                </a:solidFill>
              </a:rPr>
              <a:t>%&gt;%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addLegend</a:t>
            </a:r>
            <a:r>
              <a:rPr lang="en-US" dirty="0" smtClean="0">
                <a:solidFill>
                  <a:srgbClr val="FF0000"/>
                </a:solidFill>
              </a:rPr>
              <a:t>(...)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374" y="1667402"/>
            <a:ext cx="6260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Make it interactive!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62" y="3704309"/>
            <a:ext cx="1723387" cy="19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" y="2986174"/>
            <a:ext cx="7665721" cy="383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" y="388620"/>
            <a:ext cx="8229600" cy="52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D52B1E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83136" y="2982557"/>
            <a:ext cx="5653144" cy="3559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67102" y="1255960"/>
            <a:ext cx="1886183" cy="1758871"/>
            <a:chOff x="5351862" y="1210240"/>
            <a:chExt cx="1886183" cy="1758871"/>
          </a:xfrm>
        </p:grpSpPr>
        <p:sp>
          <p:nvSpPr>
            <p:cNvPr id="9" name="TextBox 8"/>
            <p:cNvSpPr txBox="1"/>
            <p:nvPr/>
          </p:nvSpPr>
          <p:spPr>
            <a:xfrm>
              <a:off x="6325439" y="1427179"/>
              <a:ext cx="912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  <p:sp>
          <p:nvSpPr>
            <p:cNvPr id="10" name="Bent Arrow 9"/>
            <p:cNvSpPr/>
            <p:nvPr/>
          </p:nvSpPr>
          <p:spPr>
            <a:xfrm rot="5400000">
              <a:off x="5007624" y="1554478"/>
              <a:ext cx="1758871" cy="107039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440" y="1186031"/>
            <a:ext cx="2036781" cy="1753495"/>
            <a:chOff x="457200" y="1140311"/>
            <a:chExt cx="2036781" cy="1753495"/>
          </a:xfrm>
        </p:grpSpPr>
        <p:sp>
          <p:nvSpPr>
            <p:cNvPr id="12" name="Bent Arrow 11"/>
            <p:cNvSpPr/>
            <p:nvPr/>
          </p:nvSpPr>
          <p:spPr>
            <a:xfrm>
              <a:off x="1418217" y="1140311"/>
              <a:ext cx="1075764" cy="175349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1513499"/>
              <a:ext cx="912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34262" y="66852"/>
            <a:ext cx="1833890" cy="2561091"/>
            <a:chOff x="5481310" y="21132"/>
            <a:chExt cx="1833890" cy="256109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310" y="21132"/>
              <a:ext cx="1528815" cy="256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07915" y="704371"/>
              <a:ext cx="18072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server&lt;- function(input</a:t>
              </a:r>
              <a:r>
                <a:rPr lang="en-US" sz="1600" dirty="0">
                  <a:solidFill>
                    <a:schemeClr val="bg1"/>
                  </a:solidFill>
                </a:rPr>
                <a:t>, output) </a:t>
              </a:r>
              <a:r>
                <a:rPr lang="en-US" sz="1600" dirty="0" smtClean="0">
                  <a:solidFill>
                    <a:schemeClr val="bg1"/>
                  </a:solidFill>
                </a:rPr>
                <a:t>{</a:t>
              </a:r>
            </a:p>
            <a:p>
              <a:endParaRPr lang="en-US" sz="1600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}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6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brand team was very </a:t>
            </a:r>
            <a:r>
              <a:rPr lang="en-US" dirty="0"/>
              <a:t>enthused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 smtClean="0"/>
              <a:t>Extremely valuable</a:t>
            </a:r>
            <a:endParaRPr lang="en-US" dirty="0"/>
          </a:p>
          <a:p>
            <a:pPr lvl="1"/>
            <a:r>
              <a:rPr lang="en-US" dirty="0"/>
              <a:t>Easy to </a:t>
            </a:r>
            <a:r>
              <a:rPr lang="en-US" dirty="0" smtClean="0"/>
              <a:t>use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tool has been adopted by other brands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We are launching a new drug ABC.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Drug ABC treats disease XYZ. </a:t>
            </a:r>
            <a:endParaRPr lang="en-US" sz="2400" dirty="0"/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The XYZ market is relatively small.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The XYZ market is highly concentrated</a:t>
            </a:r>
          </a:p>
          <a:p>
            <a:pPr lvl="1">
              <a:lnSpc>
                <a:spcPct val="150000"/>
              </a:lnSpc>
              <a:tabLst>
                <a:tab pos="457200" algn="l"/>
              </a:tabLst>
            </a:pPr>
            <a:r>
              <a:rPr lang="en-US" sz="2000" dirty="0" smtClean="0"/>
              <a:t>The top 10% physicians treat about half of the market. 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It is critical to focus on these key physicians. </a:t>
            </a:r>
          </a:p>
        </p:txBody>
      </p:sp>
    </p:spTree>
    <p:extLst>
      <p:ext uri="{BB962C8B-B14F-4D97-AF65-F5344CB8AC3E}">
        <p14:creationId xmlns:p14="http://schemas.microsoft.com/office/powerpoint/2010/main" val="5610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E4A9EC-2F93-AA4A-8BF5-70DF042828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55889" y="2667000"/>
            <a:ext cx="6632222" cy="3581400"/>
            <a:chOff x="1444978" y="1905000"/>
            <a:chExt cx="6632222" cy="3581400"/>
          </a:xfrm>
        </p:grpSpPr>
        <p:pic>
          <p:nvPicPr>
            <p:cNvPr id="1026" name="Picture 2" descr="C:\Users\rm96433\AppData\Local\Microsoft\Windows\Temporary Internet Files\Content.IE5\FKZTLJ1A\3006517938_bc21f4825e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978" y="1905000"/>
              <a:ext cx="6632222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444978" y="5257800"/>
              <a:ext cx="6632222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1828800" y="1828800"/>
            <a:ext cx="1524000" cy="685800"/>
          </a:xfrm>
          <a:prstGeom prst="wedgeRoundRectCallout">
            <a:avLst>
              <a:gd name="adj1" fmla="val 72569"/>
              <a:gd name="adj2" fmla="val 2013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190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are the thought leaders?</a:t>
            </a:r>
            <a:endParaRPr lang="en-US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1471136"/>
            <a:ext cx="1295400" cy="685800"/>
          </a:xfrm>
          <a:prstGeom prst="wedgeRoundRectCallout">
            <a:avLst>
              <a:gd name="adj1" fmla="val 14120"/>
              <a:gd name="adj2" fmla="val 201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438400" y="1524000"/>
            <a:ext cx="1524000" cy="685800"/>
          </a:xfrm>
          <a:prstGeom prst="wedgeRoundRectCallout">
            <a:avLst>
              <a:gd name="adj1" fmla="val -38855"/>
              <a:gd name="adj2" fmla="val 1570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172200" y="1484293"/>
            <a:ext cx="1524000" cy="990600"/>
          </a:xfrm>
          <a:prstGeom prst="wedgeRoundRectCallout">
            <a:avLst>
              <a:gd name="adj1" fmla="val 19992"/>
              <a:gd name="adj2" fmla="val 1627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1471136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do the specialists listen to?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influences whom?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1524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there referral patterns that we should know about?</a:t>
            </a:r>
            <a:endParaRPr lang="en-US" sz="1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334000" y="1857865"/>
            <a:ext cx="1219200" cy="685800"/>
          </a:xfrm>
          <a:prstGeom prst="wedgeRoundRectCallout">
            <a:avLst>
              <a:gd name="adj1" fmla="val -45660"/>
              <a:gd name="adj2" fmla="val 1510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0" y="18288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you mean nationally or regionally?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1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4" grpId="0" animBg="1"/>
      <p:bldP spid="15" grpId="0" animBg="1"/>
      <p:bldP spid="16" grpId="0"/>
      <p:bldP spid="16" grpId="1"/>
      <p:bldP spid="17" grpId="0"/>
      <p:bldP spid="18" grpId="0"/>
      <p:bldP spid="19" grpId="0" animBg="1"/>
      <p:bldP spid="19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2" y="1368502"/>
            <a:ext cx="7458075" cy="3095625"/>
          </a:xfrm>
          <a:prstGeom prst="rect">
            <a:avLst/>
          </a:prstGeom>
        </p:spPr>
      </p:pic>
      <p:pic>
        <p:nvPicPr>
          <p:cNvPr id="15" name="Picture 2" descr="https://jaxenter.com/wp-content/uploads/2014/09/databas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30" y="1504502"/>
            <a:ext cx="5360007" cy="25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39" y="1638841"/>
            <a:ext cx="1281161" cy="99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56" y="1638841"/>
            <a:ext cx="917725" cy="103182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6" t="6627" b="28915"/>
          <a:stretch/>
        </p:blipFill>
        <p:spPr bwMode="auto">
          <a:xfrm>
            <a:off x="2409825" y="1638841"/>
            <a:ext cx="5438775" cy="259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4" t="-11823" r="-1608" b="17727"/>
          <a:stretch/>
        </p:blipFill>
        <p:spPr>
          <a:xfrm>
            <a:off x="1600200" y="1400090"/>
            <a:ext cx="6907981" cy="27426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45" y="6169303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Rubin Wei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23" y="4648200"/>
            <a:ext cx="1565029" cy="12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Referral </a:t>
            </a:r>
            <a:r>
              <a:rPr lang="en-US" dirty="0" smtClean="0">
                <a:solidFill>
                  <a:schemeClr val="bg1"/>
                </a:solidFill>
              </a:rPr>
              <a:t>Network Visualization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8" y="1682165"/>
            <a:ext cx="8601572" cy="44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Q1: What are </a:t>
            </a:r>
            <a:r>
              <a:rPr lang="en-US" sz="2400" dirty="0"/>
              <a:t>the referral </a:t>
            </a:r>
            <a:r>
              <a:rPr lang="en-US" sz="2400" dirty="0" smtClean="0"/>
              <a:t>patterns among Thought Leaders?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Q2: Who </a:t>
            </a:r>
            <a:r>
              <a:rPr lang="en-US" sz="2400" dirty="0"/>
              <a:t>are the top level influencers and where did all the referrals initiate and </a:t>
            </a:r>
            <a:r>
              <a:rPr lang="en-US" sz="2400" dirty="0" smtClean="0"/>
              <a:t>end? Can I visualize their level </a:t>
            </a:r>
            <a:r>
              <a:rPr lang="en-US" sz="2400" dirty="0"/>
              <a:t>of referrals, </a:t>
            </a:r>
            <a:r>
              <a:rPr lang="en-US" sz="2400" dirty="0" smtClean="0"/>
              <a:t>geographies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tiers (patient volume</a:t>
            </a:r>
            <a:r>
              <a:rPr lang="en-US" sz="2400" dirty="0" smtClean="0"/>
              <a:t>)?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Q3: If </a:t>
            </a:r>
            <a:r>
              <a:rPr lang="en-US" sz="2400" dirty="0"/>
              <a:t>a regional leader is selected as a peer-to-peer  </a:t>
            </a:r>
            <a:r>
              <a:rPr lang="en-US" sz="2400" dirty="0" smtClean="0"/>
              <a:t>program speaker</a:t>
            </a:r>
            <a:r>
              <a:rPr lang="en-US" sz="2400" dirty="0"/>
              <a:t>, who should be invited as </a:t>
            </a:r>
            <a:r>
              <a:rPr lang="en-US" sz="2400" dirty="0" smtClean="0"/>
              <a:t>the audience?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3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8" y="1682165"/>
            <a:ext cx="8601572" cy="44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1220"/>
            <a:ext cx="8229600" cy="42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92026"/>
            <a:ext cx="8229600" cy="41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lly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ernal_Presentation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2015-06-08- Lilly Scientific Templates - DNA-Helix - Red">
  <a:themeElements>
    <a:clrScheme name="Lilly 1">
      <a:dk1>
        <a:srgbClr val="000000"/>
      </a:dk1>
      <a:lt1>
        <a:sysClr val="window" lastClr="FFFFFF"/>
      </a:lt1>
      <a:dk2>
        <a:srgbClr val="A59D95"/>
      </a:dk2>
      <a:lt2>
        <a:srgbClr val="D3BF96"/>
      </a:lt2>
      <a:accent1>
        <a:srgbClr val="4E2E2D"/>
      </a:accent1>
      <a:accent2>
        <a:srgbClr val="82785C"/>
      </a:accent2>
      <a:accent3>
        <a:srgbClr val="D52B17"/>
      </a:accent3>
      <a:accent4>
        <a:srgbClr val="FF6D22"/>
      </a:accent4>
      <a:accent5>
        <a:srgbClr val="263F6A"/>
      </a:accent5>
      <a:accent6>
        <a:srgbClr val="00A1DE"/>
      </a:accent6>
      <a:hlink>
        <a:srgbClr val="00AF3F"/>
      </a:hlink>
      <a:folHlink>
        <a:srgbClr val="B1059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lly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365</Words>
  <Application>Microsoft Office PowerPoint</Application>
  <PresentationFormat>On-screen Show (4:3)</PresentationFormat>
  <Paragraphs>102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ヒラギノ角ゴ Pro W3</vt:lpstr>
      <vt:lpstr>Arial</vt:lpstr>
      <vt:lpstr>Arial Black</vt:lpstr>
      <vt:lpstr>Calibri</vt:lpstr>
      <vt:lpstr>DIN-Bold</vt:lpstr>
      <vt:lpstr>DIN-Regular</vt:lpstr>
      <vt:lpstr>Custom Design</vt:lpstr>
      <vt:lpstr>External_Presentation_16x9_2014</vt:lpstr>
      <vt:lpstr>1_2015-06-08- Lilly Scientific Templates - DNA-Helix - Red</vt:lpstr>
      <vt:lpstr>1_Custom Design</vt:lpstr>
      <vt:lpstr>Referral Network Visualization</vt:lpstr>
      <vt:lpstr>Background </vt:lpstr>
      <vt:lpstr>Start</vt:lpstr>
      <vt:lpstr>Development Process </vt:lpstr>
      <vt:lpstr>Referral Network Visualization Tool</vt:lpstr>
      <vt:lpstr>Business Questions</vt:lpstr>
      <vt:lpstr>Network View</vt:lpstr>
      <vt:lpstr>Network View</vt:lpstr>
      <vt:lpstr>Network View</vt:lpstr>
      <vt:lpstr>Central View: Map</vt:lpstr>
      <vt:lpstr>Central View: a Closer Look</vt:lpstr>
      <vt:lpstr>PowerPoint Presentation</vt:lpstr>
      <vt:lpstr>Data</vt:lpstr>
      <vt:lpstr>Map</vt:lpstr>
      <vt:lpstr>Markers, Popups etc.</vt:lpstr>
      <vt:lpstr>Lines </vt:lpstr>
      <vt:lpstr>PowerPoint Presentation</vt:lpstr>
      <vt:lpstr>PowerPoint Presentation</vt:lpstr>
      <vt:lpstr>Summary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Baricitinib and Graphical Multiple Comparisons</dc:title>
  <dc:creator>Stephen J Ruberg</dc:creator>
  <cp:lastModifiedBy>Rubin Wei</cp:lastModifiedBy>
  <cp:revision>230</cp:revision>
  <cp:lastPrinted>2016-05-12T15:18:42Z</cp:lastPrinted>
  <dcterms:created xsi:type="dcterms:W3CDTF">2015-12-15T18:33:25Z</dcterms:created>
  <dcterms:modified xsi:type="dcterms:W3CDTF">2017-05-25T15:42:25Z</dcterms:modified>
</cp:coreProperties>
</file>