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433" r:id="rId6"/>
    <p:sldId id="535" r:id="rId7"/>
    <p:sldId id="545" r:id="rId8"/>
    <p:sldId id="532" r:id="rId9"/>
    <p:sldId id="539" r:id="rId10"/>
    <p:sldId id="540" r:id="rId11"/>
    <p:sldId id="537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55">
          <p15:clr>
            <a:srgbClr val="A4A3A4"/>
          </p15:clr>
        </p15:guide>
        <p15:guide id="3" orient="horz" pos="67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3764">
          <p15:clr>
            <a:srgbClr val="A4A3A4"/>
          </p15:clr>
        </p15:guide>
        <p15:guide id="6" orient="horz" pos="3494">
          <p15:clr>
            <a:srgbClr val="A4A3A4"/>
          </p15:clr>
        </p15:guide>
        <p15:guide id="7" pos="2880">
          <p15:clr>
            <a:srgbClr val="A4A3A4"/>
          </p15:clr>
        </p15:guide>
        <p15:guide id="8" pos="269">
          <p15:clr>
            <a:srgbClr val="A4A3A4"/>
          </p15:clr>
        </p15:guide>
        <p15:guide id="9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5A0"/>
    <a:srgbClr val="FF9933"/>
    <a:srgbClr val="FF6600"/>
    <a:srgbClr val="FF99FF"/>
    <a:srgbClr val="CC99FF"/>
    <a:srgbClr val="4E5054"/>
    <a:srgbClr val="FFFF66"/>
    <a:srgbClr val="E4A0CD"/>
    <a:srgbClr val="CC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7" autoAdjust="0"/>
    <p:restoredTop sz="94664" autoAdjust="0"/>
  </p:normalViewPr>
  <p:slideViewPr>
    <p:cSldViewPr snapToGrid="0" showGuides="1">
      <p:cViewPr>
        <p:scale>
          <a:sx n="56" d="100"/>
          <a:sy n="56" d="100"/>
        </p:scale>
        <p:origin x="-1190" y="-58"/>
      </p:cViewPr>
      <p:guideLst>
        <p:guide orient="horz" pos="2160"/>
        <p:guide orient="horz" pos="355"/>
        <p:guide orient="horz" pos="672"/>
        <p:guide orient="horz" pos="960"/>
        <p:guide orient="horz" pos="3764"/>
        <p:guide orient="horz" pos="3494"/>
        <p:guide pos="2880"/>
        <p:guide pos="269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2820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6522"/>
            <a:ext cx="3037840" cy="2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06522"/>
            <a:ext cx="3037840" cy="2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8102"/>
            <a:ext cx="3037840" cy="2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938102"/>
            <a:ext cx="3037840" cy="2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/>
            </a:lvl1pPr>
          </a:lstStyle>
          <a:p>
            <a:fld id="{ECEE1FFF-C027-2A48-85BE-9513D2388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507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6522"/>
            <a:ext cx="3037840" cy="2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106522"/>
            <a:ext cx="3037840" cy="2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1574" y="4415790"/>
            <a:ext cx="6387253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079811" y="3852324"/>
            <a:ext cx="3037840" cy="30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400" b="1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Determiniation</a:t>
            </a: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938102"/>
            <a:ext cx="3037840" cy="2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/>
            </a:lvl1pPr>
          </a:lstStyle>
          <a:p>
            <a:fld id="{FAB7E315-79A5-264E-9D06-81B6FD9E8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56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2813" rtl="0" eaLnBrk="0" fontAlgn="base" hangingPunct="0">
      <a:spcBef>
        <a:spcPct val="6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pitchFamily="42" charset="-128"/>
        <a:cs typeface="ＭＳ Ｐゴシック" pitchFamily="42" charset="-128"/>
      </a:defRPr>
    </a:lvl1pPr>
    <a:lvl2pPr marL="341313" indent="-227013" algn="l" defTabSz="912813" rtl="0" eaLnBrk="0" fontAlgn="base" hangingPunct="0">
      <a:spcBef>
        <a:spcPct val="40000"/>
      </a:spcBef>
      <a:spcAft>
        <a:spcPct val="0"/>
      </a:spcAft>
      <a:buChar char="•"/>
      <a:defRPr sz="1100" kern="1200">
        <a:solidFill>
          <a:schemeClr val="tx1"/>
        </a:solidFill>
        <a:latin typeface="Verdana" charset="0"/>
        <a:ea typeface="ＭＳ Ｐゴシック" pitchFamily="42" charset="-128"/>
        <a:cs typeface="+mn-cs"/>
      </a:defRPr>
    </a:lvl2pPr>
    <a:lvl3pPr marL="684213" indent="-227013" algn="l" defTabSz="912813" rtl="0" eaLnBrk="0" fontAlgn="base" hangingPunct="0">
      <a:spcBef>
        <a:spcPct val="40000"/>
      </a:spcBef>
      <a:spcAft>
        <a:spcPct val="0"/>
      </a:spcAft>
      <a:buChar char="•"/>
      <a:defRPr sz="1100" kern="1200">
        <a:solidFill>
          <a:schemeClr val="tx1"/>
        </a:solidFill>
        <a:latin typeface="Verdana" charset="0"/>
        <a:ea typeface="ＭＳ Ｐゴシック" pitchFamily="42" charset="-128"/>
        <a:cs typeface="+mn-cs"/>
      </a:defRPr>
    </a:lvl3pPr>
    <a:lvl4pPr marL="1027113" indent="-227013" algn="l" defTabSz="912813" rtl="0" eaLnBrk="0" fontAlgn="base" hangingPunct="0">
      <a:spcBef>
        <a:spcPct val="40000"/>
      </a:spcBef>
      <a:spcAft>
        <a:spcPct val="0"/>
      </a:spcAft>
      <a:buChar char="•"/>
      <a:defRPr sz="1100" kern="1200">
        <a:solidFill>
          <a:schemeClr val="tx1"/>
        </a:solidFill>
        <a:latin typeface="Verdana" charset="0"/>
        <a:ea typeface="ＭＳ Ｐゴシック" pitchFamily="42" charset="-128"/>
        <a:cs typeface="+mn-cs"/>
      </a:defRPr>
    </a:lvl4pPr>
    <a:lvl5pPr marL="1370013" indent="-227013" algn="l" defTabSz="912813" rtl="0" eaLnBrk="0" fontAlgn="base" hangingPunct="0">
      <a:spcBef>
        <a:spcPct val="40000"/>
      </a:spcBef>
      <a:spcAft>
        <a:spcPct val="0"/>
      </a:spcAft>
      <a:buChar char="•"/>
      <a:defRPr sz="1100" kern="1200">
        <a:solidFill>
          <a:schemeClr val="tx1"/>
        </a:solidFill>
        <a:latin typeface="Verdana" charset="0"/>
        <a:ea typeface="ＭＳ Ｐゴシック" pitchFamily="4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6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1450" y="248306"/>
            <a:ext cx="8728075" cy="523220"/>
          </a:xfrm>
        </p:spPr>
        <p:txBody>
          <a:bodyPr/>
          <a:lstStyle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13"/>
          <p:cNvSpPr txBox="1">
            <a:spLocks/>
          </p:cNvSpPr>
          <p:nvPr userDrawn="1"/>
        </p:nvSpPr>
        <p:spPr bwMode="gray">
          <a:xfrm>
            <a:off x="1526400" y="6320118"/>
            <a:ext cx="6213600" cy="537882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C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Shiny Tools for Sample Size Calculation in </a:t>
            </a:r>
            <a:r>
              <a:rPr lang="en-US" dirty="0" smtClean="0">
                <a:solidFill>
                  <a:schemeClr val="bg1"/>
                </a:solidFill>
              </a:rPr>
              <a:t>Process Performance </a:t>
            </a:r>
            <a:r>
              <a:rPr lang="en-US" dirty="0" smtClean="0"/>
              <a:t>Qualification of Large Molecules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105" charset="-128"/>
              <a:cs typeface="Arial" pitchFamily="34" charset="0"/>
            </a:endParaRPr>
          </a:p>
        </p:txBody>
      </p:sp>
      <p:sp>
        <p:nvSpPr>
          <p:cNvPr id="11" name="Slide Number Placeholder 13"/>
          <p:cNvSpPr txBox="1">
            <a:spLocks/>
          </p:cNvSpPr>
          <p:nvPr userDrawn="1"/>
        </p:nvSpPr>
        <p:spPr bwMode="gray">
          <a:xfrm>
            <a:off x="7973568" y="6400800"/>
            <a:ext cx="1024128" cy="4572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C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4E602-44B2-4E73-BFC0-11B6ABE5AE1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Arial" pitchFamily="34" charset="0"/>
              </a:rPr>
              <a:t>of 49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ＭＳ Ｐゴシック" pitchFamily="-105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4:3  Title Rev">
    <p:bg>
      <p:bgPr>
        <a:blipFill dpi="0" rotWithShape="0">
          <a:blip r:embed="rId2" cstate="print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4868863"/>
            <a:ext cx="9144000" cy="19891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Picture 12" descr="Janssen_Cons_RGB_bi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0608" y="5070091"/>
            <a:ext cx="2808945" cy="1204585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11162" y="960120"/>
            <a:ext cx="8351837" cy="553998"/>
          </a:xfrm>
        </p:spPr>
        <p:txBody>
          <a:bodyPr/>
          <a:lstStyle>
            <a:lvl1pPr>
              <a:defRPr sz="3000">
                <a:solidFill>
                  <a:srgbClr val="0935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11163" y="3606800"/>
            <a:ext cx="7315200" cy="369888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1163" y="4490720"/>
            <a:ext cx="7315200" cy="355600"/>
          </a:xfrm>
        </p:spPr>
        <p:txBody>
          <a:bodyPr/>
          <a:lstStyle>
            <a:lvl1pPr marL="0" indent="0">
              <a:buNone/>
              <a:defRPr sz="15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1163" y="4051141"/>
            <a:ext cx="7315200" cy="365125"/>
          </a:xfrm>
        </p:spPr>
        <p:txBody>
          <a:bodyPr/>
          <a:lstStyle>
            <a:lvl1pPr>
              <a:buFontTx/>
              <a:buNone/>
              <a:defRPr sz="1800" b="1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3"/>
          </p:nvPr>
        </p:nvSpPr>
        <p:spPr>
          <a:xfrm>
            <a:off x="411163" y="1554163"/>
            <a:ext cx="3127375" cy="466725"/>
          </a:xfrm>
        </p:spPr>
        <p:txBody>
          <a:bodyPr anchor="t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508125"/>
            <a:ext cx="83185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563563"/>
            <a:ext cx="8351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93138" y="6499225"/>
            <a:ext cx="350837" cy="200025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1"/>
                </a:solidFill>
              </a:defRPr>
            </a:lvl1pPr>
          </a:lstStyle>
          <a:p>
            <a:fld id="{9EDE57E2-A691-1C4A-A145-470C005D1CB8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5126" name="Straight Connector 14"/>
          <p:cNvCxnSpPr>
            <a:cxnSpLocks noChangeShapeType="1"/>
          </p:cNvCxnSpPr>
          <p:nvPr/>
        </p:nvCxnSpPr>
        <p:spPr bwMode="gray">
          <a:xfrm rot="5400000">
            <a:off x="8555832" y="6598444"/>
            <a:ext cx="1270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 bwMode="gray">
          <a:xfrm>
            <a:off x="3475038" y="6500813"/>
            <a:ext cx="4211637" cy="20161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7643813" y="6500813"/>
            <a:ext cx="914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700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cxnSp>
        <p:nvCxnSpPr>
          <p:cNvPr id="5129" name="Straight Connector 15"/>
          <p:cNvCxnSpPr>
            <a:cxnSpLocks noChangeShapeType="1"/>
          </p:cNvCxnSpPr>
          <p:nvPr/>
        </p:nvCxnSpPr>
        <p:spPr bwMode="gray">
          <a:xfrm rot="5400000">
            <a:off x="7685882" y="6598444"/>
            <a:ext cx="1270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grpSp>
        <p:nvGrpSpPr>
          <p:cNvPr id="17" name="Group 16"/>
          <p:cNvGrpSpPr/>
          <p:nvPr userDrawn="1"/>
        </p:nvGrpSpPr>
        <p:grpSpPr>
          <a:xfrm>
            <a:off x="0" y="6108192"/>
            <a:ext cx="9144000" cy="749808"/>
            <a:chOff x="0" y="6108192"/>
            <a:chExt cx="9144000" cy="749808"/>
          </a:xfrm>
        </p:grpSpPr>
        <p:pic>
          <p:nvPicPr>
            <p:cNvPr id="16" name="Picture 15" descr="jansen banner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0" y="6108192"/>
              <a:ext cx="9144000" cy="749808"/>
            </a:xfrm>
            <a:prstGeom prst="rect">
              <a:avLst/>
            </a:prstGeom>
          </p:spPr>
        </p:pic>
        <p:pic>
          <p:nvPicPr>
            <p:cNvPr id="14" name="Picture 13" descr="Janssen_Cons_RGB_big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215458" y="6178033"/>
              <a:ext cx="1308543" cy="5611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1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+mj-lt"/>
          <a:ea typeface="ＭＳ Ｐゴシック" pitchFamily="42" charset="-128"/>
          <a:cs typeface="ＭＳ Ｐゴシック" pitchFamily="4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9pPr>
    </p:titleStyle>
    <p:bodyStyle>
      <a:lvl1pPr marL="230188" indent="-230188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42" charset="-128"/>
          <a:cs typeface="ＭＳ Ｐゴシック" pitchFamily="42" charset="-128"/>
        </a:defRPr>
      </a:lvl1pPr>
      <a:lvl2pPr marL="569913" indent="-227013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pitchFamily="42" charset="-128"/>
        </a:defRPr>
      </a:lvl2pPr>
      <a:lvl3pPr marL="912813" indent="-227013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pitchFamily="42" charset="-128"/>
        </a:defRPr>
      </a:lvl3pPr>
      <a:lvl4pPr marL="1252538" indent="-220663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ea typeface="ＭＳ Ｐゴシック" pitchFamily="42" charset="-128"/>
        </a:defRPr>
      </a:lvl4pPr>
      <a:lvl5pPr marL="1601788" indent="-230188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Font typeface="Arial" pitchFamily="-105" charset="0"/>
        <a:buChar char="•"/>
        <a:defRPr sz="1200">
          <a:solidFill>
            <a:schemeClr val="tx1"/>
          </a:solidFill>
          <a:latin typeface="+mn-lt"/>
          <a:ea typeface="ＭＳ Ｐゴシック" pitchFamily="42" charset="-128"/>
        </a:defRPr>
      </a:lvl5pPr>
      <a:lvl6pPr marL="20605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6pPr>
      <a:lvl7pPr marL="25177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7pPr>
      <a:lvl8pPr marL="29749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8pPr>
      <a:lvl9pPr marL="34321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documentation.org/packages/lme4/versions/1.1-12/topics/bootMer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7934" y="1208999"/>
            <a:ext cx="8577943" cy="2739211"/>
          </a:xfrm>
          <a:solidFill>
            <a:srgbClr val="F8E5A0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z="3600" dirty="0" smtClean="0"/>
              <a:t>Shiny </a:t>
            </a:r>
            <a:r>
              <a:rPr lang="en-US" sz="3600" dirty="0"/>
              <a:t>Tools for Sample Size Calculation in Process Performance Qualification of Large </a:t>
            </a:r>
            <a:r>
              <a:rPr lang="en-US" sz="3600" dirty="0" smtClean="0"/>
              <a:t>Molecules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3200" i="1" dirty="0">
                <a:solidFill>
                  <a:schemeClr val="bg2"/>
                </a:solidFill>
              </a:rPr>
              <a:t>Qianqiu (Jenny) </a:t>
            </a:r>
            <a:r>
              <a:rPr lang="en-US" altLang="en-US" sz="3200" i="1" dirty="0" smtClean="0">
                <a:solidFill>
                  <a:schemeClr val="bg2"/>
                </a:solidFill>
              </a:rPr>
              <a:t>Li, Bill Pikounis</a:t>
            </a:r>
            <a:br>
              <a:rPr lang="en-US" altLang="en-US" sz="3200" i="1" dirty="0" smtClean="0">
                <a:solidFill>
                  <a:schemeClr val="bg2"/>
                </a:solidFill>
              </a:rPr>
            </a:br>
            <a:r>
              <a:rPr lang="en-US" altLang="en-US" sz="3200" i="1" dirty="0" smtClean="0">
                <a:solidFill>
                  <a:schemeClr val="bg2"/>
                </a:solidFill>
              </a:rPr>
              <a:t>May 24, </a:t>
            </a:r>
            <a:r>
              <a:rPr lang="en-US" altLang="en-US" sz="3200" i="1" dirty="0">
                <a:solidFill>
                  <a:schemeClr val="bg2"/>
                </a:solidFill>
              </a:rPr>
              <a:t>2017</a:t>
            </a:r>
            <a:endParaRPr lang="en-US" altLang="en-US" sz="1200" b="1" i="1" dirty="0">
              <a:solidFill>
                <a:schemeClr val="bg2"/>
              </a:solidFill>
            </a:endParaRPr>
          </a:p>
        </p:txBody>
      </p:sp>
      <p:pic>
        <p:nvPicPr>
          <p:cNvPr id="7170" name="Picture 2" descr="mb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97" y="473236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1096" y="55540"/>
            <a:ext cx="8850313" cy="1015663"/>
          </a:xfrm>
        </p:spPr>
        <p:txBody>
          <a:bodyPr/>
          <a:lstStyle/>
          <a:p>
            <a:r>
              <a:rPr lang="en-US" altLang="en-US" sz="4000" dirty="0"/>
              <a:t>Tools &amp; Methods:</a:t>
            </a:r>
            <a:r>
              <a:rPr lang="en-US" altLang="en-US" sz="4000" dirty="0">
                <a:solidFill>
                  <a:schemeClr val="bg2"/>
                </a:solidFill>
              </a:rPr>
              <a:t> </a:t>
            </a:r>
            <a:r>
              <a:rPr lang="en-US" sz="4000" dirty="0">
                <a:solidFill>
                  <a:schemeClr val="bg2"/>
                </a:solidFill>
              </a:rPr>
              <a:t>VarCompLM</a:t>
            </a:r>
            <a:r>
              <a:rPr lang="en-US" sz="2000" dirty="0">
                <a:solidFill>
                  <a:schemeClr val="bg2"/>
                </a:solidFill>
              </a:rPr>
              <a:t/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Outputs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2614" y="1071203"/>
            <a:ext cx="878044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3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Variance Estimates:</a:t>
            </a:r>
            <a:endParaRPr lang="en-US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0563" lvl="1" indent="-234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on EMS (Expected Mean Squares): </a:t>
            </a:r>
            <a:r>
              <a:rPr lang="en-US" sz="23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expected mean square for a model effect is a linear combination of variance components and fixed effect values, including the residual error variance.</a:t>
            </a:r>
          </a:p>
          <a:p>
            <a:pPr marL="690563" lvl="1" indent="-234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on likelihood: </a:t>
            </a:r>
            <a:r>
              <a:rPr lang="en-US" sz="23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 likelihood estimates</a:t>
            </a:r>
          </a:p>
          <a:p>
            <a:pPr marL="342900" indent="-3429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3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Confidence Intervals for Variances:</a:t>
            </a:r>
            <a:endParaRPr lang="en-US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0563" lvl="1" indent="-234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333333"/>
                </a:solidFill>
                <a:latin typeface="Helvetica Neue"/>
              </a:rPr>
              <a:t>Satterthwaite &amp; SAS-specific (EMS-Based)</a:t>
            </a:r>
          </a:p>
          <a:p>
            <a:pPr marL="690563" lvl="1" indent="-234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Wald &amp; Parametric Bootstrap (Likelihood-Based)</a:t>
            </a:r>
            <a:endParaRPr lang="en-US" sz="23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3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Others:</a:t>
            </a:r>
            <a:endParaRPr lang="en-US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0563" lvl="1" indent="-234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333333"/>
                </a:solidFill>
                <a:latin typeface="Helvetica Neue"/>
              </a:rPr>
              <a:t>Confidence Intervals of Fixed Effects Means</a:t>
            </a:r>
          </a:p>
          <a:p>
            <a:pPr marL="690563" lvl="1" indent="-234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333333"/>
                </a:solidFill>
                <a:latin typeface="Helvetica Neue"/>
              </a:rPr>
              <a:t>Outputs from fitting </a:t>
            </a:r>
            <a:r>
              <a:rPr lang="en-US" sz="2300" b="1" dirty="0" err="1">
                <a:solidFill>
                  <a:srgbClr val="333333"/>
                </a:solidFill>
                <a:latin typeface="Helvetica Neue"/>
              </a:rPr>
              <a:t>lme</a:t>
            </a:r>
            <a:r>
              <a:rPr lang="en-US" sz="2300" b="1" dirty="0">
                <a:solidFill>
                  <a:srgbClr val="333333"/>
                </a:solidFill>
                <a:latin typeface="Helvetica Neue"/>
              </a:rPr>
              <a:t> and </a:t>
            </a:r>
            <a:r>
              <a:rPr lang="en-US" sz="2300" b="1" dirty="0" err="1">
                <a:solidFill>
                  <a:srgbClr val="333333"/>
                </a:solidFill>
                <a:latin typeface="Helvetica Neue"/>
              </a:rPr>
              <a:t>lmer</a:t>
            </a:r>
            <a:endParaRPr lang="en-US" sz="2300" b="1" dirty="0">
              <a:solidFill>
                <a:srgbClr val="333333"/>
              </a:solidFill>
              <a:latin typeface="Helvetica Neue"/>
            </a:endParaRPr>
          </a:p>
          <a:p>
            <a:pPr marL="690563" lvl="1" indent="-234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333333"/>
                </a:solidFill>
                <a:latin typeface="Helvetica Neue"/>
              </a:rPr>
              <a:t>Graphs: </a:t>
            </a:r>
            <a:r>
              <a:rPr lang="en-US" sz="2300" dirty="0">
                <a:solidFill>
                  <a:srgbClr val="333333"/>
                </a:solidFill>
                <a:latin typeface="Helvetica Neue"/>
              </a:rPr>
              <a:t>plot of data against each random effect</a:t>
            </a:r>
          </a:p>
        </p:txBody>
      </p:sp>
    </p:spTree>
    <p:extLst>
      <p:ext uri="{BB962C8B-B14F-4D97-AF65-F5344CB8AC3E}">
        <p14:creationId xmlns:p14="http://schemas.microsoft.com/office/powerpoint/2010/main" val="24040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9" y="904949"/>
            <a:ext cx="5061730" cy="5257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748" y="1108517"/>
            <a:ext cx="3683374" cy="5192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2718" y="708408"/>
            <a:ext cx="3719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1~25 rows in SimData6.xls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0809" y="197063"/>
            <a:ext cx="8850313" cy="707886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altLang="en-US" sz="4000" dirty="0"/>
              <a:t>Tools &amp; Methods:</a:t>
            </a:r>
            <a:r>
              <a:rPr lang="en-US" altLang="en-US" sz="4000" dirty="0">
                <a:solidFill>
                  <a:schemeClr val="bg2"/>
                </a:solidFill>
              </a:rPr>
              <a:t> </a:t>
            </a:r>
            <a:r>
              <a:rPr lang="en-US" sz="4000" dirty="0">
                <a:solidFill>
                  <a:schemeClr val="bg2"/>
                </a:solidFill>
              </a:rPr>
              <a:t>VarCompLM</a:t>
            </a:r>
            <a:r>
              <a:rPr lang="en-US" sz="2000" dirty="0">
                <a:solidFill>
                  <a:schemeClr val="bg2"/>
                </a:solidFill>
              </a:rPr>
              <a:t/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Illustration</a:t>
            </a:r>
          </a:p>
        </p:txBody>
      </p:sp>
    </p:spTree>
    <p:extLst>
      <p:ext uri="{BB962C8B-B14F-4D97-AF65-F5344CB8AC3E}">
        <p14:creationId xmlns:p14="http://schemas.microsoft.com/office/powerpoint/2010/main" val="32924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4" y="904950"/>
            <a:ext cx="8882743" cy="540496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809" y="66502"/>
            <a:ext cx="8850313" cy="838447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altLang="en-US" sz="4000" dirty="0"/>
              <a:t>Tools &amp; Methods:</a:t>
            </a:r>
            <a:r>
              <a:rPr lang="en-US" altLang="en-US" sz="4000" dirty="0">
                <a:solidFill>
                  <a:schemeClr val="bg2"/>
                </a:solidFill>
              </a:rPr>
              <a:t> </a:t>
            </a:r>
            <a:r>
              <a:rPr lang="en-US" sz="4000" dirty="0">
                <a:solidFill>
                  <a:schemeClr val="bg2"/>
                </a:solidFill>
              </a:rPr>
              <a:t>VarCompLM</a:t>
            </a:r>
            <a:r>
              <a:rPr lang="en-US" sz="2000" dirty="0">
                <a:solidFill>
                  <a:schemeClr val="bg2"/>
                </a:solidFill>
              </a:rPr>
              <a:t/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Confidence Intervals for Variances</a:t>
            </a:r>
          </a:p>
        </p:txBody>
      </p:sp>
    </p:spTree>
    <p:extLst>
      <p:ext uri="{BB962C8B-B14F-4D97-AF65-F5344CB8AC3E}">
        <p14:creationId xmlns:p14="http://schemas.microsoft.com/office/powerpoint/2010/main" val="31754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1096" y="55540"/>
            <a:ext cx="8850313" cy="1015663"/>
          </a:xfrm>
        </p:spPr>
        <p:txBody>
          <a:bodyPr/>
          <a:lstStyle/>
          <a:p>
            <a:r>
              <a:rPr lang="en-US" altLang="en-US" sz="4000" dirty="0"/>
              <a:t>Tools &amp; Methods:</a:t>
            </a:r>
            <a:r>
              <a:rPr lang="en-US" altLang="en-US" sz="4000" dirty="0">
                <a:solidFill>
                  <a:schemeClr val="bg2"/>
                </a:solidFill>
              </a:rPr>
              <a:t> </a:t>
            </a:r>
            <a:r>
              <a:rPr lang="en-US" sz="4000" dirty="0">
                <a:solidFill>
                  <a:schemeClr val="bg2"/>
                </a:solidFill>
              </a:rPr>
              <a:t>VarCompLM</a:t>
            </a:r>
            <a:r>
              <a:rPr lang="en-US" sz="2000" dirty="0">
                <a:solidFill>
                  <a:schemeClr val="bg2"/>
                </a:solidFill>
              </a:rPr>
              <a:t/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Confidence Intervals for Variances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614" y="1071203"/>
                <a:ext cx="8780442" cy="5249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</a:pPr>
                <a:r>
                  <a:rPr lang="en-US" sz="2300" b="1" kern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EMS-Based Confidence Intervals for Variances:</a:t>
                </a:r>
                <a:endParaRPr lang="en-US" sz="23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690563" lvl="1" indent="-234950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sz="2300" b="1" dirty="0">
                    <a:solidFill>
                      <a:srgbClr val="333333"/>
                    </a:solidFill>
                    <a:latin typeface="Helvetica Neue"/>
                  </a:rPr>
                  <a:t>Satterthwaite (1946): </a:t>
                </a:r>
                <a:r>
                  <a:rPr lang="en-US" sz="2300" dirty="0">
                    <a:solidFill>
                      <a:srgbClr val="333333"/>
                    </a:solidFill>
                    <a:latin typeface="Helvetica Neue"/>
                  </a:rPr>
                  <a:t>e.g.,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333333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333333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333333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3333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3333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𝑀𝑆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0" i="1" dirty="0">
                    <a:solidFill>
                      <a:srgbClr val="333333"/>
                    </a:solidFill>
                    <a:latin typeface="Cambria Math" panose="02040503050406030204" pitchFamily="18" charset="0"/>
                  </a:rPr>
                  <a:t>, then</a:t>
                </a:r>
              </a:p>
              <a:p>
                <a:pPr lvl="1" indent="0">
                  <a:lnSpc>
                    <a:spcPts val="3000"/>
                  </a:lnSpc>
                  <a:spcBef>
                    <a:spcPts val="2400"/>
                  </a:spcBef>
                  <a:spcAft>
                    <a:spcPts val="600"/>
                  </a:spcAft>
                </a:pPr>
                <a:r>
                  <a:rPr lang="en-US" sz="2300" b="0" dirty="0">
                    <a:solidFill>
                      <a:srgbClr val="333333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lang="en-US" sz="2300" b="0" i="1" smtClean="0">
                            <a:solidFill>
                              <a:srgbClr val="3333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3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3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300" dirty="0">
                    <a:solidFill>
                      <a:srgbClr val="333333"/>
                    </a:solidFill>
                    <a:latin typeface="Helvetica Neue"/>
                  </a:rPr>
                  <a:t> 2-sided CI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333333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333333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333333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333333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333333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333333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,1−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333333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2300" dirty="0">
                  <a:solidFill>
                    <a:srgbClr val="333333"/>
                  </a:solidFill>
                  <a:latin typeface="Helvetica Neue"/>
                </a:endParaRPr>
              </a:p>
              <a:p>
                <a:pPr lvl="1" inden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𝐃𝐅</m:t>
                      </m:r>
                      <m:r>
                        <a:rPr lang="en-US" sz="1800" b="1" i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𝐨𝐟</m:t>
                      </m:r>
                      <m:r>
                        <a:rPr lang="en-US" sz="1800" b="1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</m:acc>
                        </m:e>
                        <m:sup>
                          <m:r>
                            <a:rPr lang="en-US" sz="1800" b="1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333333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333333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i="1">
                                              <a:solidFill>
                                                <a:srgbClr val="333333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333333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 i="1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333333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333333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rgbClr val="333333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333333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33333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33333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333333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33333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𝑀𝑆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33333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333333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  <m:r>
                        <a:rPr lang="en-US" sz="18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𝐷𝐹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𝑀𝑆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300" dirty="0">
                  <a:solidFill>
                    <a:srgbClr val="333333"/>
                  </a:solidFill>
                  <a:latin typeface="Helvetica Neue"/>
                </a:endParaRPr>
              </a:p>
              <a:p>
                <a:pPr marL="690563" lvl="1" indent="-234950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US" sz="2300" b="1" dirty="0">
                    <a:solidFill>
                      <a:srgbClr val="333333"/>
                    </a:solidFill>
                    <a:latin typeface="Helvetica Neue"/>
                  </a:rPr>
                  <a:t>SAS-specific: </a:t>
                </a:r>
                <a:r>
                  <a:rPr lang="en-US" sz="2300" dirty="0">
                    <a:solidFill>
                      <a:srgbClr val="333333"/>
                    </a:solidFill>
                    <a:latin typeface="Helvetica Neue"/>
                  </a:rPr>
                  <a:t>using the same rule as in SAS 9.2 PROC MIXED with option “method=type1”, e.g.,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lang="en-US" sz="2300" i="1">
                            <a:solidFill>
                              <a:srgbClr val="3333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3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3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300" dirty="0">
                    <a:solidFill>
                      <a:srgbClr val="333333"/>
                    </a:solidFill>
                    <a:latin typeface="Helvetica Neue"/>
                  </a:rPr>
                  <a:t> 2-sided CI</a:t>
                </a:r>
              </a:p>
              <a:p>
                <a:pPr lvl="1" indent="0">
                  <a:lnSpc>
                    <a:spcPts val="3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300" i="1" smtClean="0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300" i="1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p>
                          <m:r>
                            <a:rPr lang="en-US" sz="23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3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300" b="0" i="1" smtClean="0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b="0" i="1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300" b="0" i="1" smtClean="0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ad>
                        <m:radPr>
                          <m:degHide m:val="on"/>
                          <m:ctrlPr>
                            <a:rPr lang="en-US" sz="23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̂"/>
                              <m:ctrlPr>
                                <a:rPr lang="en-US" sz="23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300" i="1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</a:rPr>
                                <m:t>𝑉𝐴𝑅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300" i="1">
                                      <a:solidFill>
                                        <a:srgbClr val="333333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300" i="1">
                                          <a:solidFill>
                                            <a:srgbClr val="333333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300" i="1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300" i="1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US" sz="2300" dirty="0">
                  <a:solidFill>
                    <a:srgbClr val="333333"/>
                  </a:solidFill>
                  <a:latin typeface="Helvetica Neue"/>
                </a:endParaRPr>
              </a:p>
              <a:p>
                <a:pPr marL="690563" lvl="1" indent="0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rgbClr val="333333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𝑽𝑨𝑹</m:t>
                        </m:r>
                      </m:e>
                    </m:acc>
                    <m:d>
                      <m:dPr>
                        <m:ctrlPr>
                          <a:rPr lang="en-US" sz="2000" b="1" i="1">
                            <a:solidFill>
                              <a:srgbClr val="333333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333333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>
                                    <a:solidFill>
                                      <a:srgbClr val="333333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b="1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obtained by </a:t>
                </a:r>
                <a:r>
                  <a:rPr lang="en-US" sz="2000" dirty="0" err="1"/>
                  <a:t>Giesbrecht</a:t>
                </a:r>
                <a:r>
                  <a:rPr lang="en-US" sz="2000" dirty="0"/>
                  <a:t> and Burns (1985): </a:t>
                </a:r>
                <a:r>
                  <a:rPr lang="en-US" sz="1800" dirty="0"/>
                  <a:t>Two-Stage Analysis Based on a Mixed Model: Large-Sample Asymptotic Theory and Small-Sample Simulation Results, Biometrics 41, p. 477-486</a:t>
                </a:r>
                <a:endParaRPr lang="en-US" sz="2300" dirty="0">
                  <a:solidFill>
                    <a:srgbClr val="333333"/>
                  </a:solidFill>
                  <a:latin typeface="Helvetica Neue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" y="1071203"/>
                <a:ext cx="8780442" cy="5249322"/>
              </a:xfrm>
              <a:prstGeom prst="rect">
                <a:avLst/>
              </a:prstGeom>
              <a:blipFill>
                <a:blip r:embed="rId3"/>
                <a:stretch>
                  <a:fillRect l="-833" t="-1045" r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9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1096" y="55540"/>
            <a:ext cx="8850313" cy="1015663"/>
          </a:xfrm>
        </p:spPr>
        <p:txBody>
          <a:bodyPr/>
          <a:lstStyle/>
          <a:p>
            <a:r>
              <a:rPr lang="en-US" altLang="en-US" sz="4000" dirty="0"/>
              <a:t>Tools &amp; Methods:</a:t>
            </a:r>
            <a:r>
              <a:rPr lang="en-US" altLang="en-US" sz="4000" dirty="0">
                <a:solidFill>
                  <a:schemeClr val="bg2"/>
                </a:solidFill>
              </a:rPr>
              <a:t> </a:t>
            </a:r>
            <a:r>
              <a:rPr lang="en-US" sz="4000" dirty="0">
                <a:solidFill>
                  <a:schemeClr val="bg2"/>
                </a:solidFill>
              </a:rPr>
              <a:t>VarCompLM</a:t>
            </a:r>
            <a:r>
              <a:rPr lang="en-US" sz="2000" dirty="0">
                <a:solidFill>
                  <a:schemeClr val="bg2"/>
                </a:solidFill>
              </a:rPr>
              <a:t/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Confidence Intervals for Variances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148" y="1180385"/>
            <a:ext cx="87804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3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Likelihood-Based Confidence Intervals for Variances:</a:t>
            </a:r>
            <a:endParaRPr lang="en-US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0563" lvl="1" indent="-234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Wald:</a:t>
            </a:r>
            <a:r>
              <a:rPr lang="en-US" sz="2300" dirty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dirty="0" err="1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lme</a:t>
            </a:r>
            <a:r>
              <a:rPr lang="en-US" sz="2300" dirty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 object (using function </a:t>
            </a:r>
            <a:r>
              <a:rPr lang="en-US" sz="2300" b="1" dirty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intervals</a:t>
            </a:r>
            <a:r>
              <a:rPr lang="en-US" sz="2300" dirty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 in package </a:t>
            </a:r>
            <a:r>
              <a:rPr lang="en-US" sz="2300" dirty="0" err="1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nlme</a:t>
            </a:r>
            <a:r>
              <a:rPr lang="en-US" sz="2300" dirty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              Assumption: log-scaled variances follow </a:t>
            </a:r>
            <a:r>
              <a:rPr lang="en-US" sz="2300" dirty="0" smtClean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normal </a:t>
            </a:r>
          </a:p>
          <a:p>
            <a:pPr lvl="1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dirty="0" smtClean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distributions</a:t>
            </a:r>
            <a:endParaRPr lang="en-US" sz="2300" dirty="0">
              <a:solidFill>
                <a:srgbClr val="333333"/>
              </a:solidFill>
              <a:latin typeface="Helvetica Neue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en-US" sz="2300" dirty="0">
              <a:solidFill>
                <a:srgbClr val="333333"/>
              </a:solidFill>
              <a:latin typeface="Helvetica Neue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0563" lvl="1" indent="-234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Parametric Bootstrap: </a:t>
            </a:r>
            <a:r>
              <a:rPr lang="en-US" sz="2300" dirty="0" err="1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lmer</a:t>
            </a:r>
            <a:r>
              <a:rPr lang="en-US" sz="2300" dirty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 object; </a:t>
            </a:r>
            <a:r>
              <a:rPr lang="en-US" sz="2300" dirty="0" smtClean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computationally </a:t>
            </a:r>
            <a:r>
              <a:rPr lang="en-US" sz="2300" dirty="0">
                <a:solidFill>
                  <a:srgbClr val="333333"/>
                </a:solidFill>
                <a:latin typeface="Helvetica Neue"/>
                <a:ea typeface="Verdana" panose="020B0604030504040204" pitchFamily="34" charset="0"/>
                <a:cs typeface="Verdana" panose="020B0604030504040204" pitchFamily="34" charset="0"/>
              </a:rPr>
              <a:t>expensive!</a:t>
            </a:r>
          </a:p>
          <a:p>
            <a:pPr marL="690563" lvl="1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rgbClr val="333333"/>
                </a:solidFill>
                <a:latin typeface="Helvetica Neue"/>
                <a:hlinkClick r:id="rId2"/>
              </a:rPr>
              <a:t>https://www.rdocumentation.org/packages/lme4/versions/1.1-12/topics/confint.merMod</a:t>
            </a:r>
          </a:p>
          <a:p>
            <a:pPr marL="690563" lvl="1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rgbClr val="333333"/>
                </a:solidFill>
                <a:latin typeface="Helvetica Neue"/>
                <a:hlinkClick r:id="rId2"/>
              </a:rPr>
              <a:t>https://</a:t>
            </a:r>
            <a:r>
              <a:rPr lang="en-US" sz="2300" dirty="0" smtClean="0">
                <a:solidFill>
                  <a:srgbClr val="333333"/>
                </a:solidFill>
                <a:latin typeface="Helvetica Neue"/>
                <a:hlinkClick r:id="rId2"/>
              </a:rPr>
              <a:t>www.rdocumentation.org/packages/lme4/versions/1.1-12/topics/bootMer</a:t>
            </a:r>
            <a:endParaRPr lang="en-US" sz="2300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873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0809" y="197063"/>
            <a:ext cx="8850313" cy="707886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altLang="en-US" sz="4000" dirty="0"/>
              <a:t>Tools &amp; Methods:</a:t>
            </a:r>
            <a:r>
              <a:rPr lang="en-US" altLang="en-US" sz="4000" dirty="0">
                <a:solidFill>
                  <a:schemeClr val="bg2"/>
                </a:solidFill>
              </a:rPr>
              <a:t> </a:t>
            </a:r>
            <a:r>
              <a:rPr lang="en-US" sz="4000" dirty="0">
                <a:solidFill>
                  <a:schemeClr val="bg2"/>
                </a:solidFill>
              </a:rPr>
              <a:t>VarCompLM</a:t>
            </a:r>
            <a:r>
              <a:rPr lang="en-US" sz="2000" dirty="0">
                <a:solidFill>
                  <a:schemeClr val="bg2"/>
                </a:solidFill>
              </a:rPr>
              <a:t/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Illustration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235" y="2810535"/>
            <a:ext cx="5382200" cy="769441"/>
          </a:xfrm>
          <a:prstGeom prst="rect">
            <a:avLst/>
          </a:prstGeom>
          <a:noFill/>
          <a:ln>
            <a:solidFill>
              <a:srgbClr val="FF9933"/>
            </a:solidFill>
          </a:ln>
          <a:effectLst>
            <a:glow rad="101600">
              <a:srgbClr val="FF9933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b="1" dirty="0"/>
              <a:t>Fixed:</a:t>
            </a:r>
            <a:endParaRPr lang="en-US" sz="2200" dirty="0"/>
          </a:p>
          <a:p>
            <a:r>
              <a:rPr lang="en-US" sz="2200" b="1" dirty="0"/>
              <a:t>Random: </a:t>
            </a:r>
            <a:r>
              <a:rPr lang="en-US" sz="2200" dirty="0"/>
              <a:t>random1 + batch +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235" y="1156975"/>
            <a:ext cx="5382198" cy="769441"/>
          </a:xfrm>
          <a:prstGeom prst="rect">
            <a:avLst/>
          </a:prstGeom>
          <a:noFill/>
          <a:ln>
            <a:solidFill>
              <a:srgbClr val="FF9933"/>
            </a:solidFill>
          </a:ln>
          <a:effectLst>
            <a:glow rad="101600">
              <a:srgbClr val="FF9933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b="1" dirty="0"/>
              <a:t>Fixed: </a:t>
            </a:r>
            <a:r>
              <a:rPr lang="en-US" sz="2200" dirty="0"/>
              <a:t>time + group</a:t>
            </a:r>
          </a:p>
          <a:p>
            <a:r>
              <a:rPr lang="en-US" sz="2200" b="1" dirty="0"/>
              <a:t>Random: </a:t>
            </a:r>
            <a:r>
              <a:rPr lang="en-US" sz="2200" dirty="0"/>
              <a:t>random1 + batch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766181"/>
              </p:ext>
            </p:extLst>
          </p:nvPr>
        </p:nvGraphicFramePr>
        <p:xfrm>
          <a:off x="6399802" y="1330557"/>
          <a:ext cx="2098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Packager Shell Object" showAsIcon="1" r:id="rId3" imgW="2098800" imgH="421920" progId="Package">
                  <p:embed/>
                </p:oleObj>
              </mc:Choice>
              <mc:Fallback>
                <p:oleObj name="Packager Shell Object" showAsIcon="1" r:id="rId3" imgW="2098800" imgH="421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9802" y="1330557"/>
                        <a:ext cx="209867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622557"/>
              </p:ext>
            </p:extLst>
          </p:nvPr>
        </p:nvGraphicFramePr>
        <p:xfrm>
          <a:off x="6372790" y="2984117"/>
          <a:ext cx="22891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Packager Shell Object" showAsIcon="1" r:id="rId5" imgW="2289960" imgH="421920" progId="Package">
                  <p:embed/>
                </p:oleObj>
              </mc:Choice>
              <mc:Fallback>
                <p:oleObj name="Packager Shell Object" showAsIcon="1" r:id="rId5" imgW="2289960" imgH="421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2790" y="2984117"/>
                        <a:ext cx="228917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00234" y="4535625"/>
            <a:ext cx="5382199" cy="769441"/>
          </a:xfrm>
          <a:prstGeom prst="rect">
            <a:avLst/>
          </a:prstGeom>
          <a:noFill/>
          <a:ln>
            <a:solidFill>
              <a:srgbClr val="FF9933"/>
            </a:solidFill>
          </a:ln>
          <a:effectLst>
            <a:glow rad="101600">
              <a:srgbClr val="FF9933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b="1" dirty="0"/>
              <a:t>Fixed: </a:t>
            </a:r>
            <a:r>
              <a:rPr lang="en-US" sz="2200" dirty="0"/>
              <a:t>time + </a:t>
            </a:r>
            <a:r>
              <a:rPr lang="en-US" sz="2200" dirty="0" err="1"/>
              <a:t>group:time</a:t>
            </a:r>
            <a:endParaRPr lang="en-US" sz="2200" dirty="0"/>
          </a:p>
          <a:p>
            <a:r>
              <a:rPr lang="en-US" sz="2200" b="1" dirty="0"/>
              <a:t>Random: </a:t>
            </a:r>
            <a:r>
              <a:rPr lang="en-US" sz="2200" dirty="0"/>
              <a:t>batch + random1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111357"/>
              </p:ext>
            </p:extLst>
          </p:nvPr>
        </p:nvGraphicFramePr>
        <p:xfrm>
          <a:off x="6350564" y="4709207"/>
          <a:ext cx="2333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Packager Shell Object" showAsIcon="1" r:id="rId7" imgW="2333520" imgH="421920" progId="Package">
                  <p:embed/>
                </p:oleObj>
              </mc:Choice>
              <mc:Fallback>
                <p:oleObj name="Packager Shell Object" showAsIcon="1" r:id="rId7" imgW="2333520" imgH="421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0564" y="4709207"/>
                        <a:ext cx="23336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5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nssen_PMO_Plain_4 3_Rev ">
  <a:themeElements>
    <a:clrScheme name="Blank Presentation 1">
      <a:dk1>
        <a:srgbClr val="505050"/>
      </a:dk1>
      <a:lt1>
        <a:srgbClr val="FFFFFF"/>
      </a:lt1>
      <a:dk2>
        <a:srgbClr val="BFE18D"/>
      </a:dk2>
      <a:lt2>
        <a:srgbClr val="7FC31C"/>
      </a:lt2>
      <a:accent1>
        <a:srgbClr val="09357A"/>
      </a:accent1>
      <a:accent2>
        <a:srgbClr val="2A8EBF"/>
      </a:accent2>
      <a:accent3>
        <a:srgbClr val="FFFFFF"/>
      </a:accent3>
      <a:accent4>
        <a:srgbClr val="434343"/>
      </a:accent4>
      <a:accent5>
        <a:srgbClr val="AAAEBE"/>
      </a:accent5>
      <a:accent6>
        <a:srgbClr val="2580AD"/>
      </a:accent6>
      <a:hlink>
        <a:srgbClr val="93C5DF"/>
      </a:hlink>
      <a:folHlink>
        <a:srgbClr val="237D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505050"/>
        </a:dk1>
        <a:lt1>
          <a:srgbClr val="FFFFFF"/>
        </a:lt1>
        <a:dk2>
          <a:srgbClr val="BFE18D"/>
        </a:dk2>
        <a:lt2>
          <a:srgbClr val="7FC31C"/>
        </a:lt2>
        <a:accent1>
          <a:srgbClr val="09357A"/>
        </a:accent1>
        <a:accent2>
          <a:srgbClr val="2A8EBF"/>
        </a:accent2>
        <a:accent3>
          <a:srgbClr val="FFFFFF"/>
        </a:accent3>
        <a:accent4>
          <a:srgbClr val="434343"/>
        </a:accent4>
        <a:accent5>
          <a:srgbClr val="AAAEBE"/>
        </a:accent5>
        <a:accent6>
          <a:srgbClr val="2580AD"/>
        </a:accent6>
        <a:hlink>
          <a:srgbClr val="93C5DF"/>
        </a:hlink>
        <a:folHlink>
          <a:srgbClr val="237D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505050"/>
      </a:dk1>
      <a:lt1>
        <a:srgbClr val="FFFFFF"/>
      </a:lt1>
      <a:dk2>
        <a:srgbClr val="BFE18D"/>
      </a:dk2>
      <a:lt2>
        <a:srgbClr val="7FC31C"/>
      </a:lt2>
      <a:accent1>
        <a:srgbClr val="09357A"/>
      </a:accent1>
      <a:accent2>
        <a:srgbClr val="2A8EBF"/>
      </a:accent2>
      <a:accent3>
        <a:srgbClr val="FFFFFF"/>
      </a:accent3>
      <a:accent4>
        <a:srgbClr val="434343"/>
      </a:accent4>
      <a:accent5>
        <a:srgbClr val="AAAEBE"/>
      </a:accent5>
      <a:accent6>
        <a:srgbClr val="2580AD"/>
      </a:accent6>
      <a:hlink>
        <a:srgbClr val="93C5DF"/>
      </a:hlink>
      <a:folHlink>
        <a:srgbClr val="237D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505050"/>
      </a:dk1>
      <a:lt1>
        <a:srgbClr val="FFFFFF"/>
      </a:lt1>
      <a:dk2>
        <a:srgbClr val="BFE18D"/>
      </a:dk2>
      <a:lt2>
        <a:srgbClr val="7FC31C"/>
      </a:lt2>
      <a:accent1>
        <a:srgbClr val="09357A"/>
      </a:accent1>
      <a:accent2>
        <a:srgbClr val="2A8EBF"/>
      </a:accent2>
      <a:accent3>
        <a:srgbClr val="FFFFFF"/>
      </a:accent3>
      <a:accent4>
        <a:srgbClr val="434343"/>
      </a:accent4>
      <a:accent5>
        <a:srgbClr val="AAAEBE"/>
      </a:accent5>
      <a:accent6>
        <a:srgbClr val="2580AD"/>
      </a:accent6>
      <a:hlink>
        <a:srgbClr val="93C5DF"/>
      </a:hlink>
      <a:folHlink>
        <a:srgbClr val="237D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20BB9D9CF106459F7139553ECAC739" ma:contentTypeVersion="0" ma:contentTypeDescription="Create a new document." ma:contentTypeScope="" ma:versionID="b6eea79c65b0bc4750e23e0064f114c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B6006AE-CE64-492C-94C5-5C6A855A7C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6F7A62-AEDC-4786-8DD8-A5A509982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62EE5C3-C6FC-4EBC-B854-074C573A768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6CF6C073-8F21-475B-B793-DDC09777042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7239894</TotalTime>
  <Words>423</Words>
  <Application>Microsoft Office PowerPoint</Application>
  <PresentationFormat>On-screen Show (4:3)</PresentationFormat>
  <Paragraphs>39</Paragraphs>
  <Slides>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Janssen_PMO_Plain_4 3_Rev </vt:lpstr>
      <vt:lpstr>Packager Shell Object</vt:lpstr>
      <vt:lpstr>Shiny Tools for Sample Size Calculation in Process Performance Qualification of Large Molecules Qianqiu (Jenny) Li, Bill Pikounis May 24, 2017</vt:lpstr>
      <vt:lpstr>Tools &amp; Methods: VarCompLM Outputs</vt:lpstr>
      <vt:lpstr>Tools &amp; Methods: VarCompLM Illustration</vt:lpstr>
      <vt:lpstr>Tools &amp; Methods: VarCompLM Confidence Intervals for Variances</vt:lpstr>
      <vt:lpstr>Tools &amp; Methods: VarCompLM Confidence Intervals for Variances</vt:lpstr>
      <vt:lpstr>Tools &amp; Methods: VarCompLM Confidence Intervals for Variances</vt:lpstr>
      <vt:lpstr>Tools &amp; Methods: VarCompLM Illustration</vt:lpstr>
    </vt:vector>
  </TitlesOfParts>
  <Company>Johnson &amp; Johnson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Plain PPT Template (4x3) with Consumer Logo</dc:title>
  <dc:creator>Qianqiu (Jenny) Li</dc:creator>
  <cp:lastModifiedBy>Li, Qianqiu [JRDUS]</cp:lastModifiedBy>
  <cp:revision>1939</cp:revision>
  <cp:lastPrinted>2013-05-09T07:42:24Z</cp:lastPrinted>
  <dcterms:created xsi:type="dcterms:W3CDTF">2010-12-03T17:07:09Z</dcterms:created>
  <dcterms:modified xsi:type="dcterms:W3CDTF">2017-05-19T19:56:21Z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0x010100D520BB9D9CF106459F7139553ECAC739</vt:lpwstr>
  </property>
  <property fmtid="{D5CDD505-2E9C-101B-9397-08002B2CF9AE}" pid="3" name="Template Category">
    <vt:lpwstr>2</vt:lpwstr>
  </property>
  <property fmtid="{D5CDD505-2E9C-101B-9397-08002B2CF9AE}" pid="4" name="Description0">
    <vt:lpwstr>A standard size Janssen PowerPoint template containing the consumer logo.</vt:lpwstr>
  </property>
</Properties>
</file>