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32"/>
  </p:notesMasterIdLst>
  <p:handoutMasterIdLst>
    <p:handoutMasterId r:id="rId33"/>
  </p:handoutMasterIdLst>
  <p:sldIdLst>
    <p:sldId id="256" r:id="rId7"/>
    <p:sldId id="262" r:id="rId8"/>
    <p:sldId id="285" r:id="rId9"/>
    <p:sldId id="263" r:id="rId10"/>
    <p:sldId id="276" r:id="rId11"/>
    <p:sldId id="277" r:id="rId12"/>
    <p:sldId id="260" r:id="rId13"/>
    <p:sldId id="264" r:id="rId14"/>
    <p:sldId id="289" r:id="rId15"/>
    <p:sldId id="281" r:id="rId16"/>
    <p:sldId id="284" r:id="rId17"/>
    <p:sldId id="286" r:id="rId18"/>
    <p:sldId id="261" r:id="rId19"/>
    <p:sldId id="282" r:id="rId20"/>
    <p:sldId id="271" r:id="rId21"/>
    <p:sldId id="278" r:id="rId22"/>
    <p:sldId id="287" r:id="rId23"/>
    <p:sldId id="268" r:id="rId24"/>
    <p:sldId id="273" r:id="rId25"/>
    <p:sldId id="279" r:id="rId26"/>
    <p:sldId id="280" r:id="rId27"/>
    <p:sldId id="292" r:id="rId28"/>
    <p:sldId id="290" r:id="rId29"/>
    <p:sldId id="291" r:id="rId30"/>
    <p:sldId id="27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80" autoAdjust="0"/>
  </p:normalViewPr>
  <p:slideViewPr>
    <p:cSldViewPr snapToGrid="0"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687364-E240-4147-8A50-0C0AF022C133}" type="datetime1">
              <a:rPr lang="en-US"/>
              <a:pPr/>
              <a:t>6/3/2013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300906-530D-C748-AC79-F41D6AA72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598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453B76-649C-1047-AB39-06CD9CC3743F}" type="datetime1">
              <a:rPr lang="en-US"/>
              <a:pPr/>
              <a:t>6/3/2013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5A613-7C39-204D-9E84-E8628D596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4990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7BB95317-6243-FD4B-AA5C-9B346E0A77B8}" type="datetime1">
              <a:rPr lang="en-US"/>
              <a:pPr eaLnBrk="1" hangingPunct="1"/>
              <a:t>6/3/2013</a:t>
            </a:fld>
            <a:endParaRPr lang="en-US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58767D87-38A5-AE42-BD9C-EEA2A909D65F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 txBox="1">
            <a:spLocks noGrp="1" noChangeArrowheads="1"/>
          </p:cNvSpPr>
          <p:nvPr/>
        </p:nvSpPr>
        <p:spPr bwMode="auto">
          <a:xfrm>
            <a:off x="3886408" y="8685236"/>
            <a:ext cx="2971593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5" tIns="45612" rIns="91225" bIns="45612" anchor="b"/>
          <a:lstStyle/>
          <a:p>
            <a:pPr algn="r" defTabSz="913418" eaLnBrk="0" fontAlgn="base" hangingPunct="0">
              <a:spcBef>
                <a:spcPct val="0"/>
              </a:spcBef>
              <a:spcAft>
                <a:spcPct val="0"/>
              </a:spcAft>
            </a:pPr>
            <a:fld id="{53A91C45-AD67-4559-B096-2804B64ADA2A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13418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1" y="4340269"/>
            <a:ext cx="5031482" cy="4119498"/>
          </a:xfrm>
          <a:noFill/>
          <a:ln/>
        </p:spPr>
        <p:txBody>
          <a:bodyPr lIns="91225" tIns="45612" rIns="91225" bIns="45612">
            <a:normAutofit fontScale="70000" lnSpcReduction="20000"/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3-NoWords-Re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81828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51853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5351774"/>
            <a:ext cx="153199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</a:rPr>
              <a:t>Company Confidential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© 2012 Eli Lilly and Company</a:t>
            </a:r>
          </a:p>
        </p:txBody>
      </p:sp>
      <p:pic>
        <p:nvPicPr>
          <p:cNvPr id="7" name="Picture 6" descr="LillyA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109386"/>
            <a:ext cx="1804476" cy="573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4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88F50B7D-8517-144F-ACBD-50B40AF3BEF4}" type="datetime1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 smtClean="0"/>
              <a:t>Company Confidential  © 2012 Eli Lilly and Company</a:t>
            </a:r>
          </a:p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674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BA89-F472-45DD-8400-85AB50378D4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BC9C-D355-4448-A804-9A15BE457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3-red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54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30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80354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88F50B7D-8517-144F-ACBD-50B40AF3BEF4}" type="datetime1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 smtClean="0"/>
              <a:t>Company Confidential  © 2012 Eli Lilly and Company</a:t>
            </a:r>
          </a:p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RNA sequencing : Opportunities and Challenges</a:t>
            </a:r>
            <a:endParaRPr lang="en-US" dirty="0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Midwest  Biopharmaceutical Statistics Workshop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May 21, 2013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Philip Ebert, Eli Lilly and Company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processing bias</a:t>
            </a:r>
            <a:endParaRPr lang="en-US" dirty="0"/>
          </a:p>
        </p:txBody>
      </p:sp>
      <p:pic>
        <p:nvPicPr>
          <p:cNvPr id="1026" name="Picture 2" descr="C:\Documents and Settings\C092056\Desktop\RNAseq\RNAseq literature\New Folder\EA RNA-Seq_presentation2_Page_07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1" y="1159738"/>
            <a:ext cx="6875645" cy="51567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RNAseq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Analysis of data is computationally intense</a:t>
            </a:r>
          </a:p>
          <a:p>
            <a:pPr lvl="1"/>
            <a:r>
              <a:rPr lang="en-US" dirty="0" smtClean="0"/>
              <a:t>Data storage requirements </a:t>
            </a:r>
          </a:p>
          <a:p>
            <a:pPr lvl="1"/>
            <a:r>
              <a:rPr lang="en-US" dirty="0" smtClean="0"/>
              <a:t>Resolution of different </a:t>
            </a:r>
            <a:r>
              <a:rPr lang="en-US" dirty="0" err="1" smtClean="0"/>
              <a:t>isoforms</a:t>
            </a:r>
            <a:r>
              <a:rPr lang="en-US" dirty="0" smtClean="0"/>
              <a:t> is not straightforward</a:t>
            </a:r>
          </a:p>
          <a:p>
            <a:pPr lvl="1"/>
            <a:r>
              <a:rPr lang="en-US" dirty="0" smtClean="0"/>
              <a:t>May require multiple different types of analysis</a:t>
            </a:r>
          </a:p>
          <a:p>
            <a:pPr lvl="1"/>
            <a:r>
              <a:rPr lang="en-US" dirty="0" smtClean="0"/>
              <a:t>QC and statistical analysis practices are still being developed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543050"/>
            <a:ext cx="8458200" cy="47381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RNAseq?</a:t>
            </a:r>
          </a:p>
          <a:p>
            <a:pPr lvl="1"/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Advantages to microarray</a:t>
            </a:r>
          </a:p>
          <a:p>
            <a:pPr lvl="1"/>
            <a:r>
              <a:rPr lang="en-US" dirty="0" smtClean="0"/>
              <a:t>Current challenges</a:t>
            </a:r>
          </a:p>
          <a:p>
            <a:r>
              <a:rPr lang="en-US" b="1" dirty="0" smtClean="0"/>
              <a:t>What are the key questions for an RNAseq experiment? </a:t>
            </a:r>
          </a:p>
          <a:p>
            <a:pPr lvl="1"/>
            <a:r>
              <a:rPr lang="en-US" dirty="0" smtClean="0"/>
              <a:t>Wet-lab</a:t>
            </a:r>
          </a:p>
          <a:p>
            <a:pPr lvl="1"/>
            <a:r>
              <a:rPr lang="en-US" dirty="0" smtClean="0"/>
              <a:t>In silico</a:t>
            </a:r>
          </a:p>
          <a:p>
            <a:r>
              <a:rPr lang="en-US" dirty="0" smtClean="0"/>
              <a:t>What aspects of RNAseq most impact data analysis?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Quality control</a:t>
            </a:r>
          </a:p>
          <a:p>
            <a:pPr lvl="1"/>
            <a:r>
              <a:rPr lang="en-US" dirty="0" smtClean="0"/>
              <a:t>Sequencing bias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Questions/Decisions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6" y="1333144"/>
            <a:ext cx="8515884" cy="499929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Decide the optimal method for specific needs</a:t>
            </a:r>
          </a:p>
          <a:p>
            <a:pPr lvl="1"/>
            <a:r>
              <a:rPr lang="en-US" sz="1800" dirty="0" smtClean="0"/>
              <a:t>Length of read; Depth of sequencing; Strand identity</a:t>
            </a:r>
          </a:p>
          <a:p>
            <a:r>
              <a:rPr lang="en-US" sz="1800" dirty="0" smtClean="0"/>
              <a:t>Experimental design</a:t>
            </a:r>
          </a:p>
          <a:p>
            <a:pPr lvl="1"/>
            <a:r>
              <a:rPr lang="en-US" sz="1800" dirty="0" smtClean="0"/>
              <a:t>Technical/biological replicates; </a:t>
            </a:r>
            <a:r>
              <a:rPr lang="en-US" sz="1800" dirty="0" err="1" smtClean="0"/>
              <a:t>Barcoding</a:t>
            </a:r>
            <a:r>
              <a:rPr lang="en-US" sz="1800" dirty="0" smtClean="0"/>
              <a:t>/randomization</a:t>
            </a:r>
          </a:p>
          <a:p>
            <a:r>
              <a:rPr lang="en-US" sz="1800" dirty="0" smtClean="0"/>
              <a:t>Decide how to analyze</a:t>
            </a:r>
          </a:p>
          <a:p>
            <a:pPr lvl="1"/>
            <a:r>
              <a:rPr lang="en-US" sz="1800" dirty="0" smtClean="0"/>
              <a:t>Standard Workflow</a:t>
            </a:r>
          </a:p>
          <a:p>
            <a:pPr lvl="1"/>
            <a:r>
              <a:rPr lang="en-US" sz="1800" dirty="0" smtClean="0"/>
              <a:t>QC (3’ bias, contamination, base quality)</a:t>
            </a:r>
          </a:p>
          <a:p>
            <a:r>
              <a:rPr lang="en-US" sz="1800" dirty="0" smtClean="0"/>
              <a:t>Biological Impact</a:t>
            </a:r>
          </a:p>
          <a:p>
            <a:pPr lvl="1"/>
            <a:r>
              <a:rPr lang="en-US" sz="1800" dirty="0" smtClean="0"/>
              <a:t>Isoform prediction</a:t>
            </a:r>
          </a:p>
          <a:p>
            <a:pPr lvl="1"/>
            <a:r>
              <a:rPr lang="en-US" sz="1800" dirty="0" smtClean="0"/>
              <a:t>Translocation detection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Length dependence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2" y="1139832"/>
            <a:ext cx="6539825" cy="47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12895" y="5512996"/>
            <a:ext cx="785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reads are more affected by repetitive regions</a:t>
            </a:r>
          </a:p>
          <a:p>
            <a:r>
              <a:rPr lang="en-US" dirty="0" smtClean="0"/>
              <a:t>Shorter reads provide less information about splice isoforms, and are more affected by random error/polymorphisms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methods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72" y="1543050"/>
            <a:ext cx="6549531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65700" y="6361613"/>
            <a:ext cx="410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Auer and </a:t>
            </a:r>
            <a:r>
              <a:rPr lang="en-US" sz="1400" dirty="0" err="1" smtClean="0"/>
              <a:t>Doerge</a:t>
            </a:r>
            <a:r>
              <a:rPr lang="en-US" sz="1400" dirty="0" smtClean="0"/>
              <a:t> </a:t>
            </a:r>
            <a:r>
              <a:rPr lang="en-US" sz="1400" i="1" dirty="0" smtClean="0"/>
              <a:t>Genetics</a:t>
            </a:r>
            <a:r>
              <a:rPr lang="en-US" sz="1400" dirty="0" smtClean="0"/>
              <a:t> (2010) </a:t>
            </a:r>
            <a:r>
              <a:rPr lang="en-US" sz="1400" b="1" dirty="0" smtClean="0"/>
              <a:t>185</a:t>
            </a:r>
            <a:r>
              <a:rPr lang="en-US" sz="1400" dirty="0" smtClean="0"/>
              <a:t>: 405–416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 prediction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847" y="1211556"/>
            <a:ext cx="6149787" cy="50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11600" y="6444446"/>
            <a:ext cx="523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Martin and Wang, </a:t>
            </a:r>
            <a:r>
              <a:rPr lang="en-US" sz="1400" i="1" dirty="0" smtClean="0"/>
              <a:t>Nature Reviews Genetics </a:t>
            </a:r>
            <a:r>
              <a:rPr lang="en-US" sz="1400" dirty="0" smtClean="0"/>
              <a:t>(2011) </a:t>
            </a:r>
            <a:r>
              <a:rPr lang="en-US" sz="1400" b="1" dirty="0" smtClean="0"/>
              <a:t>11</a:t>
            </a:r>
            <a:r>
              <a:rPr lang="en-US" sz="1400" dirty="0" smtClean="0"/>
              <a:t>:671-682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7381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is RNAseq?</a:t>
            </a:r>
          </a:p>
          <a:p>
            <a:pPr lvl="1"/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Advantages to microarray</a:t>
            </a:r>
          </a:p>
          <a:p>
            <a:pPr lvl="1"/>
            <a:r>
              <a:rPr lang="en-US" dirty="0" smtClean="0"/>
              <a:t>Current challenges</a:t>
            </a:r>
          </a:p>
          <a:p>
            <a:r>
              <a:rPr lang="en-US" dirty="0" smtClean="0"/>
              <a:t>What are the key questions for an RNAseq experiment? </a:t>
            </a:r>
          </a:p>
          <a:p>
            <a:pPr lvl="1"/>
            <a:r>
              <a:rPr lang="en-US" dirty="0" smtClean="0"/>
              <a:t>Wet-lab</a:t>
            </a:r>
          </a:p>
          <a:p>
            <a:pPr lvl="1"/>
            <a:r>
              <a:rPr lang="en-US" dirty="0" smtClean="0"/>
              <a:t>In silico</a:t>
            </a:r>
          </a:p>
          <a:p>
            <a:r>
              <a:rPr lang="en-US" b="1" dirty="0" smtClean="0"/>
              <a:t>What aspects of RNAseq most impact data analysis?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Quality control</a:t>
            </a:r>
          </a:p>
          <a:p>
            <a:pPr lvl="1"/>
            <a:r>
              <a:rPr lang="en-US" dirty="0" smtClean="0"/>
              <a:t>Sequencing bias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metrics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39" t="45870"/>
          <a:stretch>
            <a:fillRect/>
          </a:stretch>
        </p:blipFill>
        <p:spPr bwMode="auto">
          <a:xfrm>
            <a:off x="439947" y="1828800"/>
            <a:ext cx="8383378" cy="241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4294" y="4804913"/>
            <a:ext cx="590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“One of these things is not like the other!”</a:t>
            </a:r>
          </a:p>
          <a:p>
            <a:r>
              <a:rPr lang="en-US" sz="2400" dirty="0" smtClean="0"/>
              <a:t>					</a:t>
            </a:r>
            <a:r>
              <a:rPr lang="en-US" sz="1200" dirty="0" smtClean="0"/>
              <a:t>- Mr. Rogers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589520" y="6464808"/>
            <a:ext cx="15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Lilly internal data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 – Quality trimming</a:t>
            </a:r>
            <a:endParaRPr lang="en-US" dirty="0"/>
          </a:p>
        </p:txBody>
      </p:sp>
      <p:pic>
        <p:nvPicPr>
          <p:cNvPr id="7170" name="Picture 2" descr="C:\Documents and Settings\C092056\Desktop\New Folder\01_31_11_Peter_Park_1_Decrypted_Page_23.tif"/>
          <p:cNvPicPr>
            <a:picLocks noChangeAspect="1" noChangeArrowheads="1"/>
          </p:cNvPicPr>
          <p:nvPr/>
        </p:nvPicPr>
        <p:blipFill>
          <a:blip r:embed="rId2" cstate="print"/>
          <a:srcRect l="4136" t="23372" r="3929" b="14323"/>
          <a:stretch>
            <a:fillRect/>
          </a:stretch>
        </p:blipFill>
        <p:spPr bwMode="auto">
          <a:xfrm>
            <a:off x="110407" y="1517904"/>
            <a:ext cx="8952904" cy="4553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784" y="6483096"/>
            <a:ext cx="326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Wang et al. </a:t>
            </a:r>
            <a:r>
              <a:rPr lang="en-US" sz="1400" i="1" dirty="0" smtClean="0"/>
              <a:t>Nature</a:t>
            </a:r>
            <a:r>
              <a:rPr lang="en-US" sz="1400" dirty="0" smtClean="0"/>
              <a:t> (2008) </a:t>
            </a:r>
            <a:r>
              <a:rPr lang="en-US" sz="1400" b="1" dirty="0" smtClean="0"/>
              <a:t>456</a:t>
            </a:r>
            <a:r>
              <a:rPr lang="en-US" sz="1400" dirty="0" smtClean="0"/>
              <a:t>:470-476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20056" y="6483096"/>
            <a:ext cx="395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Kircher</a:t>
            </a:r>
            <a:r>
              <a:rPr lang="en-US" sz="1400" dirty="0" smtClean="0"/>
              <a:t> et al. </a:t>
            </a:r>
            <a:r>
              <a:rPr lang="en-US" sz="1400" i="1" dirty="0" smtClean="0"/>
              <a:t>Genome Biology</a:t>
            </a:r>
            <a:r>
              <a:rPr lang="en-US" sz="1400" dirty="0" smtClean="0"/>
              <a:t> (2009) </a:t>
            </a:r>
            <a:r>
              <a:rPr lang="en-US" sz="1400" b="1" dirty="0" smtClean="0"/>
              <a:t>10</a:t>
            </a:r>
            <a:r>
              <a:rPr lang="en-US" sz="1400" dirty="0" smtClean="0"/>
              <a:t>:R83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169639"/>
            <a:ext cx="7559605" cy="519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4316" y="160775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Human genome at ten: The sequence explosion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Nature </a:t>
            </a:r>
            <a:r>
              <a:rPr lang="en-US" b="1" dirty="0" smtClean="0">
                <a:solidFill>
                  <a:schemeClr val="bg1"/>
                </a:solidFill>
              </a:rPr>
              <a:t>464</a:t>
            </a:r>
            <a:r>
              <a:rPr lang="en-US" dirty="0" smtClean="0">
                <a:solidFill>
                  <a:schemeClr val="bg1"/>
                </a:solidFill>
              </a:rPr>
              <a:t>, 670-671 (2010)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3’ bias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94"/>
          <a:stretch>
            <a:fillRect/>
          </a:stretch>
        </p:blipFill>
        <p:spPr bwMode="auto">
          <a:xfrm>
            <a:off x="77366" y="1234440"/>
            <a:ext cx="4553244" cy="50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18100" y="6450651"/>
            <a:ext cx="393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Wang et al. </a:t>
            </a:r>
            <a:r>
              <a:rPr lang="en-US" sz="1400" i="1" dirty="0" smtClean="0"/>
              <a:t>Nat Rev Genet </a:t>
            </a:r>
            <a:r>
              <a:rPr lang="en-US" sz="1400" dirty="0" smtClean="0"/>
              <a:t>(2009)</a:t>
            </a:r>
            <a:r>
              <a:rPr lang="en-US" sz="1400" b="1" dirty="0" smtClean="0"/>
              <a:t>10</a:t>
            </a:r>
            <a:r>
              <a:rPr lang="en-US" sz="1400" dirty="0" smtClean="0"/>
              <a:t>:57-63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37176" y="2377440"/>
            <a:ext cx="4151376" cy="3191256"/>
            <a:chOff x="4791456" y="2377440"/>
            <a:chExt cx="4151376" cy="319125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534" t="48074" r="65000" b="27861"/>
            <a:stretch>
              <a:fillRect/>
            </a:stretch>
          </p:blipFill>
          <p:spPr bwMode="auto">
            <a:xfrm>
              <a:off x="4791456" y="2386584"/>
              <a:ext cx="4151376" cy="3179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413248" y="3957152"/>
              <a:ext cx="3520440" cy="16115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3248" y="2377440"/>
              <a:ext cx="3529584" cy="156362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85" y="1372929"/>
            <a:ext cx="7243893" cy="498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99000" y="6415297"/>
            <a:ext cx="444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Meacham et al. </a:t>
            </a:r>
            <a:r>
              <a:rPr lang="da-DK" sz="1400" i="1" dirty="0" smtClean="0"/>
              <a:t>BMC Bioinformatics </a:t>
            </a:r>
            <a:r>
              <a:rPr lang="da-DK" sz="1400" dirty="0" smtClean="0"/>
              <a:t>(2011) </a:t>
            </a:r>
            <a:r>
              <a:rPr lang="da-DK" sz="1400" b="1" dirty="0" smtClean="0"/>
              <a:t>12</a:t>
            </a:r>
            <a:r>
              <a:rPr lang="da-DK" sz="1400" dirty="0" smtClean="0"/>
              <a:t>:451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155.tmp"/>
          <p:cNvPicPr>
            <a:picLocks/>
          </p:cNvPicPr>
          <p:nvPr/>
        </p:nvPicPr>
        <p:blipFill>
          <a:blip r:embed="rId2" cstate="print"/>
          <a:srcRect t="2491" b="8513"/>
          <a:stretch>
            <a:fillRect/>
          </a:stretch>
        </p:blipFill>
        <p:spPr>
          <a:xfrm>
            <a:off x="254000" y="1213499"/>
            <a:ext cx="8623300" cy="45549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Viral RNA contamination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381" y="5905144"/>
            <a:ext cx="8084322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in reduced depth of sequencing of endogenous mRNA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9520" y="6464808"/>
            <a:ext cx="15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Lilly internal data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Mitochondrial content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05" r="16099" b="27673"/>
          <a:stretch>
            <a:fillRect/>
          </a:stretch>
        </p:blipFill>
        <p:spPr bwMode="auto">
          <a:xfrm>
            <a:off x="765570" y="1143000"/>
            <a:ext cx="737487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" y="6433804"/>
            <a:ext cx="721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Removal of mitochondrial reads before normalization recommended.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736" y="2250054"/>
            <a:ext cx="461665" cy="25545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% of reads pre-mapping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9520" y="6464808"/>
            <a:ext cx="15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Lilly internal data</a:t>
            </a:r>
            <a:endParaRPr 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638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rRNA contamination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39" t="2057" r="13821" b="8999"/>
          <a:stretch>
            <a:fillRect/>
          </a:stretch>
        </p:blipFill>
        <p:spPr bwMode="auto">
          <a:xfrm>
            <a:off x="647354" y="1298962"/>
            <a:ext cx="7848600" cy="48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74" y="1768558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6392968"/>
            <a:ext cx="647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Removal of </a:t>
            </a:r>
            <a:r>
              <a:rPr lang="en-US" dirty="0" err="1" smtClean="0"/>
              <a:t>rRNA</a:t>
            </a:r>
            <a:r>
              <a:rPr lang="en-US" dirty="0" smtClean="0"/>
              <a:t> reads before normalization recommended.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736" y="2250054"/>
            <a:ext cx="461665" cy="25545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% of reads pre-mapping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9520" y="6464808"/>
            <a:ext cx="15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Lilly internal data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7205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RNA sequencing is a powerful technology which is opening up new possibilities for interrogation of the transcriptome</a:t>
            </a:r>
          </a:p>
          <a:p>
            <a:pPr lvl="1"/>
            <a:r>
              <a:rPr lang="en-US" dirty="0" smtClean="0"/>
              <a:t>This extends beyond traditional differential expression analysis to digital quantitation at the single transcript level</a:t>
            </a:r>
          </a:p>
          <a:p>
            <a:r>
              <a:rPr lang="en-US" dirty="0" smtClean="0"/>
              <a:t>As with any technology, there are still growing pains, including the methodologies utilized to assess the quality of the data and quantify the significance of results</a:t>
            </a:r>
          </a:p>
          <a:p>
            <a:pPr lvl="1"/>
            <a:r>
              <a:rPr lang="en-US" dirty="0" smtClean="0"/>
              <a:t>We need your help!</a:t>
            </a:r>
          </a:p>
          <a:p>
            <a:pPr lvl="1"/>
            <a:r>
              <a:rPr lang="en-US" dirty="0" smtClean="0"/>
              <a:t>ebertpj@lilly.com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543050"/>
            <a:ext cx="8823960" cy="47381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is RNAseq?</a:t>
            </a:r>
          </a:p>
          <a:p>
            <a:pPr lvl="1"/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Advantages to microarray</a:t>
            </a:r>
          </a:p>
          <a:p>
            <a:pPr lvl="1"/>
            <a:r>
              <a:rPr lang="en-US" dirty="0" smtClean="0"/>
              <a:t>Current challenges</a:t>
            </a:r>
          </a:p>
          <a:p>
            <a:r>
              <a:rPr lang="en-US" dirty="0" smtClean="0"/>
              <a:t>What are the key questions for an RNAseq experiment? </a:t>
            </a:r>
          </a:p>
          <a:p>
            <a:pPr lvl="1"/>
            <a:r>
              <a:rPr lang="en-US" dirty="0" smtClean="0"/>
              <a:t>Wet-lab</a:t>
            </a:r>
          </a:p>
          <a:p>
            <a:pPr lvl="1"/>
            <a:r>
              <a:rPr lang="en-US" dirty="0" smtClean="0"/>
              <a:t>In silico</a:t>
            </a:r>
          </a:p>
          <a:p>
            <a:r>
              <a:rPr lang="en-US" dirty="0" smtClean="0"/>
              <a:t>What aspects of RNAseq most impact data analysis?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Quality control</a:t>
            </a:r>
          </a:p>
          <a:p>
            <a:pPr lvl="1"/>
            <a:r>
              <a:rPr lang="en-US" dirty="0" smtClean="0"/>
              <a:t>Sequencing bias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RNA sequencing?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595"/>
            <a:ext cx="8449056" cy="138303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Massive parallel sequencing of single RNA molecules</a:t>
            </a:r>
          </a:p>
          <a:p>
            <a:pPr>
              <a:buNone/>
            </a:pPr>
            <a:r>
              <a:rPr lang="en-US" sz="2400" dirty="0" smtClean="0"/>
              <a:t>Millions of RNA-derived cDNA fragments per sample</a:t>
            </a:r>
          </a:p>
          <a:p>
            <a:pPr>
              <a:buNone/>
            </a:pPr>
            <a:r>
              <a:rPr lang="en-US" sz="2400" dirty="0" smtClean="0"/>
              <a:t>Assembling the sequences into transcripts 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05" y="3031017"/>
            <a:ext cx="8115300" cy="328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 sequencing by synthesis</a:t>
            </a:r>
            <a:endParaRPr lang="en-US" dirty="0"/>
          </a:p>
        </p:txBody>
      </p:sp>
      <p:pic>
        <p:nvPicPr>
          <p:cNvPr id="1026" name="Picture 2" descr="C:\Documents and Settings\C092056\Desktop\New Folder\01_31_11_Peter_Park_1_Decrypted_Page_07.tif"/>
          <p:cNvPicPr>
            <a:picLocks noChangeAspect="1" noChangeArrowheads="1"/>
          </p:cNvPicPr>
          <p:nvPr/>
        </p:nvPicPr>
        <p:blipFill>
          <a:blip r:embed="rId2" cstate="print"/>
          <a:srcRect l="1796" t="13393" r="2414" b="2961"/>
          <a:stretch>
            <a:fillRect/>
          </a:stretch>
        </p:blipFill>
        <p:spPr bwMode="auto">
          <a:xfrm>
            <a:off x="529388" y="1138582"/>
            <a:ext cx="7970725" cy="52232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64389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Illumina technical brochure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apparatus</a:t>
            </a:r>
            <a:endParaRPr lang="en-US" dirty="0"/>
          </a:p>
        </p:txBody>
      </p:sp>
      <p:pic>
        <p:nvPicPr>
          <p:cNvPr id="8194" name="Picture 2" descr="C:\Documents and Settings\C092056\Desktop\KSH_Tech&amp;Methods_012808Final 30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04" y="1195801"/>
            <a:ext cx="6841672" cy="5127172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1278" r="19323" b="18252"/>
          <a:stretch>
            <a:fillRect/>
          </a:stretch>
        </p:blipFill>
        <p:spPr bwMode="auto">
          <a:xfrm>
            <a:off x="6988076" y="1428282"/>
            <a:ext cx="1901006" cy="174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79" y="3809550"/>
            <a:ext cx="2219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83400" y="64389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Illumina technical bulletin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pic>
        <p:nvPicPr>
          <p:cNvPr id="5" name="Content Placeholder 4" descr="RNAseq workflow_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35" y="2176273"/>
            <a:ext cx="8962675" cy="3218688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RNAseq advantages over microarray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3970782"/>
          </a:xfrm>
        </p:spPr>
        <p:txBody>
          <a:bodyPr>
            <a:normAutofit/>
          </a:bodyPr>
          <a:lstStyle/>
          <a:p>
            <a:r>
              <a:rPr lang="en-US" dirty="0" smtClean="0"/>
              <a:t>Single-molecule resolution</a:t>
            </a:r>
          </a:p>
          <a:p>
            <a:r>
              <a:rPr lang="en-US" dirty="0" smtClean="0"/>
              <a:t>Can be used for mRNA, miRNA, ncRNA</a:t>
            </a:r>
          </a:p>
          <a:p>
            <a:pPr lvl="1"/>
            <a:r>
              <a:rPr lang="en-US" dirty="0" smtClean="0"/>
              <a:t>More quantitative (digital) expression analysis </a:t>
            </a:r>
          </a:p>
          <a:p>
            <a:pPr lvl="1"/>
            <a:r>
              <a:rPr lang="en-US" dirty="0" smtClean="0"/>
              <a:t>Not restricted to prior knowledge (probe on array)</a:t>
            </a:r>
          </a:p>
          <a:p>
            <a:pPr lvl="1"/>
            <a:r>
              <a:rPr lang="en-US" dirty="0" smtClean="0"/>
              <a:t>Discovery of novel isoforms/genes</a:t>
            </a:r>
          </a:p>
          <a:p>
            <a:pPr lvl="1"/>
            <a:r>
              <a:rPr lang="en-US" dirty="0" smtClean="0"/>
              <a:t>Mutation and novel germline SNP detection</a:t>
            </a:r>
          </a:p>
          <a:p>
            <a:pPr lvl="1"/>
            <a:r>
              <a:rPr lang="en-US" dirty="0" smtClean="0"/>
              <a:t>Translocation detection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and sensitivity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561" y="1543050"/>
            <a:ext cx="66328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41404"/>
          <a:stretch>
            <a:fillRect/>
          </a:stretch>
        </p:blipFill>
        <p:spPr bwMode="auto">
          <a:xfrm>
            <a:off x="6093152" y="6399587"/>
            <a:ext cx="2914116" cy="4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rika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?mso-contentType ?>
<SharedContentType xmlns="Microsoft.SharePoint.Taxonomy.ContentTypeSync" SourceId="dc7d05db-9a88-43f7-9979-b3027636d983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terpriseDocumentLanguageTaxHTField0 xmlns="33648e8c-5399-4ce0-994e-2f4ddb1c46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</TermName>
          <TermId xmlns="http://schemas.microsoft.com/office/infopath/2007/PartnerControls">39540796-0396-4e54-afe9-a602f28bbe8f</TermId>
        </TermInfo>
      </Terms>
    </EnterpriseDocumentLanguageTaxHTField0>
    <Format xmlns="edd83e0f-473a-485f-90e3-f278397133c4">PowerPoint</Format>
    <EnterpriseRecordSeriesCodeTaxHTField0 xmlns="33648e8c-5399-4ce0-994e-2f4ddb1c46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ADM140</TermName>
          <TermId xmlns="http://schemas.microsoft.com/office/infopath/2007/PartnerControls">fdc85ba1-0671-407c-9ace-d011131f3a70</TermId>
        </TermInfo>
      </Terms>
    </EnterpriseRecordSeriesCodeTaxHTField0>
    <Use xmlns="edd83e0f-473a-485f-90e3-f278397133c4">High color - use for online</Use>
    <Thumbnail xmlns="edd83e0f-473a-485f-90e3-f278397133c4">
      <Url xsi:nil="true"/>
      <Description xsi:nil="true"/>
    </Thumbnail>
    <TaxCatchAll xmlns="33648e8c-5399-4ce0-994e-2f4ddb1c4614">
      <Value>5</Value>
      <Value>3</Value>
      <Value>2</Value>
    </TaxCatchAll>
    <EnterpriseSensitivityClassificationTaxHTField0 xmlns="33648e8c-5399-4ce0-994e-2f4ddb1c46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GREEN</TermName>
          <TermId xmlns="http://schemas.microsoft.com/office/infopath/2007/PartnerControls">ec74153f-63be-46a4-ae5f-1b86c809897d</TermId>
        </TermInfo>
      </Terms>
    </EnterpriseSensitivityClassificationTaxHTField0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A67E2FEDEC4439CB5FFDE5AA5C533" ma:contentTypeVersion="7" ma:contentTypeDescription="Create a new document." ma:contentTypeScope="" ma:versionID="92e4a88079244822d630c1f440f2eaec">
  <xsd:schema xmlns:xsd="http://www.w3.org/2001/XMLSchema" xmlns:xs="http://www.w3.org/2001/XMLSchema" xmlns:p="http://schemas.microsoft.com/office/2006/metadata/properties" xmlns:ns2="edd83e0f-473a-485f-90e3-f278397133c4" xmlns:ns3="33648e8c-5399-4ce0-994e-2f4ddb1c4614" targetNamespace="http://schemas.microsoft.com/office/2006/metadata/properties" ma:root="true" ma:fieldsID="57b93e5e06a8b1cdad44d53ac4128d0b" ns2:_="" ns3:_="">
    <xsd:import namespace="edd83e0f-473a-485f-90e3-f278397133c4"/>
    <xsd:import namespace="33648e8c-5399-4ce0-994e-2f4ddb1c4614"/>
    <xsd:element name="properties">
      <xsd:complexType>
        <xsd:sequence>
          <xsd:element name="documentManagement">
            <xsd:complexType>
              <xsd:all>
                <xsd:element ref="ns2:Format" minOccurs="0"/>
                <xsd:element ref="ns2:Use" minOccurs="0"/>
                <xsd:element ref="ns2:Thumbnail" minOccurs="0"/>
                <xsd:element ref="ns3:EnterpriseRecordSeriesCodeTaxHTField0" minOccurs="0"/>
                <xsd:element ref="ns3:TaxCatchAll" minOccurs="0"/>
                <xsd:element ref="ns3:EnterpriseDocumentLanguageTaxHTField0" minOccurs="0"/>
                <xsd:element ref="ns3:EnterpriseSensitivityClassificationTaxHTField0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83e0f-473a-485f-90e3-f278397133c4" elementFormDefault="qualified">
    <xsd:import namespace="http://schemas.microsoft.com/office/2006/documentManagement/types"/>
    <xsd:import namespace="http://schemas.microsoft.com/office/infopath/2007/PartnerControls"/>
    <xsd:element name="Format" ma:index="2" nillable="true" ma:displayName="Format" ma:format="Dropdown" ma:internalName="Format">
      <xsd:simpleType>
        <xsd:union memberTypes="dms:Text">
          <xsd:simpleType>
            <xsd:restriction base="dms:Choice">
              <xsd:enumeration value="MS Word"/>
              <xsd:enumeration value="PowerPoint"/>
              <xsd:enumeration value="Stationery"/>
              <xsd:enumeration value="Specifications for printer (Offset Lithography)"/>
            </xsd:restriction>
          </xsd:simpleType>
        </xsd:union>
      </xsd:simpleType>
    </xsd:element>
    <xsd:element name="Use" ma:index="3" nillable="true" ma:displayName="Use" ma:format="Dropdown" ma:internalName="Use">
      <xsd:simpleType>
        <xsd:union memberTypes="dms:Text">
          <xsd:simpleType>
            <xsd:restriction base="dms:Choice">
              <xsd:enumeration value="High color - use for online"/>
              <xsd:enumeration value="Low color - use for printing"/>
              <xsd:enumeration value="Office printing"/>
              <xsd:enumeration value="Offset Lithography printing"/>
            </xsd:restriction>
          </xsd:simpleType>
        </xsd:union>
      </xsd:simpleType>
    </xsd:element>
    <xsd:element name="Thumbnail" ma:index="4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48e8c-5399-4ce0-994e-2f4ddb1c4614" elementFormDefault="qualified">
    <xsd:import namespace="http://schemas.microsoft.com/office/2006/documentManagement/types"/>
    <xsd:import namespace="http://schemas.microsoft.com/office/infopath/2007/PartnerControls"/>
    <xsd:element name="EnterpriseRecordSeriesCodeTaxHTField0" ma:index="10" ma:taxonomy="true" ma:internalName="EnterpriseRecordSeriesCodeTaxHTField0" ma:taxonomyFieldName="EnterpriseRecordSeriesCode" ma:displayName="Lilly Record Series Code" ma:readOnly="false" ma:default="1;#ADM130|70dc3311-3e76-421c-abfa-d108df48853c" ma:fieldId="{23eb9118-512f-4e30-ae67-b759512ccd2b}" ma:sspId="dc7d05db-9a88-43f7-9979-b3027636d983" ma:termSetId="596d0819-e4b3-4e25-8f9b-94317537e4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eab48719-d9f1-4836-b9ae-d49129974185}" ma:internalName="TaxCatchAll" ma:showField="CatchAllData" ma:web="4b5a7985-fd04-413e-9d11-53cc4684a9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nterpriseDocumentLanguageTaxHTField0" ma:index="12" ma:taxonomy="true" ma:internalName="EnterpriseDocumentLanguageTaxHTField0" ma:taxonomyFieldName="EnterpriseDocumentLanguage" ma:displayName="Lilly Document Language" ma:readOnly="false" ma:default="2;#eng|39540796-0396-4e54-afe9-a602f28bbe8f" ma:fieldId="{93e5a5e9-0ea5-4512-9a61-30e562d954b4}" ma:sspId="dc7d05db-9a88-43f7-9979-b3027636d983" ma:termSetId="29d92dd9-4caf-4659-961a-1591fcb1f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nterpriseSensitivityClassificationTaxHTField0" ma:index="13" ma:taxonomy="true" ma:internalName="EnterpriseSensitivityClassificationTaxHTField0" ma:taxonomyFieldName="EnterpriseSensitivityClassification" ma:displayName="Lilly Sensitivity Classification" ma:readOnly="false" ma:default="3;#GREEN|ec74153f-63be-46a4-ae5f-1b86c809897d" ma:fieldId="{beb4f0e4-155c-4680-a325-d4697a0b6b89}" ma:sspId="dc7d05db-9a88-43f7-9979-b3027636d983" ma:termSetId="d0f2adb2-a6de-4981-b791-99cbcd8ecd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4" nillable="true" ma:displayName="Taxonomy Catch All Column1" ma:hidden="true" ma:list="{eab48719-d9f1-4836-b9ae-d49129974185}" ma:internalName="TaxCatchAllLabel" ma:readOnly="true" ma:showField="CatchAllDataLabel" ma:web="4b5a7985-fd04-413e-9d11-53cc4684a9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3B8F91-C503-4D1A-8189-7581D5BCD5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EAC91B-FB85-4D38-BB63-D1B2BF03301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EACF462-00EC-47AE-B177-AAF2A6C5151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C0FE7FE-F7B4-4D52-BE41-9937595861AA}">
  <ds:schemaRefs>
    <ds:schemaRef ds:uri="http://schemas.microsoft.com/office/2006/metadata/properties"/>
    <ds:schemaRef ds:uri="http://schemas.microsoft.com/office/infopath/2007/PartnerControls"/>
    <ds:schemaRef ds:uri="33648e8c-5399-4ce0-994e-2f4ddb1c4614"/>
    <ds:schemaRef ds:uri="edd83e0f-473a-485f-90e3-f278397133c4"/>
  </ds:schemaRefs>
</ds:datastoreItem>
</file>

<file path=customXml/itemProps5.xml><?xml version="1.0" encoding="utf-8"?>
<ds:datastoreItem xmlns:ds="http://schemas.openxmlformats.org/officeDocument/2006/customXml" ds:itemID="{2E6B6E81-C5B2-4E94-BDD2-685C3AFE5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83e0f-473a-485f-90e3-f278397133c4"/>
    <ds:schemaRef ds:uri="33648e8c-5399-4ce0-994e-2f4ddb1c46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DerikaPresentation.POT</Template>
  <TotalTime>1136</TotalTime>
  <Words>576</Words>
  <Application>Microsoft Office PowerPoint</Application>
  <PresentationFormat>On-screen Show (4:3)</PresentationFormat>
  <Paragraphs>123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DerikaPresentation</vt:lpstr>
      <vt:lpstr>RNA sequencing : Opportunities and Challenges</vt:lpstr>
      <vt:lpstr>Slide 2</vt:lpstr>
      <vt:lpstr>Outline</vt:lpstr>
      <vt:lpstr>What is RNA sequencing?</vt:lpstr>
      <vt:lpstr>Illumina sequencing by synthesis</vt:lpstr>
      <vt:lpstr>Sequencing apparatus</vt:lpstr>
      <vt:lpstr>Workflow</vt:lpstr>
      <vt:lpstr>RNAseq advantages over microarray</vt:lpstr>
      <vt:lpstr>Reproducibility and sensitivity</vt:lpstr>
      <vt:lpstr>Reduced processing bias</vt:lpstr>
      <vt:lpstr>RNAseq</vt:lpstr>
      <vt:lpstr>Outline</vt:lpstr>
      <vt:lpstr>Key Questions/Decisions</vt:lpstr>
      <vt:lpstr>Read Length dependence</vt:lpstr>
      <vt:lpstr>Sampling methods</vt:lpstr>
      <vt:lpstr>Transcript prediction</vt:lpstr>
      <vt:lpstr>Outline</vt:lpstr>
      <vt:lpstr>Quality control metrics</vt:lpstr>
      <vt:lpstr>Error rate – Quality trimming</vt:lpstr>
      <vt:lpstr>3’ bias</vt:lpstr>
      <vt:lpstr>Systematic error</vt:lpstr>
      <vt:lpstr>Viral RNA contamination</vt:lpstr>
      <vt:lpstr>Mitochondrial content</vt:lpstr>
      <vt:lpstr>rRNA contamination</vt:lpstr>
      <vt:lpstr>Summary</vt:lpstr>
    </vt:vector>
  </TitlesOfParts>
  <Company>New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Molecule Red PPT Template</dc:title>
  <dc:creator>New User</dc:creator>
  <cp:lastModifiedBy>Philip Ebert</cp:lastModifiedBy>
  <cp:revision>48</cp:revision>
  <dcterms:created xsi:type="dcterms:W3CDTF">2006-02-02T18:02:17Z</dcterms:created>
  <dcterms:modified xsi:type="dcterms:W3CDTF">2013-06-03T20:39:30Z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700.000000000000</vt:lpwstr>
  </property>
  <property fmtid="{D5CDD505-2E9C-101B-9397-08002B2CF9AE}" pid="3" name="Presentation Type">
    <vt:lpwstr>Office Documents</vt:lpwstr>
  </property>
  <property fmtid="{D5CDD505-2E9C-101B-9397-08002B2CF9AE}" pid="4" name="TaxCatchAll">
    <vt:lpwstr/>
  </property>
  <property fmtid="{D5CDD505-2E9C-101B-9397-08002B2CF9AE}" pid="5" name="EnterpriseDocumentLanguageTaxHTField0">
    <vt:lpwstr>2;#eng|39540796-0396-4e54-afe9-a602f28bbe8f</vt:lpwstr>
  </property>
  <property fmtid="{D5CDD505-2E9C-101B-9397-08002B2CF9AE}" pid="6" name="EnterpriseSensitivityClassificationTaxHTField0">
    <vt:lpwstr>3;#GREEN|ec74153f-63be-46a4-ae5f-1b86c809897d</vt:lpwstr>
  </property>
  <property fmtid="{D5CDD505-2E9C-101B-9397-08002B2CF9AE}" pid="7" name="EnterpriseRecordSeriesCodeTaxHTField0">
    <vt:lpwstr>1;#ADM130|70dc3311-3e76-421c-abfa-d108df48853c</vt:lpwstr>
  </property>
  <property fmtid="{D5CDD505-2E9C-101B-9397-08002B2CF9AE}" pid="8" name="EnterpriseDocumentLanguage">
    <vt:lpwstr>2;#eng|39540796-0396-4e54-afe9-a602f28bbe8f</vt:lpwstr>
  </property>
  <property fmtid="{D5CDD505-2E9C-101B-9397-08002B2CF9AE}" pid="9" name="EnterpriseRecordSeriesCode">
    <vt:lpwstr>5;#ADM140|fdc85ba1-0671-407c-9ace-d011131f3a70</vt:lpwstr>
  </property>
  <property fmtid="{D5CDD505-2E9C-101B-9397-08002B2CF9AE}" pid="10" name="ContentTypeId">
    <vt:lpwstr>0x010100E68A67E2FEDEC4439CB5FFDE5AA5C533</vt:lpwstr>
  </property>
  <property fmtid="{D5CDD505-2E9C-101B-9397-08002B2CF9AE}" pid="11" name="EnterpriseSensitivityClassification">
    <vt:lpwstr>3;#GREEN|ec74153f-63be-46a4-ae5f-1b86c809897d</vt:lpwstr>
  </property>
</Properties>
</file>