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6"/>
  </p:sldMasterIdLst>
  <p:notesMasterIdLst>
    <p:notesMasterId r:id="rId42"/>
  </p:notesMasterIdLst>
  <p:handoutMasterIdLst>
    <p:handoutMasterId r:id="rId43"/>
  </p:handoutMasterIdLst>
  <p:sldIdLst>
    <p:sldId id="256" r:id="rId7"/>
    <p:sldId id="260" r:id="rId8"/>
    <p:sldId id="262" r:id="rId9"/>
    <p:sldId id="267" r:id="rId10"/>
    <p:sldId id="268" r:id="rId11"/>
    <p:sldId id="295" r:id="rId12"/>
    <p:sldId id="269" r:id="rId13"/>
    <p:sldId id="270" r:id="rId14"/>
    <p:sldId id="275" r:id="rId15"/>
    <p:sldId id="263" r:id="rId16"/>
    <p:sldId id="264" r:id="rId17"/>
    <p:sldId id="265" r:id="rId18"/>
    <p:sldId id="266" r:id="rId19"/>
    <p:sldId id="271" r:id="rId20"/>
    <p:sldId id="276" r:id="rId21"/>
    <p:sldId id="278" r:id="rId22"/>
    <p:sldId id="280" r:id="rId23"/>
    <p:sldId id="272" r:id="rId24"/>
    <p:sldId id="273" r:id="rId25"/>
    <p:sldId id="274" r:id="rId26"/>
    <p:sldId id="281" r:id="rId27"/>
    <p:sldId id="282" r:id="rId28"/>
    <p:sldId id="279" r:id="rId29"/>
    <p:sldId id="277" r:id="rId30"/>
    <p:sldId id="283" r:id="rId31"/>
    <p:sldId id="284" r:id="rId32"/>
    <p:sldId id="285" r:id="rId33"/>
    <p:sldId id="286" r:id="rId34"/>
    <p:sldId id="287" r:id="rId35"/>
    <p:sldId id="289" r:id="rId36"/>
    <p:sldId id="291" r:id="rId37"/>
    <p:sldId id="290" r:id="rId38"/>
    <p:sldId id="292" r:id="rId39"/>
    <p:sldId id="294" r:id="rId40"/>
    <p:sldId id="293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E60000"/>
    <a:srgbClr val="FFFFFF"/>
    <a:srgbClr val="EAEAEA"/>
    <a:srgbClr val="000099"/>
    <a:srgbClr val="CCECFF"/>
    <a:srgbClr val="FF0000"/>
    <a:srgbClr val="0000FF"/>
    <a:srgbClr val="700000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687364-E240-4147-8A50-0C0AF022C133}" type="datetime1">
              <a:rPr lang="en-US"/>
              <a:pPr/>
              <a:t>5/9/2013</a:t>
            </a:fld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D300906-530D-C748-AC79-F41D6AA727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82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453B76-649C-1047-AB39-06CD9CC3743F}" type="datetime1">
              <a:rPr lang="en-US"/>
              <a:pPr/>
              <a:t>5/9/2013</a:t>
            </a:fld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45A613-7C39-204D-9E84-E8628D5964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9903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9pPr>
          </a:lstStyle>
          <a:p>
            <a:pPr eaLnBrk="1" hangingPunct="1"/>
            <a:fld id="{7BB95317-6243-FD4B-AA5C-9B346E0A77B8}" type="datetime1">
              <a:rPr lang="en-US"/>
              <a:pPr eaLnBrk="1" hangingPunct="1"/>
              <a:t>5/9/2013</a:t>
            </a:fld>
            <a:endParaRPr lang="en-US"/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9pPr>
          </a:lstStyle>
          <a:p>
            <a:pPr eaLnBrk="1" hangingPunct="1"/>
            <a:fld id="{58767D87-38A5-AE42-BD9C-EEA2A909D65F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ckground3-NoWords-Red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9436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181828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651853"/>
            <a:ext cx="6400800" cy="1752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FontTx/>
              <a:buNone/>
              <a:defRPr sz="2000" b="1" i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457200" y="5351774"/>
            <a:ext cx="15392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dirty="0">
                <a:solidFill>
                  <a:schemeClr val="bg1"/>
                </a:solidFill>
              </a:rPr>
              <a:t>Company Confidential </a:t>
            </a:r>
            <a:br>
              <a:rPr lang="en-US" sz="800" dirty="0">
                <a:solidFill>
                  <a:schemeClr val="bg1"/>
                </a:solidFill>
              </a:rPr>
            </a:br>
            <a:r>
              <a:rPr lang="en-US" sz="800" dirty="0">
                <a:solidFill>
                  <a:schemeClr val="bg1"/>
                </a:solidFill>
              </a:rPr>
              <a:t>© </a:t>
            </a:r>
            <a:r>
              <a:rPr lang="en-US" sz="800" dirty="0" smtClean="0">
                <a:solidFill>
                  <a:schemeClr val="bg1"/>
                </a:solidFill>
              </a:rPr>
              <a:t>2013 </a:t>
            </a:r>
            <a:r>
              <a:rPr lang="en-US" sz="800" dirty="0">
                <a:solidFill>
                  <a:schemeClr val="bg1"/>
                </a:solidFill>
              </a:rPr>
              <a:t>Eli Lilly and Company</a:t>
            </a:r>
          </a:p>
        </p:txBody>
      </p:sp>
      <p:pic>
        <p:nvPicPr>
          <p:cNvPr id="7" name="Picture 6" descr="LillyATM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6109386"/>
            <a:ext cx="1804476" cy="573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405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40827"/>
            <a:ext cx="2133600" cy="214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r>
              <a:rPr lang="en-US" dirty="0" smtClean="0"/>
              <a:t>MBSW, May 2013 – Tim Kramer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41367"/>
            <a:ext cx="2895600" cy="225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/>
            </a:lvl1pPr>
          </a:lstStyle>
          <a:p>
            <a:r>
              <a:rPr lang="en-US" dirty="0" smtClean="0"/>
              <a:t>Company Confidential  © 2013 Eli Lilly and Company</a:t>
            </a:r>
          </a:p>
          <a:p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42447"/>
            <a:ext cx="2133600" cy="246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64C47640-ECEC-E34E-A5C6-81F2A80A83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744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eader3-red.jp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46048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25400"/>
            <a:ext cx="8229600" cy="11430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4305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380354"/>
            <a:ext cx="91440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40827"/>
            <a:ext cx="2133600" cy="214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fld id="{88F50B7D-8517-144F-ACBD-50B40AF3BEF4}" type="datetime1">
              <a:rPr lang="en-US" smtClean="0"/>
              <a:pPr/>
              <a:t>5/9/2013</a:t>
            </a:fld>
            <a:endParaRPr 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41367"/>
            <a:ext cx="2895600" cy="225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/>
            </a:lvl1pPr>
          </a:lstStyle>
          <a:p>
            <a:r>
              <a:rPr lang="en-US" dirty="0" smtClean="0"/>
              <a:t>Company Confidential  © 2012 Eli Lilly and Company</a:t>
            </a:r>
          </a:p>
          <a:p>
            <a:endParaRPr lang="en-US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42447"/>
            <a:ext cx="2133600" cy="246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64C47640-ECEC-E34E-A5C6-81F2A80A83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ヒラギノ角ゴ Pro W3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ヒラギノ角ゴ Pro W3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ヒラギノ角ゴ Pro W3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ヒラギノ角ゴ Pro W3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ヒラギノ角ゴ Pro W3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ヒラギノ角ゴ Pro W3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7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400" dirty="0"/>
              <a:t>Relating Dose </a:t>
            </a:r>
            <a:r>
              <a:rPr lang="en-US" sz="3400" dirty="0" smtClean="0"/>
              <a:t>Exposure and </a:t>
            </a:r>
            <a:r>
              <a:rPr lang="en-US" sz="3400" dirty="0"/>
              <a:t>Patient Variability to Content Uniformity 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latin typeface="Arial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Tim Kramer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May, 2013</a:t>
            </a: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Patient, Three Doses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0434992"/>
              </p:ext>
            </p:extLst>
          </p:nvPr>
        </p:nvGraphicFramePr>
        <p:xfrm>
          <a:off x="224288" y="1544129"/>
          <a:ext cx="3942273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091"/>
                <a:gridCol w="1314091"/>
                <a:gridCol w="1314091"/>
              </a:tblGrid>
              <a:tr h="6562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Dose (mg)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AUC</a:t>
                      </a:r>
                      <a:b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(0 to ∞), </a:t>
                      </a:r>
                      <a:r>
                        <a:rPr lang="en-US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ng</a:t>
                      </a:r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/mL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</a:t>
                      </a:r>
                      <a:r>
                        <a:rPr lang="en-US" baseline="-250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max</a:t>
                      </a:r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</a:t>
                      </a:r>
                      <a:r>
                        <a:rPr lang="en-US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ng</a:t>
                      </a:r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/mL)</a:t>
                      </a:r>
                      <a:endParaRPr lang="en-US" baseline="-25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E6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6.63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0.286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6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4X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27.3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1.259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6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15X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124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8.323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60000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MBSW, May 2013 – Tim Kramer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Company Confidential  © 2013 Eli Lilly and Company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18586" y="4370599"/>
            <a:ext cx="407657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Representative pattern for an individual patient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391" y="1501587"/>
            <a:ext cx="4663033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718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Patients, Multiple Doses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MBSW, May 2013 – Tim Kramer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Company Confidential  © 2013 Eli Lilly and Company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903413" y="1368426"/>
            <a:ext cx="6350" cy="6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75" name="AutoShape 155"/>
          <p:cNvSpPr>
            <a:spLocks noChangeAspect="1" noChangeArrowheads="1" noTextEdit="1"/>
          </p:cNvSpPr>
          <p:nvPr/>
        </p:nvSpPr>
        <p:spPr bwMode="auto">
          <a:xfrm>
            <a:off x="1839912" y="1317406"/>
            <a:ext cx="5486400" cy="5011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2176" name="Rectangle 157"/>
          <p:cNvSpPr>
            <a:spLocks noChangeArrowheads="1"/>
          </p:cNvSpPr>
          <p:nvPr/>
        </p:nvSpPr>
        <p:spPr bwMode="auto">
          <a:xfrm>
            <a:off x="1847851" y="1358900"/>
            <a:ext cx="6350" cy="6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77" name="Rectangle 158"/>
          <p:cNvSpPr>
            <a:spLocks noChangeArrowheads="1"/>
          </p:cNvSpPr>
          <p:nvPr/>
        </p:nvSpPr>
        <p:spPr bwMode="auto">
          <a:xfrm>
            <a:off x="1843088" y="1362075"/>
            <a:ext cx="5354638" cy="5029200"/>
          </a:xfrm>
          <a:prstGeom prst="rect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78" name="Line 159"/>
          <p:cNvSpPr>
            <a:spLocks noChangeShapeType="1"/>
          </p:cNvSpPr>
          <p:nvPr/>
        </p:nvSpPr>
        <p:spPr bwMode="auto">
          <a:xfrm flipH="1">
            <a:off x="2714626" y="5778500"/>
            <a:ext cx="20638" cy="0"/>
          </a:xfrm>
          <a:prstGeom prst="line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79" name="Line 160"/>
          <p:cNvSpPr>
            <a:spLocks noChangeShapeType="1"/>
          </p:cNvSpPr>
          <p:nvPr/>
        </p:nvSpPr>
        <p:spPr bwMode="auto">
          <a:xfrm flipH="1">
            <a:off x="2714626" y="5473700"/>
            <a:ext cx="20638" cy="0"/>
          </a:xfrm>
          <a:prstGeom prst="line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80" name="Line 161"/>
          <p:cNvSpPr>
            <a:spLocks noChangeShapeType="1"/>
          </p:cNvSpPr>
          <p:nvPr/>
        </p:nvSpPr>
        <p:spPr bwMode="auto">
          <a:xfrm flipH="1">
            <a:off x="2714626" y="5264150"/>
            <a:ext cx="20638" cy="0"/>
          </a:xfrm>
          <a:prstGeom prst="line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81" name="Line 162"/>
          <p:cNvSpPr>
            <a:spLocks noChangeShapeType="1"/>
          </p:cNvSpPr>
          <p:nvPr/>
        </p:nvSpPr>
        <p:spPr bwMode="auto">
          <a:xfrm flipH="1">
            <a:off x="2714626" y="5097463"/>
            <a:ext cx="20638" cy="0"/>
          </a:xfrm>
          <a:prstGeom prst="line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82" name="Line 163"/>
          <p:cNvSpPr>
            <a:spLocks noChangeShapeType="1"/>
          </p:cNvSpPr>
          <p:nvPr/>
        </p:nvSpPr>
        <p:spPr bwMode="auto">
          <a:xfrm flipH="1">
            <a:off x="2714626" y="4959350"/>
            <a:ext cx="20638" cy="0"/>
          </a:xfrm>
          <a:prstGeom prst="line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83" name="Line 164"/>
          <p:cNvSpPr>
            <a:spLocks noChangeShapeType="1"/>
          </p:cNvSpPr>
          <p:nvPr/>
        </p:nvSpPr>
        <p:spPr bwMode="auto">
          <a:xfrm flipH="1">
            <a:off x="2714626" y="4849813"/>
            <a:ext cx="20638" cy="0"/>
          </a:xfrm>
          <a:prstGeom prst="line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84" name="Line 165"/>
          <p:cNvSpPr>
            <a:spLocks noChangeShapeType="1"/>
          </p:cNvSpPr>
          <p:nvPr/>
        </p:nvSpPr>
        <p:spPr bwMode="auto">
          <a:xfrm flipH="1">
            <a:off x="2714626" y="4748213"/>
            <a:ext cx="20638" cy="0"/>
          </a:xfrm>
          <a:prstGeom prst="line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85" name="Line 166"/>
          <p:cNvSpPr>
            <a:spLocks noChangeShapeType="1"/>
          </p:cNvSpPr>
          <p:nvPr/>
        </p:nvSpPr>
        <p:spPr bwMode="auto">
          <a:xfrm flipH="1">
            <a:off x="2714626" y="4662488"/>
            <a:ext cx="20638" cy="0"/>
          </a:xfrm>
          <a:prstGeom prst="line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86" name="Line 167"/>
          <p:cNvSpPr>
            <a:spLocks noChangeShapeType="1"/>
          </p:cNvSpPr>
          <p:nvPr/>
        </p:nvSpPr>
        <p:spPr bwMode="auto">
          <a:xfrm flipH="1">
            <a:off x="2692401" y="4581525"/>
            <a:ext cx="42863" cy="0"/>
          </a:xfrm>
          <a:prstGeom prst="line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88" name="Line 169"/>
          <p:cNvSpPr>
            <a:spLocks noChangeShapeType="1"/>
          </p:cNvSpPr>
          <p:nvPr/>
        </p:nvSpPr>
        <p:spPr bwMode="auto">
          <a:xfrm flipH="1">
            <a:off x="2714626" y="4067175"/>
            <a:ext cx="20638" cy="0"/>
          </a:xfrm>
          <a:prstGeom prst="line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89" name="Line 170"/>
          <p:cNvSpPr>
            <a:spLocks noChangeShapeType="1"/>
          </p:cNvSpPr>
          <p:nvPr/>
        </p:nvSpPr>
        <p:spPr bwMode="auto">
          <a:xfrm flipH="1">
            <a:off x="2714626" y="3770313"/>
            <a:ext cx="20638" cy="0"/>
          </a:xfrm>
          <a:prstGeom prst="line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90" name="Line 171"/>
          <p:cNvSpPr>
            <a:spLocks noChangeShapeType="1"/>
          </p:cNvSpPr>
          <p:nvPr/>
        </p:nvSpPr>
        <p:spPr bwMode="auto">
          <a:xfrm flipH="1">
            <a:off x="2714626" y="3552825"/>
            <a:ext cx="20638" cy="0"/>
          </a:xfrm>
          <a:prstGeom prst="line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91" name="Line 172"/>
          <p:cNvSpPr>
            <a:spLocks noChangeShapeType="1"/>
          </p:cNvSpPr>
          <p:nvPr/>
        </p:nvSpPr>
        <p:spPr bwMode="auto">
          <a:xfrm flipH="1">
            <a:off x="2714626" y="3386138"/>
            <a:ext cx="20638" cy="0"/>
          </a:xfrm>
          <a:prstGeom prst="line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92" name="Line 173"/>
          <p:cNvSpPr>
            <a:spLocks noChangeShapeType="1"/>
          </p:cNvSpPr>
          <p:nvPr/>
        </p:nvSpPr>
        <p:spPr bwMode="auto">
          <a:xfrm flipH="1">
            <a:off x="2714626" y="3254375"/>
            <a:ext cx="20638" cy="0"/>
          </a:xfrm>
          <a:prstGeom prst="line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93" name="Line 174"/>
          <p:cNvSpPr>
            <a:spLocks noChangeShapeType="1"/>
          </p:cNvSpPr>
          <p:nvPr/>
        </p:nvSpPr>
        <p:spPr bwMode="auto">
          <a:xfrm flipH="1">
            <a:off x="2714626" y="3138488"/>
            <a:ext cx="20638" cy="0"/>
          </a:xfrm>
          <a:prstGeom prst="line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94" name="Line 175"/>
          <p:cNvSpPr>
            <a:spLocks noChangeShapeType="1"/>
          </p:cNvSpPr>
          <p:nvPr/>
        </p:nvSpPr>
        <p:spPr bwMode="auto">
          <a:xfrm flipH="1">
            <a:off x="2714626" y="3036888"/>
            <a:ext cx="20638" cy="0"/>
          </a:xfrm>
          <a:prstGeom prst="line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95" name="Line 176"/>
          <p:cNvSpPr>
            <a:spLocks noChangeShapeType="1"/>
          </p:cNvSpPr>
          <p:nvPr/>
        </p:nvSpPr>
        <p:spPr bwMode="auto">
          <a:xfrm flipH="1">
            <a:off x="2714626" y="2949575"/>
            <a:ext cx="20638" cy="0"/>
          </a:xfrm>
          <a:prstGeom prst="line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96" name="Line 177"/>
          <p:cNvSpPr>
            <a:spLocks noChangeShapeType="1"/>
          </p:cNvSpPr>
          <p:nvPr/>
        </p:nvSpPr>
        <p:spPr bwMode="auto">
          <a:xfrm flipH="1">
            <a:off x="2692401" y="2870200"/>
            <a:ext cx="42863" cy="0"/>
          </a:xfrm>
          <a:prstGeom prst="line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98" name="Line 179"/>
          <p:cNvSpPr>
            <a:spLocks noChangeShapeType="1"/>
          </p:cNvSpPr>
          <p:nvPr/>
        </p:nvSpPr>
        <p:spPr bwMode="auto">
          <a:xfrm flipH="1">
            <a:off x="2714626" y="2355850"/>
            <a:ext cx="20638" cy="0"/>
          </a:xfrm>
          <a:prstGeom prst="line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99" name="Line 180"/>
          <p:cNvSpPr>
            <a:spLocks noChangeShapeType="1"/>
          </p:cNvSpPr>
          <p:nvPr/>
        </p:nvSpPr>
        <p:spPr bwMode="auto">
          <a:xfrm flipH="1">
            <a:off x="2714626" y="2058988"/>
            <a:ext cx="20638" cy="0"/>
          </a:xfrm>
          <a:prstGeom prst="line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0" name="Line 181"/>
          <p:cNvSpPr>
            <a:spLocks noChangeShapeType="1"/>
          </p:cNvSpPr>
          <p:nvPr/>
        </p:nvSpPr>
        <p:spPr bwMode="auto">
          <a:xfrm flipH="1">
            <a:off x="2714626" y="1839913"/>
            <a:ext cx="20638" cy="0"/>
          </a:xfrm>
          <a:prstGeom prst="line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2" name="Line 182"/>
          <p:cNvSpPr>
            <a:spLocks noChangeShapeType="1"/>
          </p:cNvSpPr>
          <p:nvPr/>
        </p:nvSpPr>
        <p:spPr bwMode="auto">
          <a:xfrm flipH="1">
            <a:off x="2714626" y="1673225"/>
            <a:ext cx="20638" cy="0"/>
          </a:xfrm>
          <a:prstGeom prst="line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3" name="Line 183"/>
          <p:cNvSpPr>
            <a:spLocks noChangeShapeType="1"/>
          </p:cNvSpPr>
          <p:nvPr/>
        </p:nvSpPr>
        <p:spPr bwMode="auto">
          <a:xfrm flipH="1">
            <a:off x="2714626" y="1543050"/>
            <a:ext cx="20638" cy="0"/>
          </a:xfrm>
          <a:prstGeom prst="line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4" name="Line 184"/>
          <p:cNvSpPr>
            <a:spLocks noChangeShapeType="1"/>
          </p:cNvSpPr>
          <p:nvPr/>
        </p:nvSpPr>
        <p:spPr bwMode="auto">
          <a:xfrm flipH="1">
            <a:off x="2714626" y="1427163"/>
            <a:ext cx="20638" cy="0"/>
          </a:xfrm>
          <a:prstGeom prst="line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5" name="Rectangle 185"/>
          <p:cNvSpPr>
            <a:spLocks noChangeArrowheads="1"/>
          </p:cNvSpPr>
          <p:nvPr/>
        </p:nvSpPr>
        <p:spPr bwMode="auto">
          <a:xfrm rot="16200000">
            <a:off x="1905001" y="3736975"/>
            <a:ext cx="15240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A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06" name="Rectangle 186"/>
          <p:cNvSpPr>
            <a:spLocks noChangeArrowheads="1"/>
          </p:cNvSpPr>
          <p:nvPr/>
        </p:nvSpPr>
        <p:spPr bwMode="auto">
          <a:xfrm rot="16200000">
            <a:off x="1901826" y="3640138"/>
            <a:ext cx="15875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U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07" name="Rectangle 187"/>
          <p:cNvSpPr>
            <a:spLocks noChangeArrowheads="1"/>
          </p:cNvSpPr>
          <p:nvPr/>
        </p:nvSpPr>
        <p:spPr bwMode="auto">
          <a:xfrm rot="16200000">
            <a:off x="1901826" y="3538538"/>
            <a:ext cx="15875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C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08" name="Rectangle 188"/>
          <p:cNvSpPr>
            <a:spLocks noChangeArrowheads="1"/>
          </p:cNvSpPr>
          <p:nvPr/>
        </p:nvSpPr>
        <p:spPr bwMode="auto">
          <a:xfrm rot="16200000">
            <a:off x="1930401" y="3465513"/>
            <a:ext cx="10160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(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09" name="Rectangle 189"/>
          <p:cNvSpPr>
            <a:spLocks noChangeArrowheads="1"/>
          </p:cNvSpPr>
          <p:nvPr/>
        </p:nvSpPr>
        <p:spPr bwMode="auto">
          <a:xfrm rot="16200000">
            <a:off x="1911351" y="3402013"/>
            <a:ext cx="138112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10" name="Rectangle 190"/>
          <p:cNvSpPr>
            <a:spLocks noChangeArrowheads="1"/>
          </p:cNvSpPr>
          <p:nvPr/>
        </p:nvSpPr>
        <p:spPr bwMode="auto">
          <a:xfrm rot="16200000">
            <a:off x="1930401" y="3341688"/>
            <a:ext cx="10160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-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11" name="Rectangle 191"/>
          <p:cNvSpPr>
            <a:spLocks noChangeArrowheads="1"/>
          </p:cNvSpPr>
          <p:nvPr/>
        </p:nvSpPr>
        <p:spPr bwMode="auto">
          <a:xfrm rot="16200000">
            <a:off x="1879418" y="3285624"/>
            <a:ext cx="20197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Inf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13" name="Rectangle 193"/>
          <p:cNvSpPr>
            <a:spLocks noChangeArrowheads="1"/>
          </p:cNvSpPr>
          <p:nvPr/>
        </p:nvSpPr>
        <p:spPr bwMode="auto">
          <a:xfrm rot="16200000">
            <a:off x="2119313" y="3762375"/>
            <a:ext cx="10160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(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14" name="Rectangle 194"/>
          <p:cNvSpPr>
            <a:spLocks noChangeArrowheads="1"/>
          </p:cNvSpPr>
          <p:nvPr/>
        </p:nvSpPr>
        <p:spPr bwMode="auto">
          <a:xfrm rot="16200000">
            <a:off x="2100263" y="3700463"/>
            <a:ext cx="138112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15" name="Rectangle 195"/>
          <p:cNvSpPr>
            <a:spLocks noChangeArrowheads="1"/>
          </p:cNvSpPr>
          <p:nvPr/>
        </p:nvSpPr>
        <p:spPr bwMode="auto">
          <a:xfrm rot="16200000">
            <a:off x="2100263" y="3621088"/>
            <a:ext cx="138112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g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16" name="Rectangle 196"/>
          <p:cNvSpPr>
            <a:spLocks noChangeArrowheads="1"/>
          </p:cNvSpPr>
          <p:nvPr/>
        </p:nvSpPr>
        <p:spPr bwMode="auto">
          <a:xfrm rot="16200000">
            <a:off x="2116138" y="3556000"/>
            <a:ext cx="10795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•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17" name="Rectangle 197"/>
          <p:cNvSpPr>
            <a:spLocks noChangeArrowheads="1"/>
          </p:cNvSpPr>
          <p:nvPr/>
        </p:nvSpPr>
        <p:spPr bwMode="auto">
          <a:xfrm rot="16200000">
            <a:off x="2100263" y="3489325"/>
            <a:ext cx="138112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h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18" name="Rectangle 198"/>
          <p:cNvSpPr>
            <a:spLocks noChangeArrowheads="1"/>
          </p:cNvSpPr>
          <p:nvPr/>
        </p:nvSpPr>
        <p:spPr bwMode="auto">
          <a:xfrm rot="16200000">
            <a:off x="2122488" y="3432175"/>
            <a:ext cx="93662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/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19" name="Rectangle 199"/>
          <p:cNvSpPr>
            <a:spLocks noChangeArrowheads="1"/>
          </p:cNvSpPr>
          <p:nvPr/>
        </p:nvSpPr>
        <p:spPr bwMode="auto">
          <a:xfrm rot="16200000">
            <a:off x="2082801" y="3355975"/>
            <a:ext cx="173037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m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20" name="Rectangle 200"/>
          <p:cNvSpPr>
            <a:spLocks noChangeArrowheads="1"/>
          </p:cNvSpPr>
          <p:nvPr/>
        </p:nvSpPr>
        <p:spPr bwMode="auto">
          <a:xfrm rot="16200000">
            <a:off x="2100263" y="3265488"/>
            <a:ext cx="138112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L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21" name="Rectangle 201"/>
          <p:cNvSpPr>
            <a:spLocks noChangeArrowheads="1"/>
          </p:cNvSpPr>
          <p:nvPr/>
        </p:nvSpPr>
        <p:spPr bwMode="auto">
          <a:xfrm rot="16200000">
            <a:off x="2119313" y="3211513"/>
            <a:ext cx="10160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22" name="Rectangle 202"/>
          <p:cNvSpPr>
            <a:spLocks noChangeArrowheads="1"/>
          </p:cNvSpPr>
          <p:nvPr/>
        </p:nvSpPr>
        <p:spPr bwMode="auto">
          <a:xfrm>
            <a:off x="2743200" y="1371600"/>
            <a:ext cx="4352925" cy="43513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3" name="Oval 203"/>
          <p:cNvSpPr>
            <a:spLocks noChangeArrowheads="1"/>
          </p:cNvSpPr>
          <p:nvPr/>
        </p:nvSpPr>
        <p:spPr bwMode="auto">
          <a:xfrm>
            <a:off x="6105526" y="1495425"/>
            <a:ext cx="109538" cy="109537"/>
          </a:xfrm>
          <a:prstGeom prst="ellipse">
            <a:avLst/>
          </a:prstGeom>
          <a:solidFill>
            <a:srgbClr val="618830"/>
          </a:solidFill>
          <a:ln w="1">
            <a:solidFill>
              <a:srgbClr val="61883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4" name="Oval 204"/>
          <p:cNvSpPr>
            <a:spLocks noChangeArrowheads="1"/>
          </p:cNvSpPr>
          <p:nvPr/>
        </p:nvSpPr>
        <p:spPr bwMode="auto">
          <a:xfrm>
            <a:off x="6105526" y="1728788"/>
            <a:ext cx="109538" cy="107950"/>
          </a:xfrm>
          <a:prstGeom prst="ellipse">
            <a:avLst/>
          </a:prstGeom>
          <a:solidFill>
            <a:srgbClr val="9051A0"/>
          </a:solidFill>
          <a:ln w="1">
            <a:solidFill>
              <a:srgbClr val="9051A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5" name="Oval 205"/>
          <p:cNvSpPr>
            <a:spLocks noChangeArrowheads="1"/>
          </p:cNvSpPr>
          <p:nvPr/>
        </p:nvSpPr>
        <p:spPr bwMode="auto">
          <a:xfrm>
            <a:off x="6105526" y="1938338"/>
            <a:ext cx="109538" cy="109537"/>
          </a:xfrm>
          <a:prstGeom prst="ellipse">
            <a:avLst/>
          </a:prstGeom>
          <a:solidFill>
            <a:srgbClr val="9BA2C7"/>
          </a:solidFill>
          <a:ln w="1">
            <a:solidFill>
              <a:srgbClr val="9BA2C7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6" name="Oval 206"/>
          <p:cNvSpPr>
            <a:spLocks noChangeArrowheads="1"/>
          </p:cNvSpPr>
          <p:nvPr/>
        </p:nvSpPr>
        <p:spPr bwMode="auto">
          <a:xfrm>
            <a:off x="6105526" y="2235200"/>
            <a:ext cx="109538" cy="109537"/>
          </a:xfrm>
          <a:prstGeom prst="ellipse">
            <a:avLst/>
          </a:prstGeom>
          <a:solidFill>
            <a:srgbClr val="DC8569"/>
          </a:solidFill>
          <a:ln w="1">
            <a:solidFill>
              <a:srgbClr val="DC8569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7" name="Oval 207"/>
          <p:cNvSpPr>
            <a:spLocks noChangeArrowheads="1"/>
          </p:cNvSpPr>
          <p:nvPr/>
        </p:nvSpPr>
        <p:spPr bwMode="auto">
          <a:xfrm>
            <a:off x="6105526" y="2686050"/>
            <a:ext cx="109538" cy="107950"/>
          </a:xfrm>
          <a:prstGeom prst="ellipse">
            <a:avLst/>
          </a:prstGeom>
          <a:solidFill>
            <a:srgbClr val="8DA530"/>
          </a:solidFill>
          <a:ln w="1">
            <a:solidFill>
              <a:srgbClr val="8DA53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8" name="Oval 208"/>
          <p:cNvSpPr>
            <a:spLocks noChangeArrowheads="1"/>
          </p:cNvSpPr>
          <p:nvPr/>
        </p:nvSpPr>
        <p:spPr bwMode="auto">
          <a:xfrm>
            <a:off x="5641976" y="2119313"/>
            <a:ext cx="107950" cy="109537"/>
          </a:xfrm>
          <a:prstGeom prst="ellipse">
            <a:avLst/>
          </a:prstGeom>
          <a:solidFill>
            <a:srgbClr val="A12CDC"/>
          </a:solidFill>
          <a:ln w="1">
            <a:solidFill>
              <a:srgbClr val="A12CDC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9" name="Oval 209"/>
          <p:cNvSpPr>
            <a:spLocks noChangeArrowheads="1"/>
          </p:cNvSpPr>
          <p:nvPr/>
        </p:nvSpPr>
        <p:spPr bwMode="auto">
          <a:xfrm>
            <a:off x="5641976" y="2235200"/>
            <a:ext cx="107950" cy="109537"/>
          </a:xfrm>
          <a:prstGeom prst="ellipse">
            <a:avLst/>
          </a:prstGeom>
          <a:solidFill>
            <a:srgbClr val="91B720"/>
          </a:solidFill>
          <a:ln w="1">
            <a:solidFill>
              <a:srgbClr val="91B72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0" name="Oval 210"/>
          <p:cNvSpPr>
            <a:spLocks noChangeArrowheads="1"/>
          </p:cNvSpPr>
          <p:nvPr/>
        </p:nvSpPr>
        <p:spPr bwMode="auto">
          <a:xfrm>
            <a:off x="5641976" y="2409825"/>
            <a:ext cx="107950" cy="109537"/>
          </a:xfrm>
          <a:prstGeom prst="ellipse">
            <a:avLst/>
          </a:prstGeom>
          <a:solidFill>
            <a:srgbClr val="D54857"/>
          </a:solidFill>
          <a:ln w="1">
            <a:solidFill>
              <a:srgbClr val="D54857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1" name="Oval 211"/>
          <p:cNvSpPr>
            <a:spLocks noChangeArrowheads="1"/>
          </p:cNvSpPr>
          <p:nvPr/>
        </p:nvSpPr>
        <p:spPr bwMode="auto">
          <a:xfrm>
            <a:off x="5641976" y="2454275"/>
            <a:ext cx="107950" cy="107950"/>
          </a:xfrm>
          <a:prstGeom prst="ellipse">
            <a:avLst/>
          </a:prstGeom>
          <a:solidFill>
            <a:srgbClr val="CF7926"/>
          </a:solidFill>
          <a:ln w="1">
            <a:solidFill>
              <a:srgbClr val="CF7926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2" name="Oval 212"/>
          <p:cNvSpPr>
            <a:spLocks noChangeArrowheads="1"/>
          </p:cNvSpPr>
          <p:nvPr/>
        </p:nvSpPr>
        <p:spPr bwMode="auto">
          <a:xfrm>
            <a:off x="5641976" y="2460625"/>
            <a:ext cx="107950" cy="109537"/>
          </a:xfrm>
          <a:prstGeom prst="ellipse">
            <a:avLst/>
          </a:prstGeom>
          <a:solidFill>
            <a:srgbClr val="406FDF"/>
          </a:solidFill>
          <a:ln w="1">
            <a:solidFill>
              <a:srgbClr val="406FDF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3" name="Oval 213"/>
          <p:cNvSpPr>
            <a:spLocks noChangeArrowheads="1"/>
          </p:cNvSpPr>
          <p:nvPr/>
        </p:nvSpPr>
        <p:spPr bwMode="auto">
          <a:xfrm>
            <a:off x="5641976" y="2743200"/>
            <a:ext cx="107950" cy="109537"/>
          </a:xfrm>
          <a:prstGeom prst="ellipse">
            <a:avLst/>
          </a:prstGeom>
          <a:solidFill>
            <a:srgbClr val="1FB6B6"/>
          </a:solidFill>
          <a:ln w="1">
            <a:solidFill>
              <a:srgbClr val="1FB6B6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4" name="Oval 214"/>
          <p:cNvSpPr>
            <a:spLocks noChangeArrowheads="1"/>
          </p:cNvSpPr>
          <p:nvPr/>
        </p:nvSpPr>
        <p:spPr bwMode="auto">
          <a:xfrm>
            <a:off x="5176838" y="1881188"/>
            <a:ext cx="109538" cy="107950"/>
          </a:xfrm>
          <a:prstGeom prst="ellipse">
            <a:avLst/>
          </a:prstGeom>
          <a:solidFill>
            <a:srgbClr val="7FE44F"/>
          </a:solidFill>
          <a:ln w="1">
            <a:solidFill>
              <a:srgbClr val="7FE44F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5" name="Oval 215"/>
          <p:cNvSpPr>
            <a:spLocks noChangeArrowheads="1"/>
          </p:cNvSpPr>
          <p:nvPr/>
        </p:nvSpPr>
        <p:spPr bwMode="auto">
          <a:xfrm>
            <a:off x="5176838" y="2497138"/>
            <a:ext cx="109538" cy="107950"/>
          </a:xfrm>
          <a:prstGeom prst="ellipse">
            <a:avLst/>
          </a:prstGeom>
          <a:solidFill>
            <a:srgbClr val="D47BBB"/>
          </a:solidFill>
          <a:ln w="1">
            <a:solidFill>
              <a:srgbClr val="D47BBB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6" name="Oval 216"/>
          <p:cNvSpPr>
            <a:spLocks noChangeArrowheads="1"/>
          </p:cNvSpPr>
          <p:nvPr/>
        </p:nvSpPr>
        <p:spPr bwMode="auto">
          <a:xfrm>
            <a:off x="5176838" y="2982913"/>
            <a:ext cx="109538" cy="109537"/>
          </a:xfrm>
          <a:prstGeom prst="ellipse">
            <a:avLst/>
          </a:prstGeom>
          <a:solidFill>
            <a:srgbClr val="3E2B68"/>
          </a:solidFill>
          <a:ln w="1">
            <a:solidFill>
              <a:srgbClr val="3E2B68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7" name="Oval 217"/>
          <p:cNvSpPr>
            <a:spLocks noChangeArrowheads="1"/>
          </p:cNvSpPr>
          <p:nvPr/>
        </p:nvSpPr>
        <p:spPr bwMode="auto">
          <a:xfrm>
            <a:off x="5176838" y="3143250"/>
            <a:ext cx="109538" cy="107950"/>
          </a:xfrm>
          <a:prstGeom prst="ellipse">
            <a:avLst/>
          </a:prstGeom>
          <a:solidFill>
            <a:srgbClr val="AF8312"/>
          </a:solidFill>
          <a:ln w="1">
            <a:solidFill>
              <a:srgbClr val="AF8312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8" name="Oval 218"/>
          <p:cNvSpPr>
            <a:spLocks noChangeArrowheads="1"/>
          </p:cNvSpPr>
          <p:nvPr/>
        </p:nvSpPr>
        <p:spPr bwMode="auto">
          <a:xfrm>
            <a:off x="5176838" y="3273425"/>
            <a:ext cx="109538" cy="107950"/>
          </a:xfrm>
          <a:prstGeom prst="ellipse">
            <a:avLst/>
          </a:prstGeom>
          <a:solidFill>
            <a:srgbClr val="357169"/>
          </a:solidFill>
          <a:ln w="1">
            <a:solidFill>
              <a:srgbClr val="357169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9" name="Oval 219"/>
          <p:cNvSpPr>
            <a:spLocks noChangeArrowheads="1"/>
          </p:cNvSpPr>
          <p:nvPr/>
        </p:nvSpPr>
        <p:spPr bwMode="auto">
          <a:xfrm>
            <a:off x="5176838" y="3802063"/>
            <a:ext cx="109538" cy="109537"/>
          </a:xfrm>
          <a:prstGeom prst="ellipse">
            <a:avLst/>
          </a:prstGeom>
          <a:solidFill>
            <a:srgbClr val="372AD0"/>
          </a:solidFill>
          <a:ln w="1">
            <a:solidFill>
              <a:srgbClr val="372AD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0" name="Oval 220"/>
          <p:cNvSpPr>
            <a:spLocks noChangeArrowheads="1"/>
          </p:cNvSpPr>
          <p:nvPr/>
        </p:nvSpPr>
        <p:spPr bwMode="auto">
          <a:xfrm>
            <a:off x="4103688" y="3744913"/>
            <a:ext cx="107950" cy="107950"/>
          </a:xfrm>
          <a:prstGeom prst="ellipse">
            <a:avLst/>
          </a:prstGeom>
          <a:solidFill>
            <a:srgbClr val="9051A0"/>
          </a:solidFill>
          <a:ln w="1">
            <a:solidFill>
              <a:srgbClr val="9051A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1" name="Oval 221"/>
          <p:cNvSpPr>
            <a:spLocks noChangeArrowheads="1"/>
          </p:cNvSpPr>
          <p:nvPr/>
        </p:nvSpPr>
        <p:spPr bwMode="auto">
          <a:xfrm>
            <a:off x="4103688" y="3867150"/>
            <a:ext cx="107950" cy="109537"/>
          </a:xfrm>
          <a:prstGeom prst="ellipse">
            <a:avLst/>
          </a:prstGeom>
          <a:solidFill>
            <a:srgbClr val="9BA2C7"/>
          </a:solidFill>
          <a:ln w="1">
            <a:solidFill>
              <a:srgbClr val="9BA2C7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2" name="Oval 222"/>
          <p:cNvSpPr>
            <a:spLocks noChangeArrowheads="1"/>
          </p:cNvSpPr>
          <p:nvPr/>
        </p:nvSpPr>
        <p:spPr bwMode="auto">
          <a:xfrm>
            <a:off x="4103688" y="3881438"/>
            <a:ext cx="107950" cy="109537"/>
          </a:xfrm>
          <a:prstGeom prst="ellipse">
            <a:avLst/>
          </a:prstGeom>
          <a:solidFill>
            <a:srgbClr val="DC8569"/>
          </a:solidFill>
          <a:ln w="1">
            <a:solidFill>
              <a:srgbClr val="DC8569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3" name="Oval 223"/>
          <p:cNvSpPr>
            <a:spLocks noChangeArrowheads="1"/>
          </p:cNvSpPr>
          <p:nvPr/>
        </p:nvSpPr>
        <p:spPr bwMode="auto">
          <a:xfrm>
            <a:off x="4103688" y="3983038"/>
            <a:ext cx="107950" cy="109537"/>
          </a:xfrm>
          <a:prstGeom prst="ellipse">
            <a:avLst/>
          </a:prstGeom>
          <a:solidFill>
            <a:srgbClr val="6ABF8C"/>
          </a:solidFill>
          <a:ln w="1">
            <a:solidFill>
              <a:srgbClr val="6ABF8C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4" name="Oval 224"/>
          <p:cNvSpPr>
            <a:spLocks noChangeArrowheads="1"/>
          </p:cNvSpPr>
          <p:nvPr/>
        </p:nvSpPr>
        <p:spPr bwMode="auto">
          <a:xfrm>
            <a:off x="4103688" y="4084638"/>
            <a:ext cx="107950" cy="109537"/>
          </a:xfrm>
          <a:prstGeom prst="ellipse">
            <a:avLst/>
          </a:prstGeom>
          <a:solidFill>
            <a:srgbClr val="D2269E"/>
          </a:solidFill>
          <a:ln w="1">
            <a:solidFill>
              <a:srgbClr val="D2269E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5" name="Oval 225"/>
          <p:cNvSpPr>
            <a:spLocks noChangeArrowheads="1"/>
          </p:cNvSpPr>
          <p:nvPr/>
        </p:nvSpPr>
        <p:spPr bwMode="auto">
          <a:xfrm>
            <a:off x="4103688" y="4106863"/>
            <a:ext cx="107950" cy="109537"/>
          </a:xfrm>
          <a:prstGeom prst="ellipse">
            <a:avLst/>
          </a:prstGeom>
          <a:solidFill>
            <a:srgbClr val="239DC3"/>
          </a:solidFill>
          <a:ln w="1">
            <a:solidFill>
              <a:srgbClr val="239DC3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6" name="Oval 226"/>
          <p:cNvSpPr>
            <a:spLocks noChangeArrowheads="1"/>
          </p:cNvSpPr>
          <p:nvPr/>
        </p:nvSpPr>
        <p:spPr bwMode="auto">
          <a:xfrm>
            <a:off x="4103688" y="4143375"/>
            <a:ext cx="107950" cy="107950"/>
          </a:xfrm>
          <a:prstGeom prst="ellipse">
            <a:avLst/>
          </a:prstGeom>
          <a:solidFill>
            <a:srgbClr val="8DA530"/>
          </a:solidFill>
          <a:ln w="1">
            <a:solidFill>
              <a:srgbClr val="8DA53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7" name="Oval 227"/>
          <p:cNvSpPr>
            <a:spLocks noChangeArrowheads="1"/>
          </p:cNvSpPr>
          <p:nvPr/>
        </p:nvSpPr>
        <p:spPr bwMode="auto">
          <a:xfrm>
            <a:off x="3022601" y="4810125"/>
            <a:ext cx="107950" cy="109537"/>
          </a:xfrm>
          <a:prstGeom prst="ellipse">
            <a:avLst/>
          </a:prstGeom>
          <a:solidFill>
            <a:srgbClr val="39B143"/>
          </a:solidFill>
          <a:ln w="1">
            <a:solidFill>
              <a:srgbClr val="39B143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8" name="Oval 228"/>
          <p:cNvSpPr>
            <a:spLocks noChangeArrowheads="1"/>
          </p:cNvSpPr>
          <p:nvPr/>
        </p:nvSpPr>
        <p:spPr bwMode="auto">
          <a:xfrm>
            <a:off x="3022601" y="4891088"/>
            <a:ext cx="107950" cy="107950"/>
          </a:xfrm>
          <a:prstGeom prst="ellipse">
            <a:avLst/>
          </a:prstGeom>
          <a:solidFill>
            <a:srgbClr val="91B720"/>
          </a:solidFill>
          <a:ln w="1">
            <a:solidFill>
              <a:srgbClr val="91B72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9" name="Oval 229"/>
          <p:cNvSpPr>
            <a:spLocks noChangeArrowheads="1"/>
          </p:cNvSpPr>
          <p:nvPr/>
        </p:nvSpPr>
        <p:spPr bwMode="auto">
          <a:xfrm>
            <a:off x="3022601" y="4962525"/>
            <a:ext cx="107950" cy="109537"/>
          </a:xfrm>
          <a:prstGeom prst="ellipse">
            <a:avLst/>
          </a:prstGeom>
          <a:solidFill>
            <a:srgbClr val="406FDF"/>
          </a:solidFill>
          <a:ln w="1">
            <a:solidFill>
              <a:srgbClr val="406FDF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0" name="Oval 230"/>
          <p:cNvSpPr>
            <a:spLocks noChangeArrowheads="1"/>
          </p:cNvSpPr>
          <p:nvPr/>
        </p:nvSpPr>
        <p:spPr bwMode="auto">
          <a:xfrm>
            <a:off x="3022601" y="5021263"/>
            <a:ext cx="107950" cy="107950"/>
          </a:xfrm>
          <a:prstGeom prst="ellipse">
            <a:avLst/>
          </a:prstGeom>
          <a:solidFill>
            <a:srgbClr val="A12CDC"/>
          </a:solidFill>
          <a:ln w="1">
            <a:solidFill>
              <a:srgbClr val="A12CDC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1" name="Oval 231"/>
          <p:cNvSpPr>
            <a:spLocks noChangeArrowheads="1"/>
          </p:cNvSpPr>
          <p:nvPr/>
        </p:nvSpPr>
        <p:spPr bwMode="auto">
          <a:xfrm>
            <a:off x="3022601" y="5086350"/>
            <a:ext cx="107950" cy="107950"/>
          </a:xfrm>
          <a:prstGeom prst="ellipse">
            <a:avLst/>
          </a:prstGeom>
          <a:solidFill>
            <a:srgbClr val="D54857"/>
          </a:solidFill>
          <a:ln w="1">
            <a:solidFill>
              <a:srgbClr val="D54857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2" name="Oval 232"/>
          <p:cNvSpPr>
            <a:spLocks noChangeArrowheads="1"/>
          </p:cNvSpPr>
          <p:nvPr/>
        </p:nvSpPr>
        <p:spPr bwMode="auto">
          <a:xfrm>
            <a:off x="3022601" y="5137150"/>
            <a:ext cx="107950" cy="107950"/>
          </a:xfrm>
          <a:prstGeom prst="ellipse">
            <a:avLst/>
          </a:prstGeom>
          <a:solidFill>
            <a:srgbClr val="C925CD"/>
          </a:solidFill>
          <a:ln w="1">
            <a:solidFill>
              <a:srgbClr val="C925CD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" name="Oval 233"/>
          <p:cNvSpPr>
            <a:spLocks noChangeArrowheads="1"/>
          </p:cNvSpPr>
          <p:nvPr/>
        </p:nvSpPr>
        <p:spPr bwMode="auto">
          <a:xfrm>
            <a:off x="3022601" y="5376863"/>
            <a:ext cx="107950" cy="107950"/>
          </a:xfrm>
          <a:prstGeom prst="ellipse">
            <a:avLst/>
          </a:prstGeom>
          <a:solidFill>
            <a:srgbClr val="1FB6B6"/>
          </a:solidFill>
          <a:ln w="1">
            <a:solidFill>
              <a:srgbClr val="1FB6B6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" name="Oval 234"/>
          <p:cNvSpPr>
            <a:spLocks noChangeArrowheads="1"/>
          </p:cNvSpPr>
          <p:nvPr/>
        </p:nvSpPr>
        <p:spPr bwMode="auto">
          <a:xfrm>
            <a:off x="3022601" y="5594350"/>
            <a:ext cx="107950" cy="107950"/>
          </a:xfrm>
          <a:prstGeom prst="ellipse">
            <a:avLst/>
          </a:prstGeom>
          <a:solidFill>
            <a:srgbClr val="C8C127"/>
          </a:solidFill>
          <a:ln w="1">
            <a:solidFill>
              <a:srgbClr val="C8C127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5" name="Freeform 235"/>
          <p:cNvSpPr>
            <a:spLocks/>
          </p:cNvSpPr>
          <p:nvPr/>
        </p:nvSpPr>
        <p:spPr bwMode="auto">
          <a:xfrm>
            <a:off x="3081338" y="1968500"/>
            <a:ext cx="3146425" cy="3181350"/>
          </a:xfrm>
          <a:custGeom>
            <a:avLst/>
            <a:gdLst>
              <a:gd name="T0" fmla="*/ 0 w 1982"/>
              <a:gd name="T1" fmla="*/ 2004 h 2004"/>
              <a:gd name="T2" fmla="*/ 420 w 1982"/>
              <a:gd name="T3" fmla="*/ 1580 h 2004"/>
              <a:gd name="T4" fmla="*/ 626 w 1982"/>
              <a:gd name="T5" fmla="*/ 1372 h 2004"/>
              <a:gd name="T6" fmla="*/ 763 w 1982"/>
              <a:gd name="T7" fmla="*/ 1233 h 2004"/>
              <a:gd name="T8" fmla="*/ 867 w 1982"/>
              <a:gd name="T9" fmla="*/ 1128 h 2004"/>
              <a:gd name="T10" fmla="*/ 950 w 1982"/>
              <a:gd name="T11" fmla="*/ 1044 h 2004"/>
              <a:gd name="T12" fmla="*/ 1020 w 1982"/>
              <a:gd name="T13" fmla="*/ 974 h 2004"/>
              <a:gd name="T14" fmla="*/ 1079 w 1982"/>
              <a:gd name="T15" fmla="*/ 913 h 2004"/>
              <a:gd name="T16" fmla="*/ 1131 w 1982"/>
              <a:gd name="T17" fmla="*/ 861 h 2004"/>
              <a:gd name="T18" fmla="*/ 1178 w 1982"/>
              <a:gd name="T19" fmla="*/ 813 h 2004"/>
              <a:gd name="T20" fmla="*/ 1220 w 1982"/>
              <a:gd name="T21" fmla="*/ 771 h 2004"/>
              <a:gd name="T22" fmla="*/ 1258 w 1982"/>
              <a:gd name="T23" fmla="*/ 733 h 2004"/>
              <a:gd name="T24" fmla="*/ 1293 w 1982"/>
              <a:gd name="T25" fmla="*/ 698 h 2004"/>
              <a:gd name="T26" fmla="*/ 1325 w 1982"/>
              <a:gd name="T27" fmla="*/ 665 h 2004"/>
              <a:gd name="T28" fmla="*/ 1355 w 1982"/>
              <a:gd name="T29" fmla="*/ 635 h 2004"/>
              <a:gd name="T30" fmla="*/ 1383 w 1982"/>
              <a:gd name="T31" fmla="*/ 606 h 2004"/>
              <a:gd name="T32" fmla="*/ 1409 w 1982"/>
              <a:gd name="T33" fmla="*/ 580 h 2004"/>
              <a:gd name="T34" fmla="*/ 1434 w 1982"/>
              <a:gd name="T35" fmla="*/ 555 h 2004"/>
              <a:gd name="T36" fmla="*/ 1457 w 1982"/>
              <a:gd name="T37" fmla="*/ 531 h 2004"/>
              <a:gd name="T38" fmla="*/ 1479 w 1982"/>
              <a:gd name="T39" fmla="*/ 509 h 2004"/>
              <a:gd name="T40" fmla="*/ 1500 w 1982"/>
              <a:gd name="T41" fmla="*/ 488 h 2004"/>
              <a:gd name="T42" fmla="*/ 1520 w 1982"/>
              <a:gd name="T43" fmla="*/ 467 h 2004"/>
              <a:gd name="T44" fmla="*/ 1539 w 1982"/>
              <a:gd name="T45" fmla="*/ 448 h 2004"/>
              <a:gd name="T46" fmla="*/ 1557 w 1982"/>
              <a:gd name="T47" fmla="*/ 430 h 2004"/>
              <a:gd name="T48" fmla="*/ 1575 w 1982"/>
              <a:gd name="T49" fmla="*/ 412 h 2004"/>
              <a:gd name="T50" fmla="*/ 1592 w 1982"/>
              <a:gd name="T51" fmla="*/ 395 h 2004"/>
              <a:gd name="T52" fmla="*/ 1608 w 1982"/>
              <a:gd name="T53" fmla="*/ 379 h 2004"/>
              <a:gd name="T54" fmla="*/ 1624 w 1982"/>
              <a:gd name="T55" fmla="*/ 363 h 2004"/>
              <a:gd name="T56" fmla="*/ 1639 w 1982"/>
              <a:gd name="T57" fmla="*/ 348 h 2004"/>
              <a:gd name="T58" fmla="*/ 1653 w 1982"/>
              <a:gd name="T59" fmla="*/ 333 h 2004"/>
              <a:gd name="T60" fmla="*/ 1667 w 1982"/>
              <a:gd name="T61" fmla="*/ 319 h 2004"/>
              <a:gd name="T62" fmla="*/ 1681 w 1982"/>
              <a:gd name="T63" fmla="*/ 305 h 2004"/>
              <a:gd name="T64" fmla="*/ 1694 w 1982"/>
              <a:gd name="T65" fmla="*/ 292 h 2004"/>
              <a:gd name="T66" fmla="*/ 1706 w 1982"/>
              <a:gd name="T67" fmla="*/ 279 h 2004"/>
              <a:gd name="T68" fmla="*/ 1719 w 1982"/>
              <a:gd name="T69" fmla="*/ 266 h 2004"/>
              <a:gd name="T70" fmla="*/ 1731 w 1982"/>
              <a:gd name="T71" fmla="*/ 254 h 2004"/>
              <a:gd name="T72" fmla="*/ 1742 w 1982"/>
              <a:gd name="T73" fmla="*/ 242 h 2004"/>
              <a:gd name="T74" fmla="*/ 1754 w 1982"/>
              <a:gd name="T75" fmla="*/ 231 h 2004"/>
              <a:gd name="T76" fmla="*/ 1765 w 1982"/>
              <a:gd name="T77" fmla="*/ 220 h 2004"/>
              <a:gd name="T78" fmla="*/ 1776 w 1982"/>
              <a:gd name="T79" fmla="*/ 209 h 2004"/>
              <a:gd name="T80" fmla="*/ 1786 w 1982"/>
              <a:gd name="T81" fmla="*/ 198 h 2004"/>
              <a:gd name="T82" fmla="*/ 1797 w 1982"/>
              <a:gd name="T83" fmla="*/ 188 h 2004"/>
              <a:gd name="T84" fmla="*/ 1807 w 1982"/>
              <a:gd name="T85" fmla="*/ 178 h 2004"/>
              <a:gd name="T86" fmla="*/ 1816 w 1982"/>
              <a:gd name="T87" fmla="*/ 168 h 2004"/>
              <a:gd name="T88" fmla="*/ 1826 w 1982"/>
              <a:gd name="T89" fmla="*/ 158 h 2004"/>
              <a:gd name="T90" fmla="*/ 1835 w 1982"/>
              <a:gd name="T91" fmla="*/ 149 h 2004"/>
              <a:gd name="T92" fmla="*/ 1844 w 1982"/>
              <a:gd name="T93" fmla="*/ 140 h 2004"/>
              <a:gd name="T94" fmla="*/ 1853 w 1982"/>
              <a:gd name="T95" fmla="*/ 130 h 2004"/>
              <a:gd name="T96" fmla="*/ 1862 w 1982"/>
              <a:gd name="T97" fmla="*/ 122 h 2004"/>
              <a:gd name="T98" fmla="*/ 1982 w 1982"/>
              <a:gd name="T99" fmla="*/ 0 h 20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982" h="2004">
                <a:moveTo>
                  <a:pt x="0" y="2004"/>
                </a:moveTo>
                <a:lnTo>
                  <a:pt x="420" y="1580"/>
                </a:lnTo>
                <a:lnTo>
                  <a:pt x="626" y="1372"/>
                </a:lnTo>
                <a:lnTo>
                  <a:pt x="763" y="1233"/>
                </a:lnTo>
                <a:lnTo>
                  <a:pt x="867" y="1128"/>
                </a:lnTo>
                <a:lnTo>
                  <a:pt x="950" y="1044"/>
                </a:lnTo>
                <a:lnTo>
                  <a:pt x="1020" y="974"/>
                </a:lnTo>
                <a:lnTo>
                  <a:pt x="1079" y="913"/>
                </a:lnTo>
                <a:lnTo>
                  <a:pt x="1131" y="861"/>
                </a:lnTo>
                <a:lnTo>
                  <a:pt x="1178" y="813"/>
                </a:lnTo>
                <a:lnTo>
                  <a:pt x="1220" y="771"/>
                </a:lnTo>
                <a:lnTo>
                  <a:pt x="1258" y="733"/>
                </a:lnTo>
                <a:lnTo>
                  <a:pt x="1293" y="698"/>
                </a:lnTo>
                <a:lnTo>
                  <a:pt x="1325" y="665"/>
                </a:lnTo>
                <a:lnTo>
                  <a:pt x="1355" y="635"/>
                </a:lnTo>
                <a:lnTo>
                  <a:pt x="1383" y="606"/>
                </a:lnTo>
                <a:lnTo>
                  <a:pt x="1409" y="580"/>
                </a:lnTo>
                <a:lnTo>
                  <a:pt x="1434" y="555"/>
                </a:lnTo>
                <a:lnTo>
                  <a:pt x="1457" y="531"/>
                </a:lnTo>
                <a:lnTo>
                  <a:pt x="1479" y="509"/>
                </a:lnTo>
                <a:lnTo>
                  <a:pt x="1500" y="488"/>
                </a:lnTo>
                <a:lnTo>
                  <a:pt x="1520" y="467"/>
                </a:lnTo>
                <a:lnTo>
                  <a:pt x="1539" y="448"/>
                </a:lnTo>
                <a:lnTo>
                  <a:pt x="1557" y="430"/>
                </a:lnTo>
                <a:lnTo>
                  <a:pt x="1575" y="412"/>
                </a:lnTo>
                <a:lnTo>
                  <a:pt x="1592" y="395"/>
                </a:lnTo>
                <a:lnTo>
                  <a:pt x="1608" y="379"/>
                </a:lnTo>
                <a:lnTo>
                  <a:pt x="1624" y="363"/>
                </a:lnTo>
                <a:lnTo>
                  <a:pt x="1639" y="348"/>
                </a:lnTo>
                <a:lnTo>
                  <a:pt x="1653" y="333"/>
                </a:lnTo>
                <a:lnTo>
                  <a:pt x="1667" y="319"/>
                </a:lnTo>
                <a:lnTo>
                  <a:pt x="1681" y="305"/>
                </a:lnTo>
                <a:lnTo>
                  <a:pt x="1694" y="292"/>
                </a:lnTo>
                <a:lnTo>
                  <a:pt x="1706" y="279"/>
                </a:lnTo>
                <a:lnTo>
                  <a:pt x="1719" y="266"/>
                </a:lnTo>
                <a:lnTo>
                  <a:pt x="1731" y="254"/>
                </a:lnTo>
                <a:lnTo>
                  <a:pt x="1742" y="242"/>
                </a:lnTo>
                <a:lnTo>
                  <a:pt x="1754" y="231"/>
                </a:lnTo>
                <a:lnTo>
                  <a:pt x="1765" y="220"/>
                </a:lnTo>
                <a:lnTo>
                  <a:pt x="1776" y="209"/>
                </a:lnTo>
                <a:lnTo>
                  <a:pt x="1786" y="198"/>
                </a:lnTo>
                <a:lnTo>
                  <a:pt x="1797" y="188"/>
                </a:lnTo>
                <a:lnTo>
                  <a:pt x="1807" y="178"/>
                </a:lnTo>
                <a:lnTo>
                  <a:pt x="1816" y="168"/>
                </a:lnTo>
                <a:lnTo>
                  <a:pt x="1826" y="158"/>
                </a:lnTo>
                <a:lnTo>
                  <a:pt x="1835" y="149"/>
                </a:lnTo>
                <a:lnTo>
                  <a:pt x="1844" y="140"/>
                </a:lnTo>
                <a:lnTo>
                  <a:pt x="1853" y="130"/>
                </a:lnTo>
                <a:lnTo>
                  <a:pt x="1862" y="122"/>
                </a:lnTo>
                <a:lnTo>
                  <a:pt x="1982" y="0"/>
                </a:lnTo>
              </a:path>
            </a:pathLst>
          </a:custGeom>
          <a:noFill/>
          <a:ln w="23" cap="flat">
            <a:solidFill>
              <a:srgbClr val="39B143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6" name="Rectangle 236"/>
          <p:cNvSpPr>
            <a:spLocks noChangeArrowheads="1"/>
          </p:cNvSpPr>
          <p:nvPr/>
        </p:nvSpPr>
        <p:spPr bwMode="auto">
          <a:xfrm>
            <a:off x="2735263" y="1427163"/>
            <a:ext cx="4352925" cy="4351337"/>
          </a:xfrm>
          <a:prstGeom prst="rect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7" name="Line 237"/>
          <p:cNvSpPr>
            <a:spLocks noChangeShapeType="1"/>
          </p:cNvSpPr>
          <p:nvPr/>
        </p:nvSpPr>
        <p:spPr bwMode="auto">
          <a:xfrm>
            <a:off x="2735263" y="5778500"/>
            <a:ext cx="0" cy="22225"/>
          </a:xfrm>
          <a:prstGeom prst="line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8" name="Line 238"/>
          <p:cNvSpPr>
            <a:spLocks noChangeShapeType="1"/>
          </p:cNvSpPr>
          <p:nvPr/>
        </p:nvSpPr>
        <p:spPr bwMode="auto">
          <a:xfrm>
            <a:off x="2932113" y="5778500"/>
            <a:ext cx="0" cy="22225"/>
          </a:xfrm>
          <a:prstGeom prst="line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9" name="Line 239"/>
          <p:cNvSpPr>
            <a:spLocks noChangeShapeType="1"/>
          </p:cNvSpPr>
          <p:nvPr/>
        </p:nvSpPr>
        <p:spPr bwMode="auto">
          <a:xfrm>
            <a:off x="3076576" y="5778500"/>
            <a:ext cx="0" cy="22225"/>
          </a:xfrm>
          <a:prstGeom prst="line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0" name="Line 240"/>
          <p:cNvSpPr>
            <a:spLocks noChangeShapeType="1"/>
          </p:cNvSpPr>
          <p:nvPr/>
        </p:nvSpPr>
        <p:spPr bwMode="auto">
          <a:xfrm>
            <a:off x="3200401" y="5778500"/>
            <a:ext cx="0" cy="22225"/>
          </a:xfrm>
          <a:prstGeom prst="line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1" name="Line 241"/>
          <p:cNvSpPr>
            <a:spLocks noChangeShapeType="1"/>
          </p:cNvSpPr>
          <p:nvPr/>
        </p:nvSpPr>
        <p:spPr bwMode="auto">
          <a:xfrm>
            <a:off x="3302001" y="5778500"/>
            <a:ext cx="0" cy="22225"/>
          </a:xfrm>
          <a:prstGeom prst="line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2" name="Line 242"/>
          <p:cNvSpPr>
            <a:spLocks noChangeShapeType="1"/>
          </p:cNvSpPr>
          <p:nvPr/>
        </p:nvSpPr>
        <p:spPr bwMode="auto">
          <a:xfrm>
            <a:off x="3395663" y="5778500"/>
            <a:ext cx="0" cy="22225"/>
          </a:xfrm>
          <a:prstGeom prst="line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3" name="Line 243"/>
          <p:cNvSpPr>
            <a:spLocks noChangeShapeType="1"/>
          </p:cNvSpPr>
          <p:nvPr/>
        </p:nvSpPr>
        <p:spPr bwMode="auto">
          <a:xfrm>
            <a:off x="3468688" y="5778500"/>
            <a:ext cx="0" cy="22225"/>
          </a:xfrm>
          <a:prstGeom prst="line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4" name="Line 244"/>
          <p:cNvSpPr>
            <a:spLocks noChangeShapeType="1"/>
          </p:cNvSpPr>
          <p:nvPr/>
        </p:nvSpPr>
        <p:spPr bwMode="auto">
          <a:xfrm>
            <a:off x="3541713" y="5778500"/>
            <a:ext cx="0" cy="44450"/>
          </a:xfrm>
          <a:prstGeom prst="line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6" name="Line 246"/>
          <p:cNvSpPr>
            <a:spLocks noChangeShapeType="1"/>
          </p:cNvSpPr>
          <p:nvPr/>
        </p:nvSpPr>
        <p:spPr bwMode="auto">
          <a:xfrm>
            <a:off x="4005263" y="5778500"/>
            <a:ext cx="0" cy="22225"/>
          </a:xfrm>
          <a:prstGeom prst="line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7" name="Line 247"/>
          <p:cNvSpPr>
            <a:spLocks noChangeShapeType="1"/>
          </p:cNvSpPr>
          <p:nvPr/>
        </p:nvSpPr>
        <p:spPr bwMode="auto">
          <a:xfrm>
            <a:off x="4273551" y="5778500"/>
            <a:ext cx="0" cy="22225"/>
          </a:xfrm>
          <a:prstGeom prst="line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8" name="Line 248"/>
          <p:cNvSpPr>
            <a:spLocks noChangeShapeType="1"/>
          </p:cNvSpPr>
          <p:nvPr/>
        </p:nvSpPr>
        <p:spPr bwMode="auto">
          <a:xfrm>
            <a:off x="4470401" y="5778500"/>
            <a:ext cx="0" cy="22225"/>
          </a:xfrm>
          <a:prstGeom prst="line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9" name="Line 249"/>
          <p:cNvSpPr>
            <a:spLocks noChangeShapeType="1"/>
          </p:cNvSpPr>
          <p:nvPr/>
        </p:nvSpPr>
        <p:spPr bwMode="auto">
          <a:xfrm>
            <a:off x="4622801" y="5778500"/>
            <a:ext cx="0" cy="22225"/>
          </a:xfrm>
          <a:prstGeom prst="line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0" name="Line 250"/>
          <p:cNvSpPr>
            <a:spLocks noChangeShapeType="1"/>
          </p:cNvSpPr>
          <p:nvPr/>
        </p:nvSpPr>
        <p:spPr bwMode="auto">
          <a:xfrm>
            <a:off x="4738688" y="5778500"/>
            <a:ext cx="0" cy="22225"/>
          </a:xfrm>
          <a:prstGeom prst="line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1" name="Line 251"/>
          <p:cNvSpPr>
            <a:spLocks noChangeShapeType="1"/>
          </p:cNvSpPr>
          <p:nvPr/>
        </p:nvSpPr>
        <p:spPr bwMode="auto">
          <a:xfrm>
            <a:off x="4846638" y="5778500"/>
            <a:ext cx="0" cy="22225"/>
          </a:xfrm>
          <a:prstGeom prst="line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2" name="Line 252"/>
          <p:cNvSpPr>
            <a:spLocks noChangeShapeType="1"/>
          </p:cNvSpPr>
          <p:nvPr/>
        </p:nvSpPr>
        <p:spPr bwMode="auto">
          <a:xfrm>
            <a:off x="4933951" y="5778500"/>
            <a:ext cx="0" cy="22225"/>
          </a:xfrm>
          <a:prstGeom prst="line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3" name="Line 253"/>
          <p:cNvSpPr>
            <a:spLocks noChangeShapeType="1"/>
          </p:cNvSpPr>
          <p:nvPr/>
        </p:nvSpPr>
        <p:spPr bwMode="auto">
          <a:xfrm>
            <a:off x="5013326" y="5778500"/>
            <a:ext cx="0" cy="22225"/>
          </a:xfrm>
          <a:prstGeom prst="line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4" name="Line 254"/>
          <p:cNvSpPr>
            <a:spLocks noChangeShapeType="1"/>
          </p:cNvSpPr>
          <p:nvPr/>
        </p:nvSpPr>
        <p:spPr bwMode="auto">
          <a:xfrm>
            <a:off x="5086351" y="5778500"/>
            <a:ext cx="0" cy="44450"/>
          </a:xfrm>
          <a:prstGeom prst="line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6" name="Line 256"/>
          <p:cNvSpPr>
            <a:spLocks noChangeShapeType="1"/>
          </p:cNvSpPr>
          <p:nvPr/>
        </p:nvSpPr>
        <p:spPr bwMode="auto">
          <a:xfrm>
            <a:off x="5549901" y="5778500"/>
            <a:ext cx="0" cy="22225"/>
          </a:xfrm>
          <a:prstGeom prst="line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7" name="Line 257"/>
          <p:cNvSpPr>
            <a:spLocks noChangeShapeType="1"/>
          </p:cNvSpPr>
          <p:nvPr/>
        </p:nvSpPr>
        <p:spPr bwMode="auto">
          <a:xfrm>
            <a:off x="5818188" y="5778500"/>
            <a:ext cx="0" cy="22225"/>
          </a:xfrm>
          <a:prstGeom prst="line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8" name="Line 258"/>
          <p:cNvSpPr>
            <a:spLocks noChangeShapeType="1"/>
          </p:cNvSpPr>
          <p:nvPr/>
        </p:nvSpPr>
        <p:spPr bwMode="auto">
          <a:xfrm>
            <a:off x="6007101" y="5778500"/>
            <a:ext cx="0" cy="22225"/>
          </a:xfrm>
          <a:prstGeom prst="line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9" name="Line 259"/>
          <p:cNvSpPr>
            <a:spLocks noChangeShapeType="1"/>
          </p:cNvSpPr>
          <p:nvPr/>
        </p:nvSpPr>
        <p:spPr bwMode="auto">
          <a:xfrm>
            <a:off x="6159501" y="5778500"/>
            <a:ext cx="0" cy="22225"/>
          </a:xfrm>
          <a:prstGeom prst="line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0" name="Line 260"/>
          <p:cNvSpPr>
            <a:spLocks noChangeShapeType="1"/>
          </p:cNvSpPr>
          <p:nvPr/>
        </p:nvSpPr>
        <p:spPr bwMode="auto">
          <a:xfrm>
            <a:off x="6283326" y="5778500"/>
            <a:ext cx="0" cy="22225"/>
          </a:xfrm>
          <a:prstGeom prst="line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1" name="Line 261"/>
          <p:cNvSpPr>
            <a:spLocks noChangeShapeType="1"/>
          </p:cNvSpPr>
          <p:nvPr/>
        </p:nvSpPr>
        <p:spPr bwMode="auto">
          <a:xfrm>
            <a:off x="6384926" y="5778500"/>
            <a:ext cx="0" cy="22225"/>
          </a:xfrm>
          <a:prstGeom prst="line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2" name="Line 262"/>
          <p:cNvSpPr>
            <a:spLocks noChangeShapeType="1"/>
          </p:cNvSpPr>
          <p:nvPr/>
        </p:nvSpPr>
        <p:spPr bwMode="auto">
          <a:xfrm>
            <a:off x="6472238" y="5778500"/>
            <a:ext cx="0" cy="22225"/>
          </a:xfrm>
          <a:prstGeom prst="line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3" name="Line 263"/>
          <p:cNvSpPr>
            <a:spLocks noChangeShapeType="1"/>
          </p:cNvSpPr>
          <p:nvPr/>
        </p:nvSpPr>
        <p:spPr bwMode="auto">
          <a:xfrm>
            <a:off x="6551613" y="5778500"/>
            <a:ext cx="0" cy="22225"/>
          </a:xfrm>
          <a:prstGeom prst="line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4" name="Line 264"/>
          <p:cNvSpPr>
            <a:spLocks noChangeShapeType="1"/>
          </p:cNvSpPr>
          <p:nvPr/>
        </p:nvSpPr>
        <p:spPr bwMode="auto">
          <a:xfrm>
            <a:off x="6624638" y="5778500"/>
            <a:ext cx="0" cy="44450"/>
          </a:xfrm>
          <a:prstGeom prst="line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6" name="Line 266"/>
          <p:cNvSpPr>
            <a:spLocks noChangeShapeType="1"/>
          </p:cNvSpPr>
          <p:nvPr/>
        </p:nvSpPr>
        <p:spPr bwMode="auto">
          <a:xfrm>
            <a:off x="7088188" y="5778500"/>
            <a:ext cx="0" cy="22225"/>
          </a:xfrm>
          <a:prstGeom prst="line">
            <a:avLst/>
          </a:prstGeom>
          <a:noFill/>
          <a:ln w="4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7" name="Rectangle 267"/>
          <p:cNvSpPr>
            <a:spLocks noChangeArrowheads="1"/>
          </p:cNvSpPr>
          <p:nvPr/>
        </p:nvSpPr>
        <p:spPr bwMode="auto">
          <a:xfrm>
            <a:off x="4597401" y="6037263"/>
            <a:ext cx="703263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Dose (mg)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2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Patient for One Study, </a:t>
            </a:r>
            <a:r>
              <a:rPr lang="en-US" dirty="0"/>
              <a:t>Multiple Doses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MBSW, May 2013 – Tim Kramer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Company Confidential  © 2013 Eli Lilly and Company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7" name="Group 5"/>
          <p:cNvGrpSpPr>
            <a:grpSpLocks noChangeAspect="1"/>
          </p:cNvGrpSpPr>
          <p:nvPr/>
        </p:nvGrpSpPr>
        <p:grpSpPr bwMode="auto">
          <a:xfrm>
            <a:off x="1828799" y="1371598"/>
            <a:ext cx="5503926" cy="5029200"/>
            <a:chOff x="1728" y="864"/>
            <a:chExt cx="3026" cy="2765"/>
          </a:xfrm>
        </p:grpSpPr>
        <p:sp>
          <p:nvSpPr>
            <p:cNvPr id="8" name="AutoShape 4"/>
            <p:cNvSpPr>
              <a:spLocks noChangeAspect="1" noChangeArrowheads="1" noTextEdit="1"/>
            </p:cNvSpPr>
            <p:nvPr/>
          </p:nvSpPr>
          <p:spPr bwMode="auto">
            <a:xfrm>
              <a:off x="1728" y="864"/>
              <a:ext cx="3026" cy="27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732" y="868"/>
              <a:ext cx="4" cy="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1730" y="870"/>
              <a:ext cx="3014" cy="2749"/>
            </a:xfrm>
            <a:prstGeom prst="rect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H="1">
              <a:off x="2220" y="3357"/>
              <a:ext cx="12" cy="0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H="1">
              <a:off x="2220" y="3186"/>
              <a:ext cx="12" cy="0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H="1">
              <a:off x="2220" y="3067"/>
              <a:ext cx="12" cy="0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 flipH="1">
              <a:off x="2220" y="2973"/>
              <a:ext cx="12" cy="0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 flipH="1">
              <a:off x="2220" y="2896"/>
              <a:ext cx="12" cy="0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 flipH="1">
              <a:off x="2220" y="2835"/>
              <a:ext cx="12" cy="0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flipH="1">
              <a:off x="2220" y="2777"/>
              <a:ext cx="12" cy="0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 flipH="1">
              <a:off x="2220" y="2728"/>
              <a:ext cx="12" cy="0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 flipH="1">
              <a:off x="2208" y="2684"/>
              <a:ext cx="24" cy="0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 flipH="1">
              <a:off x="2220" y="2394"/>
              <a:ext cx="12" cy="0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 flipH="1">
              <a:off x="2220" y="2226"/>
              <a:ext cx="12" cy="0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 flipH="1">
              <a:off x="2220" y="2104"/>
              <a:ext cx="12" cy="0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 flipH="1">
              <a:off x="2220" y="2010"/>
              <a:ext cx="12" cy="0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 flipH="1">
              <a:off x="2220" y="1936"/>
              <a:ext cx="12" cy="0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 flipH="1">
              <a:off x="2220" y="1871"/>
              <a:ext cx="12" cy="0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 flipH="1">
              <a:off x="2220" y="1814"/>
              <a:ext cx="12" cy="0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 flipH="1">
              <a:off x="2220" y="1765"/>
              <a:ext cx="12" cy="0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29" name="Line 26"/>
            <p:cNvSpPr>
              <a:spLocks noChangeShapeType="1"/>
            </p:cNvSpPr>
            <p:nvPr/>
          </p:nvSpPr>
          <p:spPr bwMode="auto">
            <a:xfrm flipH="1">
              <a:off x="2208" y="1720"/>
              <a:ext cx="24" cy="0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 flipH="1">
              <a:off x="2220" y="1430"/>
              <a:ext cx="12" cy="0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072" name="Line 29"/>
            <p:cNvSpPr>
              <a:spLocks noChangeShapeType="1"/>
            </p:cNvSpPr>
            <p:nvPr/>
          </p:nvSpPr>
          <p:spPr bwMode="auto">
            <a:xfrm flipH="1">
              <a:off x="2220" y="1262"/>
              <a:ext cx="12" cy="0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073" name="Line 30"/>
            <p:cNvSpPr>
              <a:spLocks noChangeShapeType="1"/>
            </p:cNvSpPr>
            <p:nvPr/>
          </p:nvSpPr>
          <p:spPr bwMode="auto">
            <a:xfrm flipH="1">
              <a:off x="2220" y="1140"/>
              <a:ext cx="12" cy="0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075" name="Line 31"/>
            <p:cNvSpPr>
              <a:spLocks noChangeShapeType="1"/>
            </p:cNvSpPr>
            <p:nvPr/>
          </p:nvSpPr>
          <p:spPr bwMode="auto">
            <a:xfrm flipH="1">
              <a:off x="2220" y="1046"/>
              <a:ext cx="12" cy="0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076" name="Line 32"/>
            <p:cNvSpPr>
              <a:spLocks noChangeShapeType="1"/>
            </p:cNvSpPr>
            <p:nvPr/>
          </p:nvSpPr>
          <p:spPr bwMode="auto">
            <a:xfrm flipH="1">
              <a:off x="2220" y="972"/>
              <a:ext cx="12" cy="0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077" name="Line 33"/>
            <p:cNvSpPr>
              <a:spLocks noChangeShapeType="1"/>
            </p:cNvSpPr>
            <p:nvPr/>
          </p:nvSpPr>
          <p:spPr bwMode="auto">
            <a:xfrm flipH="1">
              <a:off x="2220" y="907"/>
              <a:ext cx="12" cy="0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078" name="Rectangle 34"/>
            <p:cNvSpPr>
              <a:spLocks noChangeArrowheads="1"/>
            </p:cNvSpPr>
            <p:nvPr/>
          </p:nvSpPr>
          <p:spPr bwMode="auto">
            <a:xfrm rot="16200000">
              <a:off x="1786" y="2214"/>
              <a:ext cx="47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79" name="Rectangle 35"/>
            <p:cNvSpPr>
              <a:spLocks noChangeArrowheads="1"/>
            </p:cNvSpPr>
            <p:nvPr/>
          </p:nvSpPr>
          <p:spPr bwMode="auto">
            <a:xfrm rot="16200000">
              <a:off x="1783" y="2160"/>
              <a:ext cx="51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U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0" name="Rectangle 36"/>
            <p:cNvSpPr>
              <a:spLocks noChangeArrowheads="1"/>
            </p:cNvSpPr>
            <p:nvPr/>
          </p:nvSpPr>
          <p:spPr bwMode="auto">
            <a:xfrm rot="16200000">
              <a:off x="1783" y="2102"/>
              <a:ext cx="51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1" name="Rectangle 37"/>
            <p:cNvSpPr>
              <a:spLocks noChangeArrowheads="1"/>
            </p:cNvSpPr>
            <p:nvPr/>
          </p:nvSpPr>
          <p:spPr bwMode="auto">
            <a:xfrm rot="16200000">
              <a:off x="1797" y="2059"/>
              <a:ext cx="24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2" name="Rectangle 38"/>
            <p:cNvSpPr>
              <a:spLocks noChangeArrowheads="1"/>
            </p:cNvSpPr>
            <p:nvPr/>
          </p:nvSpPr>
          <p:spPr bwMode="auto">
            <a:xfrm rot="16200000">
              <a:off x="1790" y="2027"/>
              <a:ext cx="3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3" name="Rectangle 39"/>
            <p:cNvSpPr>
              <a:spLocks noChangeArrowheads="1"/>
            </p:cNvSpPr>
            <p:nvPr/>
          </p:nvSpPr>
          <p:spPr bwMode="auto">
            <a:xfrm rot="16200000">
              <a:off x="1797" y="1990"/>
              <a:ext cx="24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4" name="Rectangle 40"/>
            <p:cNvSpPr>
              <a:spLocks noChangeArrowheads="1"/>
            </p:cNvSpPr>
            <p:nvPr/>
          </p:nvSpPr>
          <p:spPr bwMode="auto">
            <a:xfrm rot="16200000">
              <a:off x="1771" y="1957"/>
              <a:ext cx="74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inf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5" name="Rectangle 41"/>
            <p:cNvSpPr>
              <a:spLocks noChangeArrowheads="1"/>
            </p:cNvSpPr>
            <p:nvPr/>
          </p:nvSpPr>
          <p:spPr bwMode="auto">
            <a:xfrm rot="16200000">
              <a:off x="1796" y="1912"/>
              <a:ext cx="24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6" name="Rectangle 42"/>
            <p:cNvSpPr>
              <a:spLocks noChangeArrowheads="1"/>
            </p:cNvSpPr>
            <p:nvPr/>
          </p:nvSpPr>
          <p:spPr bwMode="auto">
            <a:xfrm rot="16200000">
              <a:off x="1903" y="2226"/>
              <a:ext cx="24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7" name="Rectangle 43"/>
            <p:cNvSpPr>
              <a:spLocks noChangeArrowheads="1"/>
            </p:cNvSpPr>
            <p:nvPr/>
          </p:nvSpPr>
          <p:spPr bwMode="auto">
            <a:xfrm rot="16200000">
              <a:off x="1896" y="2193"/>
              <a:ext cx="3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8" name="Rectangle 44"/>
            <p:cNvSpPr>
              <a:spLocks noChangeArrowheads="1"/>
            </p:cNvSpPr>
            <p:nvPr/>
          </p:nvSpPr>
          <p:spPr bwMode="auto">
            <a:xfrm rot="16200000">
              <a:off x="1896" y="2148"/>
              <a:ext cx="3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g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9" name="Rectangle 45"/>
            <p:cNvSpPr>
              <a:spLocks noChangeArrowheads="1"/>
            </p:cNvSpPr>
            <p:nvPr/>
          </p:nvSpPr>
          <p:spPr bwMode="auto">
            <a:xfrm rot="16200000">
              <a:off x="1903" y="2111"/>
              <a:ext cx="25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•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90" name="Rectangle 46"/>
            <p:cNvSpPr>
              <a:spLocks noChangeArrowheads="1"/>
            </p:cNvSpPr>
            <p:nvPr/>
          </p:nvSpPr>
          <p:spPr bwMode="auto">
            <a:xfrm rot="16200000">
              <a:off x="1896" y="2076"/>
              <a:ext cx="3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91" name="Rectangle 47"/>
            <p:cNvSpPr>
              <a:spLocks noChangeArrowheads="1"/>
            </p:cNvSpPr>
            <p:nvPr/>
          </p:nvSpPr>
          <p:spPr bwMode="auto">
            <a:xfrm rot="16200000">
              <a:off x="1905" y="2041"/>
              <a:ext cx="1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/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92" name="Rectangle 48"/>
            <p:cNvSpPr>
              <a:spLocks noChangeArrowheads="1"/>
            </p:cNvSpPr>
            <p:nvPr/>
          </p:nvSpPr>
          <p:spPr bwMode="auto">
            <a:xfrm rot="16200000">
              <a:off x="1885" y="2000"/>
              <a:ext cx="5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93" name="Rectangle 49"/>
            <p:cNvSpPr>
              <a:spLocks noChangeArrowheads="1"/>
            </p:cNvSpPr>
            <p:nvPr/>
          </p:nvSpPr>
          <p:spPr bwMode="auto">
            <a:xfrm rot="16200000">
              <a:off x="1896" y="1949"/>
              <a:ext cx="3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94" name="Rectangle 50"/>
            <p:cNvSpPr>
              <a:spLocks noChangeArrowheads="1"/>
            </p:cNvSpPr>
            <p:nvPr/>
          </p:nvSpPr>
          <p:spPr bwMode="auto">
            <a:xfrm rot="16200000">
              <a:off x="1903" y="1916"/>
              <a:ext cx="24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95" name="Rectangle 51"/>
            <p:cNvSpPr>
              <a:spLocks noChangeArrowheads="1"/>
            </p:cNvSpPr>
            <p:nvPr/>
          </p:nvSpPr>
          <p:spPr bwMode="auto">
            <a:xfrm>
              <a:off x="2232" y="907"/>
              <a:ext cx="2451" cy="24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096" name="Oval 52"/>
            <p:cNvSpPr>
              <a:spLocks noChangeArrowheads="1"/>
            </p:cNvSpPr>
            <p:nvPr/>
          </p:nvSpPr>
          <p:spPr bwMode="auto">
            <a:xfrm>
              <a:off x="4129" y="946"/>
              <a:ext cx="62" cy="61"/>
            </a:xfrm>
            <a:prstGeom prst="ellipse">
              <a:avLst/>
            </a:prstGeom>
            <a:solidFill>
              <a:srgbClr val="C7CFBC"/>
            </a:solidFill>
            <a:ln w="1">
              <a:solidFill>
                <a:srgbClr val="C7CFBC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097" name="Oval 53"/>
            <p:cNvSpPr>
              <a:spLocks noChangeArrowheads="1"/>
            </p:cNvSpPr>
            <p:nvPr/>
          </p:nvSpPr>
          <p:spPr bwMode="auto">
            <a:xfrm>
              <a:off x="4129" y="1076"/>
              <a:ext cx="62" cy="62"/>
            </a:xfrm>
            <a:prstGeom prst="ellipse">
              <a:avLst/>
            </a:prstGeom>
            <a:solidFill>
              <a:srgbClr val="D3CBD5"/>
            </a:solidFill>
            <a:ln w="1">
              <a:solidFill>
                <a:srgbClr val="D3CBD5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098" name="Oval 54"/>
            <p:cNvSpPr>
              <a:spLocks noChangeArrowheads="1"/>
            </p:cNvSpPr>
            <p:nvPr/>
          </p:nvSpPr>
          <p:spPr bwMode="auto">
            <a:xfrm>
              <a:off x="4129" y="1195"/>
              <a:ext cx="62" cy="61"/>
            </a:xfrm>
            <a:prstGeom prst="ellipse">
              <a:avLst/>
            </a:prstGeom>
            <a:solidFill>
              <a:srgbClr val="E1E2E6"/>
            </a:solidFill>
            <a:ln w="1">
              <a:solidFill>
                <a:srgbClr val="E1E2E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099" name="Oval 55"/>
            <p:cNvSpPr>
              <a:spLocks noChangeArrowheads="1"/>
            </p:cNvSpPr>
            <p:nvPr/>
          </p:nvSpPr>
          <p:spPr bwMode="auto">
            <a:xfrm>
              <a:off x="4129" y="1362"/>
              <a:ext cx="62" cy="62"/>
            </a:xfrm>
            <a:prstGeom prst="ellipse">
              <a:avLst/>
            </a:prstGeom>
            <a:solidFill>
              <a:srgbClr val="E6DBD8"/>
            </a:solidFill>
            <a:ln w="1">
              <a:solidFill>
                <a:srgbClr val="E6DBD8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00" name="Oval 56"/>
            <p:cNvSpPr>
              <a:spLocks noChangeArrowheads="1"/>
            </p:cNvSpPr>
            <p:nvPr/>
          </p:nvSpPr>
          <p:spPr bwMode="auto">
            <a:xfrm>
              <a:off x="3868" y="1297"/>
              <a:ext cx="61" cy="61"/>
            </a:xfrm>
            <a:prstGeom prst="ellipse">
              <a:avLst/>
            </a:prstGeom>
            <a:solidFill>
              <a:srgbClr val="D8C9DF"/>
            </a:solidFill>
            <a:ln w="1">
              <a:solidFill>
                <a:srgbClr val="D8C9DF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01" name="Oval 57"/>
            <p:cNvSpPr>
              <a:spLocks noChangeArrowheads="1"/>
            </p:cNvSpPr>
            <p:nvPr/>
          </p:nvSpPr>
          <p:spPr bwMode="auto">
            <a:xfrm>
              <a:off x="3868" y="1362"/>
              <a:ext cx="61" cy="62"/>
            </a:xfrm>
            <a:prstGeom prst="ellipse">
              <a:avLst/>
            </a:prstGeom>
            <a:solidFill>
              <a:srgbClr val="D2D8BF"/>
            </a:solidFill>
            <a:ln w="1">
              <a:solidFill>
                <a:srgbClr val="D2D8BF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02" name="Oval 58"/>
            <p:cNvSpPr>
              <a:spLocks noChangeArrowheads="1"/>
            </p:cNvSpPr>
            <p:nvPr/>
          </p:nvSpPr>
          <p:spPr bwMode="auto">
            <a:xfrm>
              <a:off x="3868" y="1460"/>
              <a:ext cx="61" cy="62"/>
            </a:xfrm>
            <a:prstGeom prst="ellipse">
              <a:avLst/>
            </a:prstGeom>
            <a:solidFill>
              <a:srgbClr val="E0CFD1"/>
            </a:solidFill>
            <a:ln w="1">
              <a:solidFill>
                <a:srgbClr val="E0CFD1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03" name="Oval 59"/>
            <p:cNvSpPr>
              <a:spLocks noChangeArrowheads="1"/>
            </p:cNvSpPr>
            <p:nvPr/>
          </p:nvSpPr>
          <p:spPr bwMode="auto">
            <a:xfrm>
              <a:off x="3868" y="1485"/>
              <a:ext cx="61" cy="61"/>
            </a:xfrm>
            <a:prstGeom prst="ellipse">
              <a:avLst/>
            </a:prstGeom>
            <a:solidFill>
              <a:srgbClr val="DCD0C5"/>
            </a:solidFill>
            <a:ln w="1">
              <a:solidFill>
                <a:srgbClr val="DCD0C5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04" name="Oval 60"/>
            <p:cNvSpPr>
              <a:spLocks noChangeArrowheads="1"/>
            </p:cNvSpPr>
            <p:nvPr/>
          </p:nvSpPr>
          <p:spPr bwMode="auto">
            <a:xfrm>
              <a:off x="3868" y="1489"/>
              <a:ext cx="61" cy="61"/>
            </a:xfrm>
            <a:prstGeom prst="ellipse">
              <a:avLst/>
            </a:prstGeom>
            <a:solidFill>
              <a:srgbClr val="CED4E2"/>
            </a:solidFill>
            <a:ln w="1">
              <a:solidFill>
                <a:srgbClr val="CED4E2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05" name="Oval 61"/>
            <p:cNvSpPr>
              <a:spLocks noChangeArrowheads="1"/>
            </p:cNvSpPr>
            <p:nvPr/>
          </p:nvSpPr>
          <p:spPr bwMode="auto">
            <a:xfrm>
              <a:off x="3868" y="1648"/>
              <a:ext cx="61" cy="61"/>
            </a:xfrm>
            <a:prstGeom prst="ellipse">
              <a:avLst/>
            </a:prstGeom>
            <a:solidFill>
              <a:srgbClr val="BED8D8"/>
            </a:solidFill>
            <a:ln w="1">
              <a:solidFill>
                <a:srgbClr val="BED8D8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06" name="Oval 62"/>
            <p:cNvSpPr>
              <a:spLocks noChangeArrowheads="1"/>
            </p:cNvSpPr>
            <p:nvPr/>
          </p:nvSpPr>
          <p:spPr bwMode="auto">
            <a:xfrm>
              <a:off x="3607" y="1162"/>
              <a:ext cx="61" cy="61"/>
            </a:xfrm>
            <a:prstGeom prst="ellipse">
              <a:avLst/>
            </a:prstGeom>
            <a:solidFill>
              <a:srgbClr val="D8E5D2"/>
            </a:solidFill>
            <a:ln w="1">
              <a:solidFill>
                <a:srgbClr val="D8E5D2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07" name="Oval 63"/>
            <p:cNvSpPr>
              <a:spLocks noChangeArrowheads="1"/>
            </p:cNvSpPr>
            <p:nvPr/>
          </p:nvSpPr>
          <p:spPr bwMode="auto">
            <a:xfrm>
              <a:off x="3607" y="1509"/>
              <a:ext cx="61" cy="62"/>
            </a:xfrm>
            <a:prstGeom prst="ellipse">
              <a:avLst/>
            </a:prstGeom>
            <a:solidFill>
              <a:srgbClr val="E6DBE3"/>
            </a:solidFill>
            <a:ln w="1">
              <a:solidFill>
                <a:srgbClr val="E6DBE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08" name="Oval 64"/>
            <p:cNvSpPr>
              <a:spLocks noChangeArrowheads="1"/>
            </p:cNvSpPr>
            <p:nvPr/>
          </p:nvSpPr>
          <p:spPr bwMode="auto">
            <a:xfrm>
              <a:off x="3607" y="1783"/>
              <a:ext cx="61" cy="61"/>
            </a:xfrm>
            <a:prstGeom prst="ellipse">
              <a:avLst/>
            </a:prstGeom>
            <a:solidFill>
              <a:srgbClr val="BCB6C9"/>
            </a:solidFill>
            <a:ln w="1">
              <a:solidFill>
                <a:srgbClr val="BCB6C9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09" name="Oval 65"/>
            <p:cNvSpPr>
              <a:spLocks noChangeArrowheads="1"/>
            </p:cNvSpPr>
            <p:nvPr/>
          </p:nvSpPr>
          <p:spPr bwMode="auto">
            <a:xfrm>
              <a:off x="3607" y="1873"/>
              <a:ext cx="61" cy="61"/>
            </a:xfrm>
            <a:prstGeom prst="ellipse">
              <a:avLst/>
            </a:prstGeom>
            <a:solidFill>
              <a:srgbClr val="D7CEB8"/>
            </a:solidFill>
            <a:ln w="1">
              <a:solidFill>
                <a:srgbClr val="D7CEB8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10" name="Oval 66"/>
            <p:cNvSpPr>
              <a:spLocks noChangeArrowheads="1"/>
            </p:cNvSpPr>
            <p:nvPr/>
          </p:nvSpPr>
          <p:spPr bwMode="auto">
            <a:xfrm>
              <a:off x="3607" y="1946"/>
              <a:ext cx="61" cy="62"/>
            </a:xfrm>
            <a:prstGeom prst="ellipse">
              <a:avLst/>
            </a:prstGeom>
            <a:solidFill>
              <a:srgbClr val="BBCAC8"/>
            </a:solidFill>
            <a:ln w="1">
              <a:solidFill>
                <a:srgbClr val="BBCAC8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11" name="Oval 67"/>
            <p:cNvSpPr>
              <a:spLocks noChangeArrowheads="1"/>
            </p:cNvSpPr>
            <p:nvPr/>
          </p:nvSpPr>
          <p:spPr bwMode="auto">
            <a:xfrm>
              <a:off x="3607" y="2244"/>
              <a:ext cx="61" cy="62"/>
            </a:xfrm>
            <a:prstGeom prst="ellipse">
              <a:avLst/>
            </a:prstGeom>
            <a:solidFill>
              <a:srgbClr val="C9C7DC"/>
            </a:solidFill>
            <a:ln w="1">
              <a:solidFill>
                <a:srgbClr val="C9C7DC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12" name="Oval 68"/>
            <p:cNvSpPr>
              <a:spLocks noChangeArrowheads="1"/>
            </p:cNvSpPr>
            <p:nvPr/>
          </p:nvSpPr>
          <p:spPr bwMode="auto">
            <a:xfrm>
              <a:off x="3002" y="2212"/>
              <a:ext cx="61" cy="61"/>
            </a:xfrm>
            <a:prstGeom prst="ellipse">
              <a:avLst/>
            </a:prstGeom>
            <a:solidFill>
              <a:srgbClr val="D3CBD5"/>
            </a:solidFill>
            <a:ln w="1">
              <a:solidFill>
                <a:srgbClr val="D3CBD5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13" name="Oval 69"/>
            <p:cNvSpPr>
              <a:spLocks noChangeArrowheads="1"/>
            </p:cNvSpPr>
            <p:nvPr/>
          </p:nvSpPr>
          <p:spPr bwMode="auto">
            <a:xfrm>
              <a:off x="3002" y="2281"/>
              <a:ext cx="61" cy="61"/>
            </a:xfrm>
            <a:prstGeom prst="ellipse">
              <a:avLst/>
            </a:prstGeom>
            <a:solidFill>
              <a:srgbClr val="E1E2E6"/>
            </a:solidFill>
            <a:ln w="1">
              <a:solidFill>
                <a:srgbClr val="E1E2E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14" name="Oval 70"/>
            <p:cNvSpPr>
              <a:spLocks noChangeArrowheads="1"/>
            </p:cNvSpPr>
            <p:nvPr/>
          </p:nvSpPr>
          <p:spPr bwMode="auto">
            <a:xfrm>
              <a:off x="3002" y="2289"/>
              <a:ext cx="61" cy="62"/>
            </a:xfrm>
            <a:prstGeom prst="ellipse">
              <a:avLst/>
            </a:prstGeom>
            <a:solidFill>
              <a:srgbClr val="E6DBD8"/>
            </a:solidFill>
            <a:ln w="1">
              <a:solidFill>
                <a:srgbClr val="E6DBD8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15" name="Oval 71"/>
            <p:cNvSpPr>
              <a:spLocks noChangeArrowheads="1"/>
            </p:cNvSpPr>
            <p:nvPr/>
          </p:nvSpPr>
          <p:spPr bwMode="auto">
            <a:xfrm>
              <a:off x="3002" y="2347"/>
              <a:ext cx="61" cy="61"/>
            </a:xfrm>
            <a:prstGeom prst="ellipse">
              <a:avLst/>
            </a:prstGeom>
            <a:solidFill>
              <a:srgbClr val="D5DFD9"/>
            </a:solidFill>
            <a:ln w="1">
              <a:solidFill>
                <a:srgbClr val="D5DFD9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16" name="Oval 72"/>
            <p:cNvSpPr>
              <a:spLocks noChangeArrowheads="1"/>
            </p:cNvSpPr>
            <p:nvPr/>
          </p:nvSpPr>
          <p:spPr bwMode="auto">
            <a:xfrm>
              <a:off x="3002" y="2404"/>
              <a:ext cx="61" cy="61"/>
            </a:xfrm>
            <a:prstGeom prst="ellipse">
              <a:avLst/>
            </a:prstGeom>
            <a:solidFill>
              <a:srgbClr val="DCC6D6"/>
            </a:solidFill>
            <a:ln w="1">
              <a:solidFill>
                <a:srgbClr val="DCC6D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17" name="Oval 73"/>
            <p:cNvSpPr>
              <a:spLocks noChangeArrowheads="1"/>
            </p:cNvSpPr>
            <p:nvPr/>
          </p:nvSpPr>
          <p:spPr bwMode="auto">
            <a:xfrm>
              <a:off x="3002" y="2416"/>
              <a:ext cx="61" cy="61"/>
            </a:xfrm>
            <a:prstGeom prst="ellipse">
              <a:avLst/>
            </a:prstGeom>
            <a:solidFill>
              <a:srgbClr val="C2D4DA"/>
            </a:solidFill>
            <a:ln w="1">
              <a:solidFill>
                <a:srgbClr val="C2D4DA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18" name="Oval 74"/>
            <p:cNvSpPr>
              <a:spLocks noChangeArrowheads="1"/>
            </p:cNvSpPr>
            <p:nvPr/>
          </p:nvSpPr>
          <p:spPr bwMode="auto">
            <a:xfrm>
              <a:off x="2394" y="2812"/>
              <a:ext cx="61" cy="61"/>
            </a:xfrm>
            <a:prstGeom prst="ellipse">
              <a:avLst/>
            </a:prstGeom>
            <a:solidFill>
              <a:srgbClr val="C6D7C7"/>
            </a:solidFill>
            <a:ln w="1">
              <a:solidFill>
                <a:srgbClr val="C6D7C7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19" name="Oval 75"/>
            <p:cNvSpPr>
              <a:spLocks noChangeArrowheads="1"/>
            </p:cNvSpPr>
            <p:nvPr/>
          </p:nvSpPr>
          <p:spPr bwMode="auto">
            <a:xfrm>
              <a:off x="2394" y="2857"/>
              <a:ext cx="61" cy="61"/>
            </a:xfrm>
            <a:prstGeom prst="ellipse">
              <a:avLst/>
            </a:prstGeom>
            <a:solidFill>
              <a:srgbClr val="D2D8BF"/>
            </a:solidFill>
            <a:ln w="1">
              <a:solidFill>
                <a:srgbClr val="D2D8BF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20" name="Oval 76"/>
            <p:cNvSpPr>
              <a:spLocks noChangeArrowheads="1"/>
            </p:cNvSpPr>
            <p:nvPr/>
          </p:nvSpPr>
          <p:spPr bwMode="auto">
            <a:xfrm>
              <a:off x="2394" y="2898"/>
              <a:ext cx="61" cy="61"/>
            </a:xfrm>
            <a:prstGeom prst="ellipse">
              <a:avLst/>
            </a:prstGeom>
            <a:solidFill>
              <a:srgbClr val="CED4E2"/>
            </a:solidFill>
            <a:ln w="1">
              <a:solidFill>
                <a:srgbClr val="CED4E2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21" name="Oval 77"/>
            <p:cNvSpPr>
              <a:spLocks noChangeArrowheads="1"/>
            </p:cNvSpPr>
            <p:nvPr/>
          </p:nvSpPr>
          <p:spPr bwMode="auto">
            <a:xfrm>
              <a:off x="2394" y="2931"/>
              <a:ext cx="61" cy="61"/>
            </a:xfrm>
            <a:prstGeom prst="ellipse">
              <a:avLst/>
            </a:prstGeom>
            <a:solidFill>
              <a:srgbClr val="D8C9DF"/>
            </a:solidFill>
            <a:ln w="1">
              <a:solidFill>
                <a:srgbClr val="D8C9DF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22" name="Oval 78"/>
            <p:cNvSpPr>
              <a:spLocks noChangeArrowheads="1"/>
            </p:cNvSpPr>
            <p:nvPr/>
          </p:nvSpPr>
          <p:spPr bwMode="auto">
            <a:xfrm>
              <a:off x="2394" y="2967"/>
              <a:ext cx="61" cy="62"/>
            </a:xfrm>
            <a:prstGeom prst="ellipse">
              <a:avLst/>
            </a:prstGeom>
            <a:solidFill>
              <a:srgbClr val="E0CFD1"/>
            </a:solidFill>
            <a:ln w="1">
              <a:solidFill>
                <a:srgbClr val="E0CFD1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23" name="Oval 79"/>
            <p:cNvSpPr>
              <a:spLocks noChangeArrowheads="1"/>
            </p:cNvSpPr>
            <p:nvPr/>
          </p:nvSpPr>
          <p:spPr bwMode="auto">
            <a:xfrm>
              <a:off x="2394" y="2996"/>
              <a:ext cx="61" cy="61"/>
            </a:xfrm>
            <a:prstGeom prst="ellipse">
              <a:avLst/>
            </a:prstGeom>
            <a:solidFill>
              <a:srgbClr val="DBC5DB"/>
            </a:solidFill>
            <a:ln w="1">
              <a:solidFill>
                <a:srgbClr val="DBC5DB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24" name="Oval 80"/>
            <p:cNvSpPr>
              <a:spLocks noChangeArrowheads="1"/>
            </p:cNvSpPr>
            <p:nvPr/>
          </p:nvSpPr>
          <p:spPr bwMode="auto">
            <a:xfrm>
              <a:off x="2394" y="3131"/>
              <a:ext cx="61" cy="61"/>
            </a:xfrm>
            <a:prstGeom prst="ellipse">
              <a:avLst/>
            </a:prstGeom>
            <a:solidFill>
              <a:srgbClr val="BED8D8"/>
            </a:solidFill>
            <a:ln w="1">
              <a:solidFill>
                <a:srgbClr val="BED8D8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25" name="Oval 81"/>
            <p:cNvSpPr>
              <a:spLocks noChangeArrowheads="1"/>
            </p:cNvSpPr>
            <p:nvPr/>
          </p:nvSpPr>
          <p:spPr bwMode="auto">
            <a:xfrm>
              <a:off x="2394" y="3253"/>
              <a:ext cx="61" cy="61"/>
            </a:xfrm>
            <a:prstGeom prst="ellipse">
              <a:avLst/>
            </a:prstGeom>
            <a:solidFill>
              <a:srgbClr val="DBDAC4"/>
            </a:solidFill>
            <a:ln w="1">
              <a:solidFill>
                <a:srgbClr val="DBDAC4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26" name="Oval 82"/>
            <p:cNvSpPr>
              <a:spLocks noChangeArrowheads="1"/>
            </p:cNvSpPr>
            <p:nvPr/>
          </p:nvSpPr>
          <p:spPr bwMode="auto">
            <a:xfrm>
              <a:off x="4129" y="1616"/>
              <a:ext cx="62" cy="61"/>
            </a:xfrm>
            <a:prstGeom prst="ellipse">
              <a:avLst/>
            </a:prstGeom>
            <a:solidFill>
              <a:srgbClr val="8DA530"/>
            </a:solidFill>
            <a:ln w="1">
              <a:solidFill>
                <a:srgbClr val="8DA53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27" name="Oval 83"/>
            <p:cNvSpPr>
              <a:spLocks noChangeArrowheads="1"/>
            </p:cNvSpPr>
            <p:nvPr/>
          </p:nvSpPr>
          <p:spPr bwMode="auto">
            <a:xfrm>
              <a:off x="3002" y="2436"/>
              <a:ext cx="61" cy="62"/>
            </a:xfrm>
            <a:prstGeom prst="ellipse">
              <a:avLst/>
            </a:prstGeom>
            <a:solidFill>
              <a:srgbClr val="8DA530"/>
            </a:solidFill>
            <a:ln w="1">
              <a:solidFill>
                <a:srgbClr val="8DA53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28" name="Freeform 84"/>
            <p:cNvSpPr>
              <a:spLocks/>
            </p:cNvSpPr>
            <p:nvPr/>
          </p:nvSpPr>
          <p:spPr bwMode="auto">
            <a:xfrm>
              <a:off x="2427" y="1212"/>
              <a:ext cx="1771" cy="1792"/>
            </a:xfrm>
            <a:custGeom>
              <a:avLst/>
              <a:gdLst>
                <a:gd name="T0" fmla="*/ 0 w 1771"/>
                <a:gd name="T1" fmla="*/ 1792 h 1792"/>
                <a:gd name="T2" fmla="*/ 375 w 1771"/>
                <a:gd name="T3" fmla="*/ 1413 h 1792"/>
                <a:gd name="T4" fmla="*/ 559 w 1771"/>
                <a:gd name="T5" fmla="*/ 1226 h 1792"/>
                <a:gd name="T6" fmla="*/ 682 w 1771"/>
                <a:gd name="T7" fmla="*/ 1102 h 1792"/>
                <a:gd name="T8" fmla="*/ 775 w 1771"/>
                <a:gd name="T9" fmla="*/ 1008 h 1792"/>
                <a:gd name="T10" fmla="*/ 849 w 1771"/>
                <a:gd name="T11" fmla="*/ 933 h 1792"/>
                <a:gd name="T12" fmla="*/ 911 w 1771"/>
                <a:gd name="T13" fmla="*/ 870 h 1792"/>
                <a:gd name="T14" fmla="*/ 964 w 1771"/>
                <a:gd name="T15" fmla="*/ 816 h 1792"/>
                <a:gd name="T16" fmla="*/ 1011 w 1771"/>
                <a:gd name="T17" fmla="*/ 769 h 1792"/>
                <a:gd name="T18" fmla="*/ 1052 w 1771"/>
                <a:gd name="T19" fmla="*/ 727 h 1792"/>
                <a:gd name="T20" fmla="*/ 1090 w 1771"/>
                <a:gd name="T21" fmla="*/ 689 h 1792"/>
                <a:gd name="T22" fmla="*/ 1124 w 1771"/>
                <a:gd name="T23" fmla="*/ 655 h 1792"/>
                <a:gd name="T24" fmla="*/ 1155 w 1771"/>
                <a:gd name="T25" fmla="*/ 623 h 1792"/>
                <a:gd name="T26" fmla="*/ 1184 w 1771"/>
                <a:gd name="T27" fmla="*/ 594 h 1792"/>
                <a:gd name="T28" fmla="*/ 1211 w 1771"/>
                <a:gd name="T29" fmla="*/ 567 h 1792"/>
                <a:gd name="T30" fmla="*/ 1236 w 1771"/>
                <a:gd name="T31" fmla="*/ 542 h 1792"/>
                <a:gd name="T32" fmla="*/ 1259 w 1771"/>
                <a:gd name="T33" fmla="*/ 518 h 1792"/>
                <a:gd name="T34" fmla="*/ 1281 w 1771"/>
                <a:gd name="T35" fmla="*/ 496 h 1792"/>
                <a:gd name="T36" fmla="*/ 1302 w 1771"/>
                <a:gd name="T37" fmla="*/ 475 h 1792"/>
                <a:gd name="T38" fmla="*/ 1322 w 1771"/>
                <a:gd name="T39" fmla="*/ 455 h 1792"/>
                <a:gd name="T40" fmla="*/ 1340 w 1771"/>
                <a:gd name="T41" fmla="*/ 436 h 1792"/>
                <a:gd name="T42" fmla="*/ 1358 w 1771"/>
                <a:gd name="T43" fmla="*/ 418 h 1792"/>
                <a:gd name="T44" fmla="*/ 1375 w 1771"/>
                <a:gd name="T45" fmla="*/ 400 h 1792"/>
                <a:gd name="T46" fmla="*/ 1392 w 1771"/>
                <a:gd name="T47" fmla="*/ 384 h 1792"/>
                <a:gd name="T48" fmla="*/ 1408 w 1771"/>
                <a:gd name="T49" fmla="*/ 368 h 1792"/>
                <a:gd name="T50" fmla="*/ 1422 w 1771"/>
                <a:gd name="T51" fmla="*/ 353 h 1792"/>
                <a:gd name="T52" fmla="*/ 1437 w 1771"/>
                <a:gd name="T53" fmla="*/ 338 h 1792"/>
                <a:gd name="T54" fmla="*/ 1451 w 1771"/>
                <a:gd name="T55" fmla="*/ 324 h 1792"/>
                <a:gd name="T56" fmla="*/ 1464 w 1771"/>
                <a:gd name="T57" fmla="*/ 311 h 1792"/>
                <a:gd name="T58" fmla="*/ 1477 w 1771"/>
                <a:gd name="T59" fmla="*/ 298 h 1792"/>
                <a:gd name="T60" fmla="*/ 1490 w 1771"/>
                <a:gd name="T61" fmla="*/ 285 h 1792"/>
                <a:gd name="T62" fmla="*/ 1502 w 1771"/>
                <a:gd name="T63" fmla="*/ 273 h 1792"/>
                <a:gd name="T64" fmla="*/ 1513 w 1771"/>
                <a:gd name="T65" fmla="*/ 261 h 1792"/>
                <a:gd name="T66" fmla="*/ 1525 w 1771"/>
                <a:gd name="T67" fmla="*/ 249 h 1792"/>
                <a:gd name="T68" fmla="*/ 1536 w 1771"/>
                <a:gd name="T69" fmla="*/ 238 h 1792"/>
                <a:gd name="T70" fmla="*/ 1547 w 1771"/>
                <a:gd name="T71" fmla="*/ 227 h 1792"/>
                <a:gd name="T72" fmla="*/ 1557 w 1771"/>
                <a:gd name="T73" fmla="*/ 216 h 1792"/>
                <a:gd name="T74" fmla="*/ 1567 w 1771"/>
                <a:gd name="T75" fmla="*/ 206 h 1792"/>
                <a:gd name="T76" fmla="*/ 1577 w 1771"/>
                <a:gd name="T77" fmla="*/ 196 h 1792"/>
                <a:gd name="T78" fmla="*/ 1587 w 1771"/>
                <a:gd name="T79" fmla="*/ 187 h 1792"/>
                <a:gd name="T80" fmla="*/ 1596 w 1771"/>
                <a:gd name="T81" fmla="*/ 177 h 1792"/>
                <a:gd name="T82" fmla="*/ 1606 w 1771"/>
                <a:gd name="T83" fmla="*/ 168 h 1792"/>
                <a:gd name="T84" fmla="*/ 1615 w 1771"/>
                <a:gd name="T85" fmla="*/ 159 h 1792"/>
                <a:gd name="T86" fmla="*/ 1623 w 1771"/>
                <a:gd name="T87" fmla="*/ 150 h 1792"/>
                <a:gd name="T88" fmla="*/ 1632 w 1771"/>
                <a:gd name="T89" fmla="*/ 141 h 1792"/>
                <a:gd name="T90" fmla="*/ 1640 w 1771"/>
                <a:gd name="T91" fmla="*/ 133 h 1792"/>
                <a:gd name="T92" fmla="*/ 1648 w 1771"/>
                <a:gd name="T93" fmla="*/ 125 h 1792"/>
                <a:gd name="T94" fmla="*/ 1656 w 1771"/>
                <a:gd name="T95" fmla="*/ 116 h 1792"/>
                <a:gd name="T96" fmla="*/ 1664 w 1771"/>
                <a:gd name="T97" fmla="*/ 108 h 1792"/>
                <a:gd name="T98" fmla="*/ 1771 w 1771"/>
                <a:gd name="T99" fmla="*/ 0 h 1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771" h="1792">
                  <a:moveTo>
                    <a:pt x="0" y="1792"/>
                  </a:moveTo>
                  <a:lnTo>
                    <a:pt x="375" y="1413"/>
                  </a:lnTo>
                  <a:lnTo>
                    <a:pt x="559" y="1226"/>
                  </a:lnTo>
                  <a:lnTo>
                    <a:pt x="682" y="1102"/>
                  </a:lnTo>
                  <a:lnTo>
                    <a:pt x="775" y="1008"/>
                  </a:lnTo>
                  <a:lnTo>
                    <a:pt x="849" y="933"/>
                  </a:lnTo>
                  <a:lnTo>
                    <a:pt x="911" y="870"/>
                  </a:lnTo>
                  <a:lnTo>
                    <a:pt x="964" y="816"/>
                  </a:lnTo>
                  <a:lnTo>
                    <a:pt x="1011" y="769"/>
                  </a:lnTo>
                  <a:lnTo>
                    <a:pt x="1052" y="727"/>
                  </a:lnTo>
                  <a:lnTo>
                    <a:pt x="1090" y="689"/>
                  </a:lnTo>
                  <a:lnTo>
                    <a:pt x="1124" y="655"/>
                  </a:lnTo>
                  <a:lnTo>
                    <a:pt x="1155" y="623"/>
                  </a:lnTo>
                  <a:lnTo>
                    <a:pt x="1184" y="594"/>
                  </a:lnTo>
                  <a:lnTo>
                    <a:pt x="1211" y="567"/>
                  </a:lnTo>
                  <a:lnTo>
                    <a:pt x="1236" y="542"/>
                  </a:lnTo>
                  <a:lnTo>
                    <a:pt x="1259" y="518"/>
                  </a:lnTo>
                  <a:lnTo>
                    <a:pt x="1281" y="496"/>
                  </a:lnTo>
                  <a:lnTo>
                    <a:pt x="1302" y="475"/>
                  </a:lnTo>
                  <a:lnTo>
                    <a:pt x="1322" y="455"/>
                  </a:lnTo>
                  <a:lnTo>
                    <a:pt x="1340" y="436"/>
                  </a:lnTo>
                  <a:lnTo>
                    <a:pt x="1358" y="418"/>
                  </a:lnTo>
                  <a:lnTo>
                    <a:pt x="1375" y="400"/>
                  </a:lnTo>
                  <a:lnTo>
                    <a:pt x="1392" y="384"/>
                  </a:lnTo>
                  <a:lnTo>
                    <a:pt x="1408" y="368"/>
                  </a:lnTo>
                  <a:lnTo>
                    <a:pt x="1422" y="353"/>
                  </a:lnTo>
                  <a:lnTo>
                    <a:pt x="1437" y="338"/>
                  </a:lnTo>
                  <a:lnTo>
                    <a:pt x="1451" y="324"/>
                  </a:lnTo>
                  <a:lnTo>
                    <a:pt x="1464" y="311"/>
                  </a:lnTo>
                  <a:lnTo>
                    <a:pt x="1477" y="298"/>
                  </a:lnTo>
                  <a:lnTo>
                    <a:pt x="1490" y="285"/>
                  </a:lnTo>
                  <a:lnTo>
                    <a:pt x="1502" y="273"/>
                  </a:lnTo>
                  <a:lnTo>
                    <a:pt x="1513" y="261"/>
                  </a:lnTo>
                  <a:lnTo>
                    <a:pt x="1525" y="249"/>
                  </a:lnTo>
                  <a:lnTo>
                    <a:pt x="1536" y="238"/>
                  </a:lnTo>
                  <a:lnTo>
                    <a:pt x="1547" y="227"/>
                  </a:lnTo>
                  <a:lnTo>
                    <a:pt x="1557" y="216"/>
                  </a:lnTo>
                  <a:lnTo>
                    <a:pt x="1567" y="206"/>
                  </a:lnTo>
                  <a:lnTo>
                    <a:pt x="1577" y="196"/>
                  </a:lnTo>
                  <a:lnTo>
                    <a:pt x="1587" y="187"/>
                  </a:lnTo>
                  <a:lnTo>
                    <a:pt x="1596" y="177"/>
                  </a:lnTo>
                  <a:lnTo>
                    <a:pt x="1606" y="168"/>
                  </a:lnTo>
                  <a:lnTo>
                    <a:pt x="1615" y="159"/>
                  </a:lnTo>
                  <a:lnTo>
                    <a:pt x="1623" y="150"/>
                  </a:lnTo>
                  <a:lnTo>
                    <a:pt x="1632" y="141"/>
                  </a:lnTo>
                  <a:lnTo>
                    <a:pt x="1640" y="133"/>
                  </a:lnTo>
                  <a:lnTo>
                    <a:pt x="1648" y="125"/>
                  </a:lnTo>
                  <a:lnTo>
                    <a:pt x="1656" y="116"/>
                  </a:lnTo>
                  <a:lnTo>
                    <a:pt x="1664" y="108"/>
                  </a:lnTo>
                  <a:lnTo>
                    <a:pt x="1771" y="0"/>
                  </a:lnTo>
                </a:path>
              </a:pathLst>
            </a:custGeom>
            <a:noFill/>
            <a:ln w="21" cap="flat">
              <a:solidFill>
                <a:srgbClr val="39B14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29" name="Rectangle 85"/>
            <p:cNvSpPr>
              <a:spLocks noChangeArrowheads="1"/>
            </p:cNvSpPr>
            <p:nvPr/>
          </p:nvSpPr>
          <p:spPr bwMode="auto">
            <a:xfrm>
              <a:off x="2232" y="907"/>
              <a:ext cx="2451" cy="2450"/>
            </a:xfrm>
            <a:prstGeom prst="rect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30" name="Line 86"/>
            <p:cNvSpPr>
              <a:spLocks noChangeShapeType="1"/>
            </p:cNvSpPr>
            <p:nvPr/>
          </p:nvSpPr>
          <p:spPr bwMode="auto">
            <a:xfrm>
              <a:off x="2232" y="3357"/>
              <a:ext cx="0" cy="13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31" name="Line 87"/>
            <p:cNvSpPr>
              <a:spLocks noChangeShapeType="1"/>
            </p:cNvSpPr>
            <p:nvPr/>
          </p:nvSpPr>
          <p:spPr bwMode="auto">
            <a:xfrm>
              <a:off x="2343" y="3357"/>
              <a:ext cx="0" cy="13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32" name="Line 88"/>
            <p:cNvSpPr>
              <a:spLocks noChangeShapeType="1"/>
            </p:cNvSpPr>
            <p:nvPr/>
          </p:nvSpPr>
          <p:spPr bwMode="auto">
            <a:xfrm>
              <a:off x="2424" y="3357"/>
              <a:ext cx="0" cy="13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33" name="Line 89"/>
            <p:cNvSpPr>
              <a:spLocks noChangeShapeType="1"/>
            </p:cNvSpPr>
            <p:nvPr/>
          </p:nvSpPr>
          <p:spPr bwMode="auto">
            <a:xfrm>
              <a:off x="2494" y="3357"/>
              <a:ext cx="0" cy="13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34" name="Line 90"/>
            <p:cNvSpPr>
              <a:spLocks noChangeShapeType="1"/>
            </p:cNvSpPr>
            <p:nvPr/>
          </p:nvSpPr>
          <p:spPr bwMode="auto">
            <a:xfrm>
              <a:off x="2551" y="3357"/>
              <a:ext cx="0" cy="13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35" name="Line 91"/>
            <p:cNvSpPr>
              <a:spLocks noChangeShapeType="1"/>
            </p:cNvSpPr>
            <p:nvPr/>
          </p:nvSpPr>
          <p:spPr bwMode="auto">
            <a:xfrm>
              <a:off x="2604" y="3357"/>
              <a:ext cx="0" cy="13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36" name="Line 92"/>
            <p:cNvSpPr>
              <a:spLocks noChangeShapeType="1"/>
            </p:cNvSpPr>
            <p:nvPr/>
          </p:nvSpPr>
          <p:spPr bwMode="auto">
            <a:xfrm>
              <a:off x="2645" y="3357"/>
              <a:ext cx="0" cy="13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37" name="Line 93"/>
            <p:cNvSpPr>
              <a:spLocks noChangeShapeType="1"/>
            </p:cNvSpPr>
            <p:nvPr/>
          </p:nvSpPr>
          <p:spPr bwMode="auto">
            <a:xfrm>
              <a:off x="2686" y="3357"/>
              <a:ext cx="0" cy="25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39" name="Line 95"/>
            <p:cNvSpPr>
              <a:spLocks noChangeShapeType="1"/>
            </p:cNvSpPr>
            <p:nvPr/>
          </p:nvSpPr>
          <p:spPr bwMode="auto">
            <a:xfrm>
              <a:off x="2947" y="3357"/>
              <a:ext cx="0" cy="13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40" name="Line 96"/>
            <p:cNvSpPr>
              <a:spLocks noChangeShapeType="1"/>
            </p:cNvSpPr>
            <p:nvPr/>
          </p:nvSpPr>
          <p:spPr bwMode="auto">
            <a:xfrm>
              <a:off x="3098" y="3357"/>
              <a:ext cx="0" cy="13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41" name="Line 97"/>
            <p:cNvSpPr>
              <a:spLocks noChangeShapeType="1"/>
            </p:cNvSpPr>
            <p:nvPr/>
          </p:nvSpPr>
          <p:spPr bwMode="auto">
            <a:xfrm>
              <a:off x="3208" y="3357"/>
              <a:ext cx="0" cy="13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42" name="Line 98"/>
            <p:cNvSpPr>
              <a:spLocks noChangeShapeType="1"/>
            </p:cNvSpPr>
            <p:nvPr/>
          </p:nvSpPr>
          <p:spPr bwMode="auto">
            <a:xfrm>
              <a:off x="3294" y="3357"/>
              <a:ext cx="0" cy="13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43" name="Line 99"/>
            <p:cNvSpPr>
              <a:spLocks noChangeShapeType="1"/>
            </p:cNvSpPr>
            <p:nvPr/>
          </p:nvSpPr>
          <p:spPr bwMode="auto">
            <a:xfrm>
              <a:off x="3360" y="3357"/>
              <a:ext cx="0" cy="13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44" name="Line 100"/>
            <p:cNvSpPr>
              <a:spLocks noChangeShapeType="1"/>
            </p:cNvSpPr>
            <p:nvPr/>
          </p:nvSpPr>
          <p:spPr bwMode="auto">
            <a:xfrm>
              <a:off x="3421" y="3357"/>
              <a:ext cx="0" cy="13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45" name="Line 101"/>
            <p:cNvSpPr>
              <a:spLocks noChangeShapeType="1"/>
            </p:cNvSpPr>
            <p:nvPr/>
          </p:nvSpPr>
          <p:spPr bwMode="auto">
            <a:xfrm>
              <a:off x="3470" y="3357"/>
              <a:ext cx="0" cy="13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46" name="Line 102"/>
            <p:cNvSpPr>
              <a:spLocks noChangeShapeType="1"/>
            </p:cNvSpPr>
            <p:nvPr/>
          </p:nvSpPr>
          <p:spPr bwMode="auto">
            <a:xfrm>
              <a:off x="3515" y="3357"/>
              <a:ext cx="0" cy="13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47" name="Line 103"/>
            <p:cNvSpPr>
              <a:spLocks noChangeShapeType="1"/>
            </p:cNvSpPr>
            <p:nvPr/>
          </p:nvSpPr>
          <p:spPr bwMode="auto">
            <a:xfrm>
              <a:off x="3556" y="3357"/>
              <a:ext cx="0" cy="25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49" name="Line 105"/>
            <p:cNvSpPr>
              <a:spLocks noChangeShapeType="1"/>
            </p:cNvSpPr>
            <p:nvPr/>
          </p:nvSpPr>
          <p:spPr bwMode="auto">
            <a:xfrm>
              <a:off x="3817" y="3357"/>
              <a:ext cx="0" cy="13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50" name="Line 106"/>
            <p:cNvSpPr>
              <a:spLocks noChangeShapeType="1"/>
            </p:cNvSpPr>
            <p:nvPr/>
          </p:nvSpPr>
          <p:spPr bwMode="auto">
            <a:xfrm>
              <a:off x="3968" y="3357"/>
              <a:ext cx="0" cy="13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51" name="Line 107"/>
            <p:cNvSpPr>
              <a:spLocks noChangeShapeType="1"/>
            </p:cNvSpPr>
            <p:nvPr/>
          </p:nvSpPr>
          <p:spPr bwMode="auto">
            <a:xfrm>
              <a:off x="4074" y="3357"/>
              <a:ext cx="0" cy="13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52" name="Line 108"/>
            <p:cNvSpPr>
              <a:spLocks noChangeShapeType="1"/>
            </p:cNvSpPr>
            <p:nvPr/>
          </p:nvSpPr>
          <p:spPr bwMode="auto">
            <a:xfrm>
              <a:off x="4160" y="3357"/>
              <a:ext cx="0" cy="13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53" name="Line 109"/>
            <p:cNvSpPr>
              <a:spLocks noChangeShapeType="1"/>
            </p:cNvSpPr>
            <p:nvPr/>
          </p:nvSpPr>
          <p:spPr bwMode="auto">
            <a:xfrm>
              <a:off x="4229" y="3357"/>
              <a:ext cx="0" cy="13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54" name="Line 110"/>
            <p:cNvSpPr>
              <a:spLocks noChangeShapeType="1"/>
            </p:cNvSpPr>
            <p:nvPr/>
          </p:nvSpPr>
          <p:spPr bwMode="auto">
            <a:xfrm>
              <a:off x="4287" y="3357"/>
              <a:ext cx="0" cy="13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55" name="Line 111"/>
            <p:cNvSpPr>
              <a:spLocks noChangeShapeType="1"/>
            </p:cNvSpPr>
            <p:nvPr/>
          </p:nvSpPr>
          <p:spPr bwMode="auto">
            <a:xfrm>
              <a:off x="4336" y="3357"/>
              <a:ext cx="0" cy="13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56" name="Line 112"/>
            <p:cNvSpPr>
              <a:spLocks noChangeShapeType="1"/>
            </p:cNvSpPr>
            <p:nvPr/>
          </p:nvSpPr>
          <p:spPr bwMode="auto">
            <a:xfrm>
              <a:off x="4380" y="3357"/>
              <a:ext cx="0" cy="13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57" name="Line 113"/>
            <p:cNvSpPr>
              <a:spLocks noChangeShapeType="1"/>
            </p:cNvSpPr>
            <p:nvPr/>
          </p:nvSpPr>
          <p:spPr bwMode="auto">
            <a:xfrm>
              <a:off x="4421" y="3357"/>
              <a:ext cx="0" cy="25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59" name="Line 115"/>
            <p:cNvSpPr>
              <a:spLocks noChangeShapeType="1"/>
            </p:cNvSpPr>
            <p:nvPr/>
          </p:nvSpPr>
          <p:spPr bwMode="auto">
            <a:xfrm>
              <a:off x="4683" y="3357"/>
              <a:ext cx="0" cy="13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60" name="Rectangle 116"/>
            <p:cNvSpPr>
              <a:spLocks noChangeArrowheads="1"/>
            </p:cNvSpPr>
            <p:nvPr/>
          </p:nvSpPr>
          <p:spPr bwMode="auto">
            <a:xfrm>
              <a:off x="3324" y="3502"/>
              <a:ext cx="32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Dose (mg)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3162" name="Group 3161"/>
          <p:cNvGrpSpPr/>
          <p:nvPr/>
        </p:nvGrpSpPr>
        <p:grpSpPr>
          <a:xfrm>
            <a:off x="4240753" y="2834098"/>
            <a:ext cx="4702416" cy="2674180"/>
            <a:chOff x="4240753" y="2834098"/>
            <a:chExt cx="4702416" cy="2674180"/>
          </a:xfrm>
        </p:grpSpPr>
        <p:cxnSp>
          <p:nvCxnSpPr>
            <p:cNvPr id="20" name="Straight Arrow Connector 19"/>
            <p:cNvCxnSpPr>
              <a:endCxn id="3126" idx="5"/>
            </p:cNvCxnSpPr>
            <p:nvPr/>
          </p:nvCxnSpPr>
          <p:spPr>
            <a:xfrm flipH="1" flipV="1">
              <a:off x="6292181" y="2834098"/>
              <a:ext cx="1280471" cy="2362602"/>
            </a:xfrm>
            <a:prstGeom prst="straightConnector1">
              <a:avLst/>
            </a:prstGeom>
            <a:ln w="38100">
              <a:solidFill>
                <a:srgbClr val="8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>
              <a:endCxn id="3127" idx="5"/>
            </p:cNvCxnSpPr>
            <p:nvPr/>
          </p:nvCxnSpPr>
          <p:spPr>
            <a:xfrm flipH="1" flipV="1">
              <a:off x="4240753" y="4327131"/>
              <a:ext cx="3331899" cy="855019"/>
            </a:xfrm>
            <a:prstGeom prst="straightConnector1">
              <a:avLst/>
            </a:prstGeom>
            <a:ln w="38100">
              <a:solidFill>
                <a:srgbClr val="8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Box 121"/>
            <p:cNvSpPr txBox="1"/>
            <p:nvPr/>
          </p:nvSpPr>
          <p:spPr>
            <a:xfrm>
              <a:off x="7572652" y="4800392"/>
              <a:ext cx="1370517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Same subject</a:t>
              </a:r>
              <a:endPara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121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Patient for One Study, Multiple Doses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MBSW, May 2013 – Tim Kramer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Company Confidential  © 2013 Eli Lilly and Company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7" name="Group 5"/>
          <p:cNvGrpSpPr>
            <a:grpSpLocks noChangeAspect="1"/>
          </p:cNvGrpSpPr>
          <p:nvPr/>
        </p:nvGrpSpPr>
        <p:grpSpPr bwMode="auto">
          <a:xfrm>
            <a:off x="1812936" y="1368855"/>
            <a:ext cx="5502096" cy="5029200"/>
            <a:chOff x="1478" y="1116"/>
            <a:chExt cx="2804" cy="2563"/>
          </a:xfrm>
        </p:grpSpPr>
        <p:sp>
          <p:nvSpPr>
            <p:cNvPr id="8" name="AutoShape 4"/>
            <p:cNvSpPr>
              <a:spLocks noChangeAspect="1" noChangeArrowheads="1" noTextEdit="1"/>
            </p:cNvSpPr>
            <p:nvPr/>
          </p:nvSpPr>
          <p:spPr bwMode="auto">
            <a:xfrm>
              <a:off x="1478" y="1116"/>
              <a:ext cx="2804" cy="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482" y="1120"/>
              <a:ext cx="4" cy="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1480" y="1122"/>
              <a:ext cx="2793" cy="2547"/>
            </a:xfrm>
            <a:prstGeom prst="rect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H="1">
              <a:off x="1934" y="3427"/>
              <a:ext cx="11" cy="0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H="1">
              <a:off x="1934" y="3268"/>
              <a:ext cx="11" cy="0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H="1">
              <a:off x="1934" y="3158"/>
              <a:ext cx="11" cy="0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 flipH="1">
              <a:off x="1934" y="3071"/>
              <a:ext cx="11" cy="0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 flipH="1">
              <a:off x="1934" y="2999"/>
              <a:ext cx="11" cy="0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 flipH="1">
              <a:off x="1934" y="2943"/>
              <a:ext cx="11" cy="0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flipH="1">
              <a:off x="1934" y="2890"/>
              <a:ext cx="11" cy="0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 flipH="1">
              <a:off x="1934" y="2844"/>
              <a:ext cx="11" cy="0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 flipH="1">
              <a:off x="1923" y="2803"/>
              <a:ext cx="22" cy="0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 flipH="1">
              <a:off x="1934" y="2534"/>
              <a:ext cx="11" cy="0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 flipH="1">
              <a:off x="1934" y="2379"/>
              <a:ext cx="11" cy="0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 flipH="1">
              <a:off x="1934" y="2265"/>
              <a:ext cx="11" cy="0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 flipH="1">
              <a:off x="1934" y="2178"/>
              <a:ext cx="11" cy="0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 flipH="1">
              <a:off x="1934" y="2110"/>
              <a:ext cx="11" cy="0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 flipH="1">
              <a:off x="1934" y="2049"/>
              <a:ext cx="11" cy="0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 flipH="1">
              <a:off x="1934" y="1996"/>
              <a:ext cx="11" cy="0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 flipH="1">
              <a:off x="1934" y="1951"/>
              <a:ext cx="11" cy="0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29" name="Line 26"/>
            <p:cNvSpPr>
              <a:spLocks noChangeShapeType="1"/>
            </p:cNvSpPr>
            <p:nvPr/>
          </p:nvSpPr>
          <p:spPr bwMode="auto">
            <a:xfrm flipH="1">
              <a:off x="1923" y="1909"/>
              <a:ext cx="22" cy="0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 flipH="1">
              <a:off x="1934" y="1640"/>
              <a:ext cx="11" cy="0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096" name="Line 29"/>
            <p:cNvSpPr>
              <a:spLocks noChangeShapeType="1"/>
            </p:cNvSpPr>
            <p:nvPr/>
          </p:nvSpPr>
          <p:spPr bwMode="auto">
            <a:xfrm flipH="1">
              <a:off x="1934" y="1485"/>
              <a:ext cx="11" cy="0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097" name="Line 30"/>
            <p:cNvSpPr>
              <a:spLocks noChangeShapeType="1"/>
            </p:cNvSpPr>
            <p:nvPr/>
          </p:nvSpPr>
          <p:spPr bwMode="auto">
            <a:xfrm flipH="1">
              <a:off x="1934" y="1372"/>
              <a:ext cx="11" cy="0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099" name="Line 31"/>
            <p:cNvSpPr>
              <a:spLocks noChangeShapeType="1"/>
            </p:cNvSpPr>
            <p:nvPr/>
          </p:nvSpPr>
          <p:spPr bwMode="auto">
            <a:xfrm flipH="1">
              <a:off x="1934" y="1285"/>
              <a:ext cx="11" cy="0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00" name="Line 32"/>
            <p:cNvSpPr>
              <a:spLocks noChangeShapeType="1"/>
            </p:cNvSpPr>
            <p:nvPr/>
          </p:nvSpPr>
          <p:spPr bwMode="auto">
            <a:xfrm flipH="1">
              <a:off x="1934" y="1216"/>
              <a:ext cx="11" cy="0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01" name="Line 33"/>
            <p:cNvSpPr>
              <a:spLocks noChangeShapeType="1"/>
            </p:cNvSpPr>
            <p:nvPr/>
          </p:nvSpPr>
          <p:spPr bwMode="auto">
            <a:xfrm flipH="1">
              <a:off x="1934" y="1156"/>
              <a:ext cx="11" cy="0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02" name="Rectangle 34"/>
            <p:cNvSpPr>
              <a:spLocks noChangeArrowheads="1"/>
            </p:cNvSpPr>
            <p:nvPr/>
          </p:nvSpPr>
          <p:spPr bwMode="auto">
            <a:xfrm rot="16200000">
              <a:off x="1533" y="2373"/>
              <a:ext cx="39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03" name="Rectangle 35"/>
            <p:cNvSpPr>
              <a:spLocks noChangeArrowheads="1"/>
            </p:cNvSpPr>
            <p:nvPr/>
          </p:nvSpPr>
          <p:spPr bwMode="auto">
            <a:xfrm rot="16200000">
              <a:off x="1531" y="2321"/>
              <a:ext cx="42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U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04" name="Rectangle 36"/>
            <p:cNvSpPr>
              <a:spLocks noChangeArrowheads="1"/>
            </p:cNvSpPr>
            <p:nvPr/>
          </p:nvSpPr>
          <p:spPr bwMode="auto">
            <a:xfrm rot="16200000">
              <a:off x="1531" y="2268"/>
              <a:ext cx="42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05" name="Rectangle 37"/>
            <p:cNvSpPr>
              <a:spLocks noChangeArrowheads="1"/>
            </p:cNvSpPr>
            <p:nvPr/>
          </p:nvSpPr>
          <p:spPr bwMode="auto">
            <a:xfrm rot="16200000">
              <a:off x="1543" y="2230"/>
              <a:ext cx="20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06" name="Rectangle 38"/>
            <p:cNvSpPr>
              <a:spLocks noChangeArrowheads="1"/>
            </p:cNvSpPr>
            <p:nvPr/>
          </p:nvSpPr>
          <p:spPr bwMode="auto">
            <a:xfrm rot="16200000">
              <a:off x="1537" y="2199"/>
              <a:ext cx="33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07" name="Rectangle 39"/>
            <p:cNvSpPr>
              <a:spLocks noChangeArrowheads="1"/>
            </p:cNvSpPr>
            <p:nvPr/>
          </p:nvSpPr>
          <p:spPr bwMode="auto">
            <a:xfrm rot="16200000">
              <a:off x="1543" y="2166"/>
              <a:ext cx="20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-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08" name="Rectangle 40"/>
            <p:cNvSpPr>
              <a:spLocks noChangeArrowheads="1"/>
            </p:cNvSpPr>
            <p:nvPr/>
          </p:nvSpPr>
          <p:spPr bwMode="auto">
            <a:xfrm rot="16200000">
              <a:off x="1522" y="2134"/>
              <a:ext cx="62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inf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09" name="Rectangle 41"/>
            <p:cNvSpPr>
              <a:spLocks noChangeArrowheads="1"/>
            </p:cNvSpPr>
            <p:nvPr/>
          </p:nvSpPr>
          <p:spPr bwMode="auto">
            <a:xfrm rot="16200000">
              <a:off x="1543" y="2094"/>
              <a:ext cx="20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10" name="Rectangle 42"/>
            <p:cNvSpPr>
              <a:spLocks noChangeArrowheads="1"/>
            </p:cNvSpPr>
            <p:nvPr/>
          </p:nvSpPr>
          <p:spPr bwMode="auto">
            <a:xfrm rot="16200000">
              <a:off x="1641" y="2385"/>
              <a:ext cx="20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11" name="Rectangle 43"/>
            <p:cNvSpPr>
              <a:spLocks noChangeArrowheads="1"/>
            </p:cNvSpPr>
            <p:nvPr/>
          </p:nvSpPr>
          <p:spPr bwMode="auto">
            <a:xfrm rot="16200000">
              <a:off x="1635" y="2353"/>
              <a:ext cx="33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12" name="Rectangle 44"/>
            <p:cNvSpPr>
              <a:spLocks noChangeArrowheads="1"/>
            </p:cNvSpPr>
            <p:nvPr/>
          </p:nvSpPr>
          <p:spPr bwMode="auto">
            <a:xfrm rot="16200000">
              <a:off x="1635" y="2312"/>
              <a:ext cx="33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g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13" name="Rectangle 45"/>
            <p:cNvSpPr>
              <a:spLocks noChangeArrowheads="1"/>
            </p:cNvSpPr>
            <p:nvPr/>
          </p:nvSpPr>
          <p:spPr bwMode="auto">
            <a:xfrm rot="16200000">
              <a:off x="1640" y="2278"/>
              <a:ext cx="20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•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14" name="Rectangle 46"/>
            <p:cNvSpPr>
              <a:spLocks noChangeArrowheads="1"/>
            </p:cNvSpPr>
            <p:nvPr/>
          </p:nvSpPr>
          <p:spPr bwMode="auto">
            <a:xfrm rot="16200000">
              <a:off x="1635" y="2244"/>
              <a:ext cx="33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15" name="Rectangle 47"/>
            <p:cNvSpPr>
              <a:spLocks noChangeArrowheads="1"/>
            </p:cNvSpPr>
            <p:nvPr/>
          </p:nvSpPr>
          <p:spPr bwMode="auto">
            <a:xfrm rot="16200000">
              <a:off x="1642" y="2213"/>
              <a:ext cx="16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/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16" name="Rectangle 48"/>
            <p:cNvSpPr>
              <a:spLocks noChangeArrowheads="1"/>
            </p:cNvSpPr>
            <p:nvPr/>
          </p:nvSpPr>
          <p:spPr bwMode="auto">
            <a:xfrm rot="16200000">
              <a:off x="1626" y="2174"/>
              <a:ext cx="49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17" name="Rectangle 49"/>
            <p:cNvSpPr>
              <a:spLocks noChangeArrowheads="1"/>
            </p:cNvSpPr>
            <p:nvPr/>
          </p:nvSpPr>
          <p:spPr bwMode="auto">
            <a:xfrm rot="16200000">
              <a:off x="1635" y="2127"/>
              <a:ext cx="33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18" name="Rectangle 50"/>
            <p:cNvSpPr>
              <a:spLocks noChangeArrowheads="1"/>
            </p:cNvSpPr>
            <p:nvPr/>
          </p:nvSpPr>
          <p:spPr bwMode="auto">
            <a:xfrm rot="16200000">
              <a:off x="1641" y="2098"/>
              <a:ext cx="20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19" name="Rectangle 51"/>
            <p:cNvSpPr>
              <a:spLocks noChangeArrowheads="1"/>
            </p:cNvSpPr>
            <p:nvPr/>
          </p:nvSpPr>
          <p:spPr bwMode="auto">
            <a:xfrm>
              <a:off x="1945" y="1156"/>
              <a:ext cx="2271" cy="227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20" name="Oval 52"/>
            <p:cNvSpPr>
              <a:spLocks noChangeArrowheads="1"/>
            </p:cNvSpPr>
            <p:nvPr/>
          </p:nvSpPr>
          <p:spPr bwMode="auto">
            <a:xfrm>
              <a:off x="3703" y="1192"/>
              <a:ext cx="57" cy="57"/>
            </a:xfrm>
            <a:prstGeom prst="ellipse">
              <a:avLst/>
            </a:prstGeom>
            <a:solidFill>
              <a:srgbClr val="C7CFBC"/>
            </a:solidFill>
            <a:ln w="1">
              <a:solidFill>
                <a:srgbClr val="C7CFBC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21" name="Oval 53"/>
            <p:cNvSpPr>
              <a:spLocks noChangeArrowheads="1"/>
            </p:cNvSpPr>
            <p:nvPr/>
          </p:nvSpPr>
          <p:spPr bwMode="auto">
            <a:xfrm>
              <a:off x="3703" y="1423"/>
              <a:ext cx="57" cy="57"/>
            </a:xfrm>
            <a:prstGeom prst="ellipse">
              <a:avLst/>
            </a:prstGeom>
            <a:solidFill>
              <a:srgbClr val="E1E2E6"/>
            </a:solidFill>
            <a:ln w="1">
              <a:solidFill>
                <a:srgbClr val="E1E2E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22" name="Oval 54"/>
            <p:cNvSpPr>
              <a:spLocks noChangeArrowheads="1"/>
            </p:cNvSpPr>
            <p:nvPr/>
          </p:nvSpPr>
          <p:spPr bwMode="auto">
            <a:xfrm>
              <a:off x="3703" y="1578"/>
              <a:ext cx="57" cy="57"/>
            </a:xfrm>
            <a:prstGeom prst="ellipse">
              <a:avLst/>
            </a:prstGeom>
            <a:solidFill>
              <a:srgbClr val="E6DBD8"/>
            </a:solidFill>
            <a:ln w="1">
              <a:solidFill>
                <a:srgbClr val="E6DBD8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23" name="Oval 55"/>
            <p:cNvSpPr>
              <a:spLocks noChangeArrowheads="1"/>
            </p:cNvSpPr>
            <p:nvPr/>
          </p:nvSpPr>
          <p:spPr bwMode="auto">
            <a:xfrm>
              <a:off x="3703" y="1813"/>
              <a:ext cx="57" cy="56"/>
            </a:xfrm>
            <a:prstGeom prst="ellipse">
              <a:avLst/>
            </a:prstGeom>
            <a:solidFill>
              <a:srgbClr val="D1D5C1"/>
            </a:solidFill>
            <a:ln w="1">
              <a:solidFill>
                <a:srgbClr val="D1D5C1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24" name="Oval 56"/>
            <p:cNvSpPr>
              <a:spLocks noChangeArrowheads="1"/>
            </p:cNvSpPr>
            <p:nvPr/>
          </p:nvSpPr>
          <p:spPr bwMode="auto">
            <a:xfrm>
              <a:off x="3461" y="1517"/>
              <a:ext cx="57" cy="57"/>
            </a:xfrm>
            <a:prstGeom prst="ellipse">
              <a:avLst/>
            </a:prstGeom>
            <a:solidFill>
              <a:srgbClr val="D8C9DF"/>
            </a:solidFill>
            <a:ln w="1">
              <a:solidFill>
                <a:srgbClr val="D8C9DF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25" name="Oval 57"/>
            <p:cNvSpPr>
              <a:spLocks noChangeArrowheads="1"/>
            </p:cNvSpPr>
            <p:nvPr/>
          </p:nvSpPr>
          <p:spPr bwMode="auto">
            <a:xfrm>
              <a:off x="3461" y="1578"/>
              <a:ext cx="57" cy="57"/>
            </a:xfrm>
            <a:prstGeom prst="ellipse">
              <a:avLst/>
            </a:prstGeom>
            <a:solidFill>
              <a:srgbClr val="D2D8BF"/>
            </a:solidFill>
            <a:ln w="1">
              <a:solidFill>
                <a:srgbClr val="D2D8BF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26" name="Oval 58"/>
            <p:cNvSpPr>
              <a:spLocks noChangeArrowheads="1"/>
            </p:cNvSpPr>
            <p:nvPr/>
          </p:nvSpPr>
          <p:spPr bwMode="auto">
            <a:xfrm>
              <a:off x="3461" y="1669"/>
              <a:ext cx="57" cy="57"/>
            </a:xfrm>
            <a:prstGeom prst="ellipse">
              <a:avLst/>
            </a:prstGeom>
            <a:solidFill>
              <a:srgbClr val="E0CFD1"/>
            </a:solidFill>
            <a:ln w="1">
              <a:solidFill>
                <a:srgbClr val="E0CFD1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27" name="Oval 59"/>
            <p:cNvSpPr>
              <a:spLocks noChangeArrowheads="1"/>
            </p:cNvSpPr>
            <p:nvPr/>
          </p:nvSpPr>
          <p:spPr bwMode="auto">
            <a:xfrm>
              <a:off x="3461" y="1692"/>
              <a:ext cx="57" cy="56"/>
            </a:xfrm>
            <a:prstGeom prst="ellipse">
              <a:avLst/>
            </a:prstGeom>
            <a:solidFill>
              <a:srgbClr val="DCD0C5"/>
            </a:solidFill>
            <a:ln w="1">
              <a:solidFill>
                <a:srgbClr val="DCD0C5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28" name="Oval 60"/>
            <p:cNvSpPr>
              <a:spLocks noChangeArrowheads="1"/>
            </p:cNvSpPr>
            <p:nvPr/>
          </p:nvSpPr>
          <p:spPr bwMode="auto">
            <a:xfrm>
              <a:off x="3461" y="1695"/>
              <a:ext cx="57" cy="57"/>
            </a:xfrm>
            <a:prstGeom prst="ellipse">
              <a:avLst/>
            </a:prstGeom>
            <a:solidFill>
              <a:srgbClr val="CED4E2"/>
            </a:solidFill>
            <a:ln w="1">
              <a:solidFill>
                <a:srgbClr val="CED4E2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29" name="Oval 61"/>
            <p:cNvSpPr>
              <a:spLocks noChangeArrowheads="1"/>
            </p:cNvSpPr>
            <p:nvPr/>
          </p:nvSpPr>
          <p:spPr bwMode="auto">
            <a:xfrm>
              <a:off x="3461" y="1843"/>
              <a:ext cx="57" cy="57"/>
            </a:xfrm>
            <a:prstGeom prst="ellipse">
              <a:avLst/>
            </a:prstGeom>
            <a:solidFill>
              <a:srgbClr val="BED8D8"/>
            </a:solidFill>
            <a:ln w="1">
              <a:solidFill>
                <a:srgbClr val="BED8D8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30" name="Oval 62"/>
            <p:cNvSpPr>
              <a:spLocks noChangeArrowheads="1"/>
            </p:cNvSpPr>
            <p:nvPr/>
          </p:nvSpPr>
          <p:spPr bwMode="auto">
            <a:xfrm>
              <a:off x="3219" y="1392"/>
              <a:ext cx="57" cy="57"/>
            </a:xfrm>
            <a:prstGeom prst="ellipse">
              <a:avLst/>
            </a:prstGeom>
            <a:solidFill>
              <a:srgbClr val="D8E5D2"/>
            </a:solidFill>
            <a:ln w="1">
              <a:solidFill>
                <a:srgbClr val="D8E5D2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31" name="Oval 63"/>
            <p:cNvSpPr>
              <a:spLocks noChangeArrowheads="1"/>
            </p:cNvSpPr>
            <p:nvPr/>
          </p:nvSpPr>
          <p:spPr bwMode="auto">
            <a:xfrm>
              <a:off x="3219" y="1714"/>
              <a:ext cx="57" cy="57"/>
            </a:xfrm>
            <a:prstGeom prst="ellipse">
              <a:avLst/>
            </a:prstGeom>
            <a:solidFill>
              <a:srgbClr val="E6DBE3"/>
            </a:solidFill>
            <a:ln w="1">
              <a:solidFill>
                <a:srgbClr val="E6DBE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32" name="Oval 64"/>
            <p:cNvSpPr>
              <a:spLocks noChangeArrowheads="1"/>
            </p:cNvSpPr>
            <p:nvPr/>
          </p:nvSpPr>
          <p:spPr bwMode="auto">
            <a:xfrm>
              <a:off x="3219" y="1968"/>
              <a:ext cx="57" cy="57"/>
            </a:xfrm>
            <a:prstGeom prst="ellipse">
              <a:avLst/>
            </a:prstGeom>
            <a:solidFill>
              <a:srgbClr val="BCB6C9"/>
            </a:solidFill>
            <a:ln w="1">
              <a:solidFill>
                <a:srgbClr val="BCB6C9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33" name="Oval 65"/>
            <p:cNvSpPr>
              <a:spLocks noChangeArrowheads="1"/>
            </p:cNvSpPr>
            <p:nvPr/>
          </p:nvSpPr>
          <p:spPr bwMode="auto">
            <a:xfrm>
              <a:off x="3219" y="2051"/>
              <a:ext cx="57" cy="57"/>
            </a:xfrm>
            <a:prstGeom prst="ellipse">
              <a:avLst/>
            </a:prstGeom>
            <a:solidFill>
              <a:srgbClr val="D7CEB8"/>
            </a:solidFill>
            <a:ln w="1">
              <a:solidFill>
                <a:srgbClr val="D7CEB8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34" name="Oval 66"/>
            <p:cNvSpPr>
              <a:spLocks noChangeArrowheads="1"/>
            </p:cNvSpPr>
            <p:nvPr/>
          </p:nvSpPr>
          <p:spPr bwMode="auto">
            <a:xfrm>
              <a:off x="3219" y="2119"/>
              <a:ext cx="57" cy="57"/>
            </a:xfrm>
            <a:prstGeom prst="ellipse">
              <a:avLst/>
            </a:prstGeom>
            <a:solidFill>
              <a:srgbClr val="BBCAC8"/>
            </a:solidFill>
            <a:ln w="1">
              <a:solidFill>
                <a:srgbClr val="BBCAC8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35" name="Oval 67"/>
            <p:cNvSpPr>
              <a:spLocks noChangeArrowheads="1"/>
            </p:cNvSpPr>
            <p:nvPr/>
          </p:nvSpPr>
          <p:spPr bwMode="auto">
            <a:xfrm>
              <a:off x="3219" y="2396"/>
              <a:ext cx="57" cy="56"/>
            </a:xfrm>
            <a:prstGeom prst="ellipse">
              <a:avLst/>
            </a:prstGeom>
            <a:solidFill>
              <a:srgbClr val="C9C7DC"/>
            </a:solidFill>
            <a:ln w="1">
              <a:solidFill>
                <a:srgbClr val="C9C7DC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36" name="Oval 68"/>
            <p:cNvSpPr>
              <a:spLocks noChangeArrowheads="1"/>
            </p:cNvSpPr>
            <p:nvPr/>
          </p:nvSpPr>
          <p:spPr bwMode="auto">
            <a:xfrm>
              <a:off x="2659" y="2430"/>
              <a:ext cx="56" cy="56"/>
            </a:xfrm>
            <a:prstGeom prst="ellipse">
              <a:avLst/>
            </a:prstGeom>
            <a:solidFill>
              <a:srgbClr val="E1E2E6"/>
            </a:solidFill>
            <a:ln w="1">
              <a:solidFill>
                <a:srgbClr val="E1E2E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37" name="Oval 69"/>
            <p:cNvSpPr>
              <a:spLocks noChangeArrowheads="1"/>
            </p:cNvSpPr>
            <p:nvPr/>
          </p:nvSpPr>
          <p:spPr bwMode="auto">
            <a:xfrm>
              <a:off x="2659" y="2437"/>
              <a:ext cx="56" cy="57"/>
            </a:xfrm>
            <a:prstGeom prst="ellipse">
              <a:avLst/>
            </a:prstGeom>
            <a:solidFill>
              <a:srgbClr val="E6DBD8"/>
            </a:solidFill>
            <a:ln w="1">
              <a:solidFill>
                <a:srgbClr val="E6DBD8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38" name="Oval 70"/>
            <p:cNvSpPr>
              <a:spLocks noChangeArrowheads="1"/>
            </p:cNvSpPr>
            <p:nvPr/>
          </p:nvSpPr>
          <p:spPr bwMode="auto">
            <a:xfrm>
              <a:off x="2659" y="2490"/>
              <a:ext cx="56" cy="57"/>
            </a:xfrm>
            <a:prstGeom prst="ellipse">
              <a:avLst/>
            </a:prstGeom>
            <a:solidFill>
              <a:srgbClr val="D5DFD9"/>
            </a:solidFill>
            <a:ln w="1">
              <a:solidFill>
                <a:srgbClr val="D5DFD9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39" name="Oval 71"/>
            <p:cNvSpPr>
              <a:spLocks noChangeArrowheads="1"/>
            </p:cNvSpPr>
            <p:nvPr/>
          </p:nvSpPr>
          <p:spPr bwMode="auto">
            <a:xfrm>
              <a:off x="2659" y="2543"/>
              <a:ext cx="56" cy="57"/>
            </a:xfrm>
            <a:prstGeom prst="ellipse">
              <a:avLst/>
            </a:prstGeom>
            <a:solidFill>
              <a:srgbClr val="DCC6D6"/>
            </a:solidFill>
            <a:ln w="1">
              <a:solidFill>
                <a:srgbClr val="DCC6D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40" name="Oval 72"/>
            <p:cNvSpPr>
              <a:spLocks noChangeArrowheads="1"/>
            </p:cNvSpPr>
            <p:nvPr/>
          </p:nvSpPr>
          <p:spPr bwMode="auto">
            <a:xfrm>
              <a:off x="2659" y="2555"/>
              <a:ext cx="56" cy="56"/>
            </a:xfrm>
            <a:prstGeom prst="ellipse">
              <a:avLst/>
            </a:prstGeom>
            <a:solidFill>
              <a:srgbClr val="C2D4DA"/>
            </a:solidFill>
            <a:ln w="1">
              <a:solidFill>
                <a:srgbClr val="C2D4DA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41" name="Oval 73"/>
            <p:cNvSpPr>
              <a:spLocks noChangeArrowheads="1"/>
            </p:cNvSpPr>
            <p:nvPr/>
          </p:nvSpPr>
          <p:spPr bwMode="auto">
            <a:xfrm>
              <a:off x="2659" y="2574"/>
              <a:ext cx="56" cy="56"/>
            </a:xfrm>
            <a:prstGeom prst="ellipse">
              <a:avLst/>
            </a:prstGeom>
            <a:solidFill>
              <a:srgbClr val="D1D5C1"/>
            </a:solidFill>
            <a:ln w="1">
              <a:solidFill>
                <a:srgbClr val="D1D5C1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42" name="Oval 74"/>
            <p:cNvSpPr>
              <a:spLocks noChangeArrowheads="1"/>
            </p:cNvSpPr>
            <p:nvPr/>
          </p:nvSpPr>
          <p:spPr bwMode="auto">
            <a:xfrm>
              <a:off x="2095" y="2922"/>
              <a:ext cx="57" cy="57"/>
            </a:xfrm>
            <a:prstGeom prst="ellipse">
              <a:avLst/>
            </a:prstGeom>
            <a:solidFill>
              <a:srgbClr val="C6D7C7"/>
            </a:solidFill>
            <a:ln w="1">
              <a:solidFill>
                <a:srgbClr val="C6D7C7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43" name="Oval 75"/>
            <p:cNvSpPr>
              <a:spLocks noChangeArrowheads="1"/>
            </p:cNvSpPr>
            <p:nvPr/>
          </p:nvSpPr>
          <p:spPr bwMode="auto">
            <a:xfrm>
              <a:off x="2095" y="2963"/>
              <a:ext cx="57" cy="57"/>
            </a:xfrm>
            <a:prstGeom prst="ellipse">
              <a:avLst/>
            </a:prstGeom>
            <a:solidFill>
              <a:srgbClr val="D2D8BF"/>
            </a:solidFill>
            <a:ln w="1">
              <a:solidFill>
                <a:srgbClr val="D2D8BF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44" name="Oval 76"/>
            <p:cNvSpPr>
              <a:spLocks noChangeArrowheads="1"/>
            </p:cNvSpPr>
            <p:nvPr/>
          </p:nvSpPr>
          <p:spPr bwMode="auto">
            <a:xfrm>
              <a:off x="2095" y="3001"/>
              <a:ext cx="57" cy="57"/>
            </a:xfrm>
            <a:prstGeom prst="ellipse">
              <a:avLst/>
            </a:prstGeom>
            <a:solidFill>
              <a:srgbClr val="CED4E2"/>
            </a:solidFill>
            <a:ln w="1">
              <a:solidFill>
                <a:srgbClr val="CED4E2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45" name="Oval 77"/>
            <p:cNvSpPr>
              <a:spLocks noChangeArrowheads="1"/>
            </p:cNvSpPr>
            <p:nvPr/>
          </p:nvSpPr>
          <p:spPr bwMode="auto">
            <a:xfrm>
              <a:off x="2095" y="3032"/>
              <a:ext cx="57" cy="56"/>
            </a:xfrm>
            <a:prstGeom prst="ellipse">
              <a:avLst/>
            </a:prstGeom>
            <a:solidFill>
              <a:srgbClr val="D8C9DF"/>
            </a:solidFill>
            <a:ln w="1">
              <a:solidFill>
                <a:srgbClr val="D8C9DF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46" name="Oval 78"/>
            <p:cNvSpPr>
              <a:spLocks noChangeArrowheads="1"/>
            </p:cNvSpPr>
            <p:nvPr/>
          </p:nvSpPr>
          <p:spPr bwMode="auto">
            <a:xfrm>
              <a:off x="2095" y="3066"/>
              <a:ext cx="57" cy="56"/>
            </a:xfrm>
            <a:prstGeom prst="ellipse">
              <a:avLst/>
            </a:prstGeom>
            <a:solidFill>
              <a:srgbClr val="E0CFD1"/>
            </a:solidFill>
            <a:ln w="1">
              <a:solidFill>
                <a:srgbClr val="E0CFD1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47" name="Oval 79"/>
            <p:cNvSpPr>
              <a:spLocks noChangeArrowheads="1"/>
            </p:cNvSpPr>
            <p:nvPr/>
          </p:nvSpPr>
          <p:spPr bwMode="auto">
            <a:xfrm>
              <a:off x="2095" y="3092"/>
              <a:ext cx="57" cy="57"/>
            </a:xfrm>
            <a:prstGeom prst="ellipse">
              <a:avLst/>
            </a:prstGeom>
            <a:solidFill>
              <a:srgbClr val="DBC5DB"/>
            </a:solidFill>
            <a:ln w="1">
              <a:solidFill>
                <a:srgbClr val="DBC5DB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48" name="Oval 80"/>
            <p:cNvSpPr>
              <a:spLocks noChangeArrowheads="1"/>
            </p:cNvSpPr>
            <p:nvPr/>
          </p:nvSpPr>
          <p:spPr bwMode="auto">
            <a:xfrm>
              <a:off x="2095" y="3217"/>
              <a:ext cx="57" cy="57"/>
            </a:xfrm>
            <a:prstGeom prst="ellipse">
              <a:avLst/>
            </a:prstGeom>
            <a:solidFill>
              <a:srgbClr val="BED8D8"/>
            </a:solidFill>
            <a:ln w="1">
              <a:solidFill>
                <a:srgbClr val="BED8D8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49" name="Oval 81"/>
            <p:cNvSpPr>
              <a:spLocks noChangeArrowheads="1"/>
            </p:cNvSpPr>
            <p:nvPr/>
          </p:nvSpPr>
          <p:spPr bwMode="auto">
            <a:xfrm>
              <a:off x="2095" y="3331"/>
              <a:ext cx="57" cy="56"/>
            </a:xfrm>
            <a:prstGeom prst="ellipse">
              <a:avLst/>
            </a:prstGeom>
            <a:solidFill>
              <a:srgbClr val="DBDAC4"/>
            </a:solidFill>
            <a:ln w="1">
              <a:solidFill>
                <a:srgbClr val="DBDAC4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50" name="Oval 82"/>
            <p:cNvSpPr>
              <a:spLocks noChangeArrowheads="1"/>
            </p:cNvSpPr>
            <p:nvPr/>
          </p:nvSpPr>
          <p:spPr bwMode="auto">
            <a:xfrm>
              <a:off x="3703" y="1313"/>
              <a:ext cx="57" cy="57"/>
            </a:xfrm>
            <a:prstGeom prst="ellipse">
              <a:avLst/>
            </a:prstGeom>
            <a:solidFill>
              <a:srgbClr val="9051A0"/>
            </a:solidFill>
            <a:ln w="1">
              <a:solidFill>
                <a:srgbClr val="9051A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51" name="Oval 83"/>
            <p:cNvSpPr>
              <a:spLocks noChangeArrowheads="1"/>
            </p:cNvSpPr>
            <p:nvPr/>
          </p:nvSpPr>
          <p:spPr bwMode="auto">
            <a:xfrm>
              <a:off x="2659" y="2365"/>
              <a:ext cx="56" cy="57"/>
            </a:xfrm>
            <a:prstGeom prst="ellipse">
              <a:avLst/>
            </a:prstGeom>
            <a:solidFill>
              <a:srgbClr val="9051A0"/>
            </a:solidFill>
            <a:ln w="1">
              <a:solidFill>
                <a:srgbClr val="9051A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52" name="Freeform 84"/>
            <p:cNvSpPr>
              <a:spLocks/>
            </p:cNvSpPr>
            <p:nvPr/>
          </p:nvSpPr>
          <p:spPr bwMode="auto">
            <a:xfrm>
              <a:off x="2126" y="1439"/>
              <a:ext cx="1641" cy="1660"/>
            </a:xfrm>
            <a:custGeom>
              <a:avLst/>
              <a:gdLst>
                <a:gd name="T0" fmla="*/ 0 w 1641"/>
                <a:gd name="T1" fmla="*/ 1660 h 1660"/>
                <a:gd name="T2" fmla="*/ 347 w 1641"/>
                <a:gd name="T3" fmla="*/ 1309 h 1660"/>
                <a:gd name="T4" fmla="*/ 518 w 1641"/>
                <a:gd name="T5" fmla="*/ 1136 h 1660"/>
                <a:gd name="T6" fmla="*/ 632 w 1641"/>
                <a:gd name="T7" fmla="*/ 1021 h 1660"/>
                <a:gd name="T8" fmla="*/ 718 w 1641"/>
                <a:gd name="T9" fmla="*/ 934 h 1660"/>
                <a:gd name="T10" fmla="*/ 786 w 1641"/>
                <a:gd name="T11" fmla="*/ 864 h 1660"/>
                <a:gd name="T12" fmla="*/ 844 w 1641"/>
                <a:gd name="T13" fmla="*/ 806 h 1660"/>
                <a:gd name="T14" fmla="*/ 893 w 1641"/>
                <a:gd name="T15" fmla="*/ 756 h 1660"/>
                <a:gd name="T16" fmla="*/ 936 w 1641"/>
                <a:gd name="T17" fmla="*/ 712 h 1660"/>
                <a:gd name="T18" fmla="*/ 975 w 1641"/>
                <a:gd name="T19" fmla="*/ 673 h 1660"/>
                <a:gd name="T20" fmla="*/ 1010 w 1641"/>
                <a:gd name="T21" fmla="*/ 638 h 1660"/>
                <a:gd name="T22" fmla="*/ 1041 w 1641"/>
                <a:gd name="T23" fmla="*/ 606 h 1660"/>
                <a:gd name="T24" fmla="*/ 1070 w 1641"/>
                <a:gd name="T25" fmla="*/ 577 h 1660"/>
                <a:gd name="T26" fmla="*/ 1097 w 1641"/>
                <a:gd name="T27" fmla="*/ 550 h 1660"/>
                <a:gd name="T28" fmla="*/ 1122 w 1641"/>
                <a:gd name="T29" fmla="*/ 525 h 1660"/>
                <a:gd name="T30" fmla="*/ 1145 w 1641"/>
                <a:gd name="T31" fmla="*/ 502 h 1660"/>
                <a:gd name="T32" fmla="*/ 1166 w 1641"/>
                <a:gd name="T33" fmla="*/ 480 h 1660"/>
                <a:gd name="T34" fmla="*/ 1187 w 1641"/>
                <a:gd name="T35" fmla="*/ 459 h 1660"/>
                <a:gd name="T36" fmla="*/ 1206 w 1641"/>
                <a:gd name="T37" fmla="*/ 440 h 1660"/>
                <a:gd name="T38" fmla="*/ 1224 w 1641"/>
                <a:gd name="T39" fmla="*/ 421 h 1660"/>
                <a:gd name="T40" fmla="*/ 1242 w 1641"/>
                <a:gd name="T41" fmla="*/ 403 h 1660"/>
                <a:gd name="T42" fmla="*/ 1258 w 1641"/>
                <a:gd name="T43" fmla="*/ 387 h 1660"/>
                <a:gd name="T44" fmla="*/ 1274 w 1641"/>
                <a:gd name="T45" fmla="*/ 371 h 1660"/>
                <a:gd name="T46" fmla="*/ 1289 w 1641"/>
                <a:gd name="T47" fmla="*/ 355 h 1660"/>
                <a:gd name="T48" fmla="*/ 1304 w 1641"/>
                <a:gd name="T49" fmla="*/ 341 h 1660"/>
                <a:gd name="T50" fmla="*/ 1318 w 1641"/>
                <a:gd name="T51" fmla="*/ 327 h 1660"/>
                <a:gd name="T52" fmla="*/ 1331 w 1641"/>
                <a:gd name="T53" fmla="*/ 313 h 1660"/>
                <a:gd name="T54" fmla="*/ 1344 w 1641"/>
                <a:gd name="T55" fmla="*/ 300 h 1660"/>
                <a:gd name="T56" fmla="*/ 1356 w 1641"/>
                <a:gd name="T57" fmla="*/ 288 h 1660"/>
                <a:gd name="T58" fmla="*/ 1369 w 1641"/>
                <a:gd name="T59" fmla="*/ 275 h 1660"/>
                <a:gd name="T60" fmla="*/ 1380 w 1641"/>
                <a:gd name="T61" fmla="*/ 264 h 1660"/>
                <a:gd name="T62" fmla="*/ 1391 w 1641"/>
                <a:gd name="T63" fmla="*/ 252 h 1660"/>
                <a:gd name="T64" fmla="*/ 1402 w 1641"/>
                <a:gd name="T65" fmla="*/ 241 h 1660"/>
                <a:gd name="T66" fmla="*/ 1413 w 1641"/>
                <a:gd name="T67" fmla="*/ 230 h 1660"/>
                <a:gd name="T68" fmla="*/ 1423 w 1641"/>
                <a:gd name="T69" fmla="*/ 220 h 1660"/>
                <a:gd name="T70" fmla="*/ 1433 w 1641"/>
                <a:gd name="T71" fmla="*/ 210 h 1660"/>
                <a:gd name="T72" fmla="*/ 1443 w 1641"/>
                <a:gd name="T73" fmla="*/ 200 h 1660"/>
                <a:gd name="T74" fmla="*/ 1452 w 1641"/>
                <a:gd name="T75" fmla="*/ 191 h 1660"/>
                <a:gd name="T76" fmla="*/ 1461 w 1641"/>
                <a:gd name="T77" fmla="*/ 182 h 1660"/>
                <a:gd name="T78" fmla="*/ 1470 w 1641"/>
                <a:gd name="T79" fmla="*/ 173 h 1660"/>
                <a:gd name="T80" fmla="*/ 1479 w 1641"/>
                <a:gd name="T81" fmla="*/ 164 h 1660"/>
                <a:gd name="T82" fmla="*/ 1487 w 1641"/>
                <a:gd name="T83" fmla="*/ 155 h 1660"/>
                <a:gd name="T84" fmla="*/ 1496 w 1641"/>
                <a:gd name="T85" fmla="*/ 147 h 1660"/>
                <a:gd name="T86" fmla="*/ 1504 w 1641"/>
                <a:gd name="T87" fmla="*/ 138 h 1660"/>
                <a:gd name="T88" fmla="*/ 1512 w 1641"/>
                <a:gd name="T89" fmla="*/ 130 h 1660"/>
                <a:gd name="T90" fmla="*/ 1519 w 1641"/>
                <a:gd name="T91" fmla="*/ 123 h 1660"/>
                <a:gd name="T92" fmla="*/ 1527 w 1641"/>
                <a:gd name="T93" fmla="*/ 115 h 1660"/>
                <a:gd name="T94" fmla="*/ 1534 w 1641"/>
                <a:gd name="T95" fmla="*/ 107 h 1660"/>
                <a:gd name="T96" fmla="*/ 1542 w 1641"/>
                <a:gd name="T97" fmla="*/ 100 h 1660"/>
                <a:gd name="T98" fmla="*/ 1641 w 1641"/>
                <a:gd name="T99" fmla="*/ 0 h 1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641" h="1660">
                  <a:moveTo>
                    <a:pt x="0" y="1660"/>
                  </a:moveTo>
                  <a:lnTo>
                    <a:pt x="347" y="1309"/>
                  </a:lnTo>
                  <a:lnTo>
                    <a:pt x="518" y="1136"/>
                  </a:lnTo>
                  <a:lnTo>
                    <a:pt x="632" y="1021"/>
                  </a:lnTo>
                  <a:lnTo>
                    <a:pt x="718" y="934"/>
                  </a:lnTo>
                  <a:lnTo>
                    <a:pt x="786" y="864"/>
                  </a:lnTo>
                  <a:lnTo>
                    <a:pt x="844" y="806"/>
                  </a:lnTo>
                  <a:lnTo>
                    <a:pt x="893" y="756"/>
                  </a:lnTo>
                  <a:lnTo>
                    <a:pt x="936" y="712"/>
                  </a:lnTo>
                  <a:lnTo>
                    <a:pt x="975" y="673"/>
                  </a:lnTo>
                  <a:lnTo>
                    <a:pt x="1010" y="638"/>
                  </a:lnTo>
                  <a:lnTo>
                    <a:pt x="1041" y="606"/>
                  </a:lnTo>
                  <a:lnTo>
                    <a:pt x="1070" y="577"/>
                  </a:lnTo>
                  <a:lnTo>
                    <a:pt x="1097" y="550"/>
                  </a:lnTo>
                  <a:lnTo>
                    <a:pt x="1122" y="525"/>
                  </a:lnTo>
                  <a:lnTo>
                    <a:pt x="1145" y="502"/>
                  </a:lnTo>
                  <a:lnTo>
                    <a:pt x="1166" y="480"/>
                  </a:lnTo>
                  <a:lnTo>
                    <a:pt x="1187" y="459"/>
                  </a:lnTo>
                  <a:lnTo>
                    <a:pt x="1206" y="440"/>
                  </a:lnTo>
                  <a:lnTo>
                    <a:pt x="1224" y="421"/>
                  </a:lnTo>
                  <a:lnTo>
                    <a:pt x="1242" y="403"/>
                  </a:lnTo>
                  <a:lnTo>
                    <a:pt x="1258" y="387"/>
                  </a:lnTo>
                  <a:lnTo>
                    <a:pt x="1274" y="371"/>
                  </a:lnTo>
                  <a:lnTo>
                    <a:pt x="1289" y="355"/>
                  </a:lnTo>
                  <a:lnTo>
                    <a:pt x="1304" y="341"/>
                  </a:lnTo>
                  <a:lnTo>
                    <a:pt x="1318" y="327"/>
                  </a:lnTo>
                  <a:lnTo>
                    <a:pt x="1331" y="313"/>
                  </a:lnTo>
                  <a:lnTo>
                    <a:pt x="1344" y="300"/>
                  </a:lnTo>
                  <a:lnTo>
                    <a:pt x="1356" y="288"/>
                  </a:lnTo>
                  <a:lnTo>
                    <a:pt x="1369" y="275"/>
                  </a:lnTo>
                  <a:lnTo>
                    <a:pt x="1380" y="264"/>
                  </a:lnTo>
                  <a:lnTo>
                    <a:pt x="1391" y="252"/>
                  </a:lnTo>
                  <a:lnTo>
                    <a:pt x="1402" y="241"/>
                  </a:lnTo>
                  <a:lnTo>
                    <a:pt x="1413" y="230"/>
                  </a:lnTo>
                  <a:lnTo>
                    <a:pt x="1423" y="220"/>
                  </a:lnTo>
                  <a:lnTo>
                    <a:pt x="1433" y="210"/>
                  </a:lnTo>
                  <a:lnTo>
                    <a:pt x="1443" y="200"/>
                  </a:lnTo>
                  <a:lnTo>
                    <a:pt x="1452" y="191"/>
                  </a:lnTo>
                  <a:lnTo>
                    <a:pt x="1461" y="182"/>
                  </a:lnTo>
                  <a:lnTo>
                    <a:pt x="1470" y="173"/>
                  </a:lnTo>
                  <a:lnTo>
                    <a:pt x="1479" y="164"/>
                  </a:lnTo>
                  <a:lnTo>
                    <a:pt x="1487" y="155"/>
                  </a:lnTo>
                  <a:lnTo>
                    <a:pt x="1496" y="147"/>
                  </a:lnTo>
                  <a:lnTo>
                    <a:pt x="1504" y="138"/>
                  </a:lnTo>
                  <a:lnTo>
                    <a:pt x="1512" y="130"/>
                  </a:lnTo>
                  <a:lnTo>
                    <a:pt x="1519" y="123"/>
                  </a:lnTo>
                  <a:lnTo>
                    <a:pt x="1527" y="115"/>
                  </a:lnTo>
                  <a:lnTo>
                    <a:pt x="1534" y="107"/>
                  </a:lnTo>
                  <a:lnTo>
                    <a:pt x="1542" y="100"/>
                  </a:lnTo>
                  <a:lnTo>
                    <a:pt x="1641" y="0"/>
                  </a:lnTo>
                </a:path>
              </a:pathLst>
            </a:custGeom>
            <a:noFill/>
            <a:ln w="19" cap="flat">
              <a:solidFill>
                <a:srgbClr val="39B14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53" name="Rectangle 85"/>
            <p:cNvSpPr>
              <a:spLocks noChangeArrowheads="1"/>
            </p:cNvSpPr>
            <p:nvPr/>
          </p:nvSpPr>
          <p:spPr bwMode="auto">
            <a:xfrm>
              <a:off x="1945" y="1156"/>
              <a:ext cx="2271" cy="2271"/>
            </a:xfrm>
            <a:prstGeom prst="rect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54" name="Line 86"/>
            <p:cNvSpPr>
              <a:spLocks noChangeShapeType="1"/>
            </p:cNvSpPr>
            <p:nvPr/>
          </p:nvSpPr>
          <p:spPr bwMode="auto">
            <a:xfrm>
              <a:off x="1945" y="3427"/>
              <a:ext cx="0" cy="12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55" name="Line 87"/>
            <p:cNvSpPr>
              <a:spLocks noChangeShapeType="1"/>
            </p:cNvSpPr>
            <p:nvPr/>
          </p:nvSpPr>
          <p:spPr bwMode="auto">
            <a:xfrm>
              <a:off x="2048" y="3427"/>
              <a:ext cx="0" cy="12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56" name="Line 88"/>
            <p:cNvSpPr>
              <a:spLocks noChangeShapeType="1"/>
            </p:cNvSpPr>
            <p:nvPr/>
          </p:nvSpPr>
          <p:spPr bwMode="auto">
            <a:xfrm>
              <a:off x="2123" y="3427"/>
              <a:ext cx="0" cy="12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57" name="Line 89"/>
            <p:cNvSpPr>
              <a:spLocks noChangeShapeType="1"/>
            </p:cNvSpPr>
            <p:nvPr/>
          </p:nvSpPr>
          <p:spPr bwMode="auto">
            <a:xfrm>
              <a:off x="2188" y="3427"/>
              <a:ext cx="0" cy="12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58" name="Line 90"/>
            <p:cNvSpPr>
              <a:spLocks noChangeShapeType="1"/>
            </p:cNvSpPr>
            <p:nvPr/>
          </p:nvSpPr>
          <p:spPr bwMode="auto">
            <a:xfrm>
              <a:off x="2241" y="3427"/>
              <a:ext cx="0" cy="12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59" name="Line 91"/>
            <p:cNvSpPr>
              <a:spLocks noChangeShapeType="1"/>
            </p:cNvSpPr>
            <p:nvPr/>
          </p:nvSpPr>
          <p:spPr bwMode="auto">
            <a:xfrm>
              <a:off x="2290" y="3427"/>
              <a:ext cx="0" cy="12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60" name="Line 92"/>
            <p:cNvSpPr>
              <a:spLocks noChangeShapeType="1"/>
            </p:cNvSpPr>
            <p:nvPr/>
          </p:nvSpPr>
          <p:spPr bwMode="auto">
            <a:xfrm>
              <a:off x="2328" y="3427"/>
              <a:ext cx="0" cy="12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61" name="Line 93"/>
            <p:cNvSpPr>
              <a:spLocks noChangeShapeType="1"/>
            </p:cNvSpPr>
            <p:nvPr/>
          </p:nvSpPr>
          <p:spPr bwMode="auto">
            <a:xfrm>
              <a:off x="2365" y="3427"/>
              <a:ext cx="0" cy="23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63" name="Line 95"/>
            <p:cNvSpPr>
              <a:spLocks noChangeShapeType="1"/>
            </p:cNvSpPr>
            <p:nvPr/>
          </p:nvSpPr>
          <p:spPr bwMode="auto">
            <a:xfrm>
              <a:off x="2608" y="3427"/>
              <a:ext cx="0" cy="12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64" name="Line 96"/>
            <p:cNvSpPr>
              <a:spLocks noChangeShapeType="1"/>
            </p:cNvSpPr>
            <p:nvPr/>
          </p:nvSpPr>
          <p:spPr bwMode="auto">
            <a:xfrm>
              <a:off x="2748" y="3427"/>
              <a:ext cx="0" cy="12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65" name="Line 97"/>
            <p:cNvSpPr>
              <a:spLocks noChangeShapeType="1"/>
            </p:cNvSpPr>
            <p:nvPr/>
          </p:nvSpPr>
          <p:spPr bwMode="auto">
            <a:xfrm>
              <a:off x="2850" y="3427"/>
              <a:ext cx="0" cy="12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66" name="Line 98"/>
            <p:cNvSpPr>
              <a:spLocks noChangeShapeType="1"/>
            </p:cNvSpPr>
            <p:nvPr/>
          </p:nvSpPr>
          <p:spPr bwMode="auto">
            <a:xfrm>
              <a:off x="2929" y="3427"/>
              <a:ext cx="0" cy="12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67" name="Line 99"/>
            <p:cNvSpPr>
              <a:spLocks noChangeShapeType="1"/>
            </p:cNvSpPr>
            <p:nvPr/>
          </p:nvSpPr>
          <p:spPr bwMode="auto">
            <a:xfrm>
              <a:off x="2990" y="3427"/>
              <a:ext cx="0" cy="12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68" name="Line 100"/>
            <p:cNvSpPr>
              <a:spLocks noChangeShapeType="1"/>
            </p:cNvSpPr>
            <p:nvPr/>
          </p:nvSpPr>
          <p:spPr bwMode="auto">
            <a:xfrm>
              <a:off x="3047" y="3427"/>
              <a:ext cx="0" cy="12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69" name="Line 101"/>
            <p:cNvSpPr>
              <a:spLocks noChangeShapeType="1"/>
            </p:cNvSpPr>
            <p:nvPr/>
          </p:nvSpPr>
          <p:spPr bwMode="auto">
            <a:xfrm>
              <a:off x="3092" y="3427"/>
              <a:ext cx="0" cy="12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70" name="Line 102"/>
            <p:cNvSpPr>
              <a:spLocks noChangeShapeType="1"/>
            </p:cNvSpPr>
            <p:nvPr/>
          </p:nvSpPr>
          <p:spPr bwMode="auto">
            <a:xfrm>
              <a:off x="3134" y="3427"/>
              <a:ext cx="0" cy="12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71" name="Line 103"/>
            <p:cNvSpPr>
              <a:spLocks noChangeShapeType="1"/>
            </p:cNvSpPr>
            <p:nvPr/>
          </p:nvSpPr>
          <p:spPr bwMode="auto">
            <a:xfrm>
              <a:off x="3171" y="3427"/>
              <a:ext cx="0" cy="23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73" name="Line 105"/>
            <p:cNvSpPr>
              <a:spLocks noChangeShapeType="1"/>
            </p:cNvSpPr>
            <p:nvPr/>
          </p:nvSpPr>
          <p:spPr bwMode="auto">
            <a:xfrm>
              <a:off x="3414" y="3427"/>
              <a:ext cx="0" cy="12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74" name="Line 106"/>
            <p:cNvSpPr>
              <a:spLocks noChangeShapeType="1"/>
            </p:cNvSpPr>
            <p:nvPr/>
          </p:nvSpPr>
          <p:spPr bwMode="auto">
            <a:xfrm>
              <a:off x="3554" y="3427"/>
              <a:ext cx="0" cy="12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75" name="Line 107"/>
            <p:cNvSpPr>
              <a:spLocks noChangeShapeType="1"/>
            </p:cNvSpPr>
            <p:nvPr/>
          </p:nvSpPr>
          <p:spPr bwMode="auto">
            <a:xfrm>
              <a:off x="3652" y="3427"/>
              <a:ext cx="0" cy="12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76" name="Line 108"/>
            <p:cNvSpPr>
              <a:spLocks noChangeShapeType="1"/>
            </p:cNvSpPr>
            <p:nvPr/>
          </p:nvSpPr>
          <p:spPr bwMode="auto">
            <a:xfrm>
              <a:off x="3732" y="3427"/>
              <a:ext cx="0" cy="12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77" name="Line 109"/>
            <p:cNvSpPr>
              <a:spLocks noChangeShapeType="1"/>
            </p:cNvSpPr>
            <p:nvPr/>
          </p:nvSpPr>
          <p:spPr bwMode="auto">
            <a:xfrm>
              <a:off x="3796" y="3427"/>
              <a:ext cx="0" cy="12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78" name="Line 110"/>
            <p:cNvSpPr>
              <a:spLocks noChangeShapeType="1"/>
            </p:cNvSpPr>
            <p:nvPr/>
          </p:nvSpPr>
          <p:spPr bwMode="auto">
            <a:xfrm>
              <a:off x="3849" y="3427"/>
              <a:ext cx="0" cy="12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79" name="Line 111"/>
            <p:cNvSpPr>
              <a:spLocks noChangeShapeType="1"/>
            </p:cNvSpPr>
            <p:nvPr/>
          </p:nvSpPr>
          <p:spPr bwMode="auto">
            <a:xfrm>
              <a:off x="3894" y="3427"/>
              <a:ext cx="0" cy="12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80" name="Line 112"/>
            <p:cNvSpPr>
              <a:spLocks noChangeShapeType="1"/>
            </p:cNvSpPr>
            <p:nvPr/>
          </p:nvSpPr>
          <p:spPr bwMode="auto">
            <a:xfrm>
              <a:off x="3936" y="3427"/>
              <a:ext cx="0" cy="12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81" name="Line 113"/>
            <p:cNvSpPr>
              <a:spLocks noChangeShapeType="1"/>
            </p:cNvSpPr>
            <p:nvPr/>
          </p:nvSpPr>
          <p:spPr bwMode="auto">
            <a:xfrm>
              <a:off x="3974" y="3427"/>
              <a:ext cx="0" cy="23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83" name="Line 115"/>
            <p:cNvSpPr>
              <a:spLocks noChangeShapeType="1"/>
            </p:cNvSpPr>
            <p:nvPr/>
          </p:nvSpPr>
          <p:spPr bwMode="auto">
            <a:xfrm>
              <a:off x="4216" y="3427"/>
              <a:ext cx="0" cy="12"/>
            </a:xfrm>
            <a:prstGeom prst="line">
              <a:avLst/>
            </a:prstGeom>
            <a:noFill/>
            <a:ln w="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84" name="Rectangle 116"/>
            <p:cNvSpPr>
              <a:spLocks noChangeArrowheads="1"/>
            </p:cNvSpPr>
            <p:nvPr/>
          </p:nvSpPr>
          <p:spPr bwMode="auto">
            <a:xfrm>
              <a:off x="2962" y="3562"/>
              <a:ext cx="274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Dose (mg)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4098" name="Group 4097"/>
          <p:cNvGrpSpPr/>
          <p:nvPr/>
        </p:nvGrpSpPr>
        <p:grpSpPr>
          <a:xfrm>
            <a:off x="4240216" y="1830084"/>
            <a:ext cx="4017694" cy="3102685"/>
            <a:chOff x="4240216" y="1830084"/>
            <a:chExt cx="4017694" cy="3102685"/>
          </a:xfrm>
        </p:grpSpPr>
        <p:sp>
          <p:nvSpPr>
            <p:cNvPr id="114" name="TextBox 113"/>
            <p:cNvSpPr txBox="1"/>
            <p:nvPr/>
          </p:nvSpPr>
          <p:spPr>
            <a:xfrm>
              <a:off x="6887393" y="4224883"/>
              <a:ext cx="1370517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Same subject</a:t>
              </a:r>
              <a:endPara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15" name="Straight Arrow Connector 114"/>
            <p:cNvCxnSpPr>
              <a:stCxn id="114" idx="1"/>
            </p:cNvCxnSpPr>
            <p:nvPr/>
          </p:nvCxnSpPr>
          <p:spPr>
            <a:xfrm flipH="1" flipV="1">
              <a:off x="6247158" y="1830084"/>
              <a:ext cx="640235" cy="2748742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>
              <a:stCxn id="114" idx="1"/>
            </p:cNvCxnSpPr>
            <p:nvPr/>
          </p:nvCxnSpPr>
          <p:spPr>
            <a:xfrm flipH="1" flipV="1">
              <a:off x="4240216" y="3883455"/>
              <a:ext cx="2647177" cy="695371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6110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Complicated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Log(Exposure(Subject </a:t>
            </a:r>
            <a:r>
              <a:rPr lang="en-US" dirty="0" err="1" smtClean="0"/>
              <a:t>i,Dose</a:t>
            </a:r>
            <a:r>
              <a:rPr lang="en-US" dirty="0" smtClean="0"/>
              <a:t> d)) =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l-GR" dirty="0" smtClean="0"/>
              <a:t>α</a:t>
            </a:r>
            <a:r>
              <a:rPr lang="en-US" dirty="0" smtClean="0"/>
              <a:t> + </a:t>
            </a:r>
            <a:r>
              <a:rPr lang="el-GR" dirty="0" smtClean="0"/>
              <a:t>β</a:t>
            </a:r>
            <a:r>
              <a:rPr lang="en-US" dirty="0" smtClean="0"/>
              <a:t>*Log(Dose d) + </a:t>
            </a:r>
            <a:r>
              <a:rPr lang="en-US" b="1" dirty="0" smtClean="0">
                <a:sym typeface="Symbol"/>
              </a:rPr>
              <a:t></a:t>
            </a:r>
            <a:r>
              <a:rPr lang="en-US" baseline="-25000" dirty="0" smtClean="0">
                <a:sym typeface="Symbol"/>
              </a:rPr>
              <a:t>i </a:t>
            </a:r>
            <a:r>
              <a:rPr lang="en-US" dirty="0" smtClean="0"/>
              <a:t>+ </a:t>
            </a:r>
            <a:r>
              <a:rPr lang="en-US" b="1" dirty="0" smtClean="0">
                <a:sym typeface="Symbol"/>
              </a:rPr>
              <a:t></a:t>
            </a:r>
            <a:r>
              <a:rPr lang="en-US" baseline="-25000" dirty="0" smtClean="0">
                <a:sym typeface="Symbol"/>
              </a:rPr>
              <a:t>id</a:t>
            </a:r>
          </a:p>
          <a:p>
            <a:pPr marL="0" indent="0">
              <a:buNone/>
            </a:pPr>
            <a:r>
              <a:rPr lang="en-US" dirty="0">
                <a:sym typeface="Symbol"/>
              </a:rPr>
              <a:t>	where </a:t>
            </a:r>
            <a:endParaRPr lang="en-US" dirty="0" smtClean="0">
              <a:sym typeface="Symbol"/>
            </a:endParaRPr>
          </a:p>
          <a:p>
            <a:pPr marL="0" indent="0">
              <a:buNone/>
            </a:pPr>
            <a:r>
              <a:rPr lang="en-US" b="1" dirty="0">
                <a:sym typeface="Symbol"/>
              </a:rPr>
              <a:t>	</a:t>
            </a:r>
            <a:r>
              <a:rPr lang="en-US" b="1" dirty="0" smtClean="0">
                <a:sym typeface="Symbol"/>
              </a:rPr>
              <a:t>	</a:t>
            </a:r>
            <a:r>
              <a:rPr lang="en-US" baseline="-25000" dirty="0" smtClean="0">
                <a:sym typeface="Symbol"/>
              </a:rPr>
              <a:t>i </a:t>
            </a:r>
            <a:r>
              <a:rPr lang="en-US" dirty="0" smtClean="0">
                <a:sym typeface="Symbol"/>
              </a:rPr>
              <a:t>represents a random subject effect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	and </a:t>
            </a:r>
          </a:p>
          <a:p>
            <a:pPr marL="0" indent="0">
              <a:buNone/>
            </a:pPr>
            <a:r>
              <a:rPr lang="en-US" b="1" dirty="0">
                <a:sym typeface="Symbol"/>
              </a:rPr>
              <a:t>	</a:t>
            </a:r>
            <a:r>
              <a:rPr lang="en-US" b="1" dirty="0" smtClean="0">
                <a:sym typeface="Symbol"/>
              </a:rPr>
              <a:t>	</a:t>
            </a:r>
            <a:r>
              <a:rPr lang="en-US" baseline="-25000" dirty="0" smtClean="0">
                <a:sym typeface="Symbol"/>
              </a:rPr>
              <a:t>id </a:t>
            </a:r>
            <a:r>
              <a:rPr lang="en-US" dirty="0">
                <a:sym typeface="Symbol"/>
              </a:rPr>
              <a:t>represents </a:t>
            </a:r>
            <a:r>
              <a:rPr lang="en-US" dirty="0" smtClean="0">
                <a:sym typeface="Symbol"/>
              </a:rPr>
              <a:t>unexplained error</a:t>
            </a:r>
            <a:endParaRPr lang="en-US" baseline="-25000" dirty="0">
              <a:sym typeface="Symbol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MBSW, May 2013 – Tim Kramer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Company Confidential  © 2013 Eli Lilly and Company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Counts of Doses Per Subject by Study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2211287"/>
              </p:ext>
            </p:extLst>
          </p:nvPr>
        </p:nvGraphicFramePr>
        <p:xfrm>
          <a:off x="457200" y="1543050"/>
          <a:ext cx="8229600" cy="1670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Doses per Subject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Study 1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Study 2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Study 3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Study 4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Study 5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MBSW, May 2013 – Tim Kramer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Company Confidential  © 2013 Eli Lilly and Company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31178" y="3592376"/>
            <a:ext cx="7113865" cy="16312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studies 1, 3 and 4 can be used to estimate between and within subject variability separately. </a:t>
            </a:r>
          </a:p>
          <a:p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Studies 2 and 5 can only estimate the combined effect of between and within subject variability.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435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Complicated Regression Results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472232"/>
              </p:ext>
            </p:extLst>
          </p:nvPr>
        </p:nvGraphicFramePr>
        <p:xfrm>
          <a:off x="473978" y="1350104"/>
          <a:ext cx="8229600" cy="4815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3428"/>
                <a:gridCol w="1163972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Study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Exposure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Prop.</a:t>
                      </a: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Constant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Between Subjects SD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Within Subjects SD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Between Subjects as %</a:t>
                      </a: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of Base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Within Subjects as % of Base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Total SD as % of Base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AUC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0.890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0.454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0.248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57%</a:t>
                      </a:r>
                      <a:endParaRPr lang="en-US" sz="1800" b="1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28%</a:t>
                      </a:r>
                      <a:endParaRPr lang="en-US" sz="1800" b="1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68%</a:t>
                      </a:r>
                      <a:endParaRPr lang="en-US" sz="1800" b="1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1" kern="120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1.065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0.360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0.094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43%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45%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1.046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0.265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0.190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30%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21%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39%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1.084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7000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63%</a:t>
                      </a:r>
                      <a:endParaRPr lang="en-US" sz="1800" b="1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0.966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48%</a:t>
                      </a:r>
                      <a:endParaRPr lang="en-US" sz="1800" b="1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Cmax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0.751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0.292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0.344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34%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41%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57%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1.116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0.254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0.158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29%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17%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35%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1.433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0.258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0.249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29%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28%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43%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0.883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1" kern="12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7000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37%</a:t>
                      </a:r>
                      <a:endParaRPr lang="en-US" sz="1800" b="1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1.895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94%</a:t>
                      </a:r>
                      <a:endParaRPr lang="en-US" sz="1800" b="1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MBSW, May 2013 – Tim Kramer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Company Confidential  © 2013 Eli Lilly and Company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65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Quantifying the Variability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% of Base calculated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𝜎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</m:t>
                    </m:r>
                  </m:oMath>
                </a14:m>
                <a:r>
                  <a:rPr lang="en-US" dirty="0" smtClean="0"/>
                  <a:t> since the regression was log(exposure) versus log(dose):</a:t>
                </a:r>
                <a:br>
                  <a:rPr lang="en-US" dirty="0" smtClean="0"/>
                </a:b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⋅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𝐷𝑜𝑠𝑒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𝜀</m:t>
                      </m:r>
                    </m:oMath>
                  </m:oMathPara>
                </a14:m>
                <a:r>
                  <a:rPr lang="en-US" b="0" dirty="0" smtClean="0">
                    <a:ea typeface="Cambria Math"/>
                  </a:rPr>
                  <a:t/>
                </a:r>
                <a:br>
                  <a:rPr lang="en-US" b="0" dirty="0" smtClean="0">
                    <a:ea typeface="Cambria Math"/>
                  </a:rPr>
                </a:br>
                <a:endParaRPr lang="en-US" b="0" dirty="0" smtClean="0">
                  <a:ea typeface="Cambria Math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𝛼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𝛽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⋅</m:t>
                        </m:r>
                        <m:func>
                          <m:funcPr>
                            <m:ctrlPr>
                              <a:rPr lang="en-US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𝐷𝑜𝑠𝑒</m:t>
                                </m:r>
                              </m:e>
                            </m:d>
                          </m:e>
                        </m:func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𝜀</m:t>
                        </m:r>
                        <m:r>
                          <m:rPr>
                            <m:nor/>
                          </m:rPr>
                          <a:rPr lang="en-US" dirty="0">
                            <a:ea typeface="Cambria Math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:endParaRPr lang="en-US" dirty="0" smtClean="0"/>
              </a:p>
              <a:p>
                <a:pPr marL="0" indent="0" algn="ctr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⋅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𝐷𝑜𝑠𝑒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⋅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𝜀</m:t>
                        </m:r>
                      </m:sup>
                    </m:sSup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When </a:t>
                </a:r>
                <a:r>
                  <a:rPr lang="en-US" dirty="0" smtClean="0">
                    <a:sym typeface="Symbol"/>
                  </a:rPr>
                  <a:t> ~ N(0,</a:t>
                </a:r>
                <a:r>
                  <a:rPr lang="el-GR" dirty="0" smtClean="0">
                    <a:sym typeface="Symbol"/>
                  </a:rPr>
                  <a:t>σ</a:t>
                </a:r>
                <a:r>
                  <a:rPr lang="en-US" baseline="30000" dirty="0" smtClean="0">
                    <a:sym typeface="Symbol"/>
                  </a:rPr>
                  <a:t>2</a:t>
                </a:r>
                <a:r>
                  <a:rPr lang="en-US" dirty="0">
                    <a:sym typeface="Symbol"/>
                  </a:rPr>
                  <a:t>), </a:t>
                </a:r>
                <a:r>
                  <a:rPr lang="en-US" dirty="0" smtClean="0">
                    <a:sym typeface="Symbol"/>
                  </a:rPr>
                  <a:t>e</a:t>
                </a:r>
                <a:r>
                  <a:rPr lang="en-US" baseline="30000" dirty="0" smtClean="0">
                    <a:sym typeface="Symbol"/>
                  </a:rPr>
                  <a:t></a:t>
                </a:r>
                <a:r>
                  <a:rPr lang="en-US" dirty="0" smtClean="0">
                    <a:sym typeface="Symbol"/>
                  </a:rPr>
                  <a:t> has median of 1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3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MBSW, May 2013 – Tim Kramer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Company Confidential  © 2013 Eli Lilly and Company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6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Quantifying The Impact Of Dose Variability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an </a:t>
            </a:r>
            <a:r>
              <a:rPr lang="en-US" i="1" dirty="0" smtClean="0"/>
              <a:t>absolutely consistent </a:t>
            </a:r>
            <a:r>
              <a:rPr lang="en-US" dirty="0" smtClean="0"/>
              <a:t>dose, we see variability in the exposure (</a:t>
            </a:r>
            <a:r>
              <a:rPr lang="en-US" dirty="0" err="1" smtClean="0"/>
              <a:t>C</a:t>
            </a:r>
            <a:r>
              <a:rPr lang="en-US" baseline="-25000" dirty="0" err="1" smtClean="0"/>
              <a:t>max</a:t>
            </a:r>
            <a:r>
              <a:rPr lang="en-US" dirty="0" smtClean="0"/>
              <a:t>, AUC) due to within subject and between subject variability. Denote this total variability by </a:t>
            </a:r>
            <a:r>
              <a:rPr lang="el-GR" dirty="0" smtClean="0"/>
              <a:t>σ</a:t>
            </a:r>
            <a:r>
              <a:rPr lang="en-US" baseline="30000" dirty="0" smtClean="0"/>
              <a:t>2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the dose varies, we need to determine the degree to which the total variability changes assuming a linear relationship between the actual dose and the resulting exposure.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MBSW, May 2013 – Tim Kramer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Company Confidential  © 2013 Eli Lilly and Company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8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Simulated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MBSW, May 2013 – Tim Kramer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Company Confidential  © 2013 Eli Lilly and Company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807" y="1460521"/>
            <a:ext cx="6574782" cy="4754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606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Plasma Concentration Profile Examples</a:t>
            </a:r>
            <a:endParaRPr lang="en-US" dirty="0"/>
          </a:p>
          <a:p>
            <a:r>
              <a:rPr lang="en-US" dirty="0"/>
              <a:t>Estimating </a:t>
            </a:r>
            <a:r>
              <a:rPr lang="en-US" dirty="0" smtClean="0"/>
              <a:t>Total, Between and Within Patient Variability</a:t>
            </a:r>
          </a:p>
          <a:p>
            <a:pPr lvl="1"/>
            <a:r>
              <a:rPr lang="en-US" dirty="0" smtClean="0"/>
              <a:t>First approximations</a:t>
            </a:r>
          </a:p>
          <a:p>
            <a:pPr lvl="1"/>
            <a:r>
              <a:rPr lang="en-US" dirty="0" smtClean="0"/>
              <a:t>Accounting for multiple doses per patient</a:t>
            </a:r>
          </a:p>
          <a:p>
            <a:pPr lvl="1"/>
            <a:r>
              <a:rPr lang="en-US" dirty="0" smtClean="0"/>
              <a:t>Accounting for dose inaccuracies</a:t>
            </a:r>
            <a:endParaRPr lang="en-US" dirty="0"/>
          </a:p>
          <a:p>
            <a:r>
              <a:rPr lang="en-US" dirty="0" smtClean="0"/>
              <a:t>Estimating </a:t>
            </a:r>
            <a:r>
              <a:rPr lang="en-US" dirty="0"/>
              <a:t>Patient </a:t>
            </a:r>
            <a:r>
              <a:rPr lang="en-US" dirty="0" smtClean="0"/>
              <a:t>Impact of Dose Variability</a:t>
            </a:r>
          </a:p>
          <a:p>
            <a:r>
              <a:rPr lang="en-US" dirty="0" smtClean="0"/>
              <a:t>Setting Dose Variability Specifications</a:t>
            </a:r>
            <a:endParaRPr lang="en-US" dirty="0"/>
          </a:p>
          <a:p>
            <a:r>
              <a:rPr lang="en-US" dirty="0"/>
              <a:t>Conclusions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MBSW, May 2013 – Tim Kramer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Company Confidential  © 2013 Eli Lilly and Company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6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The Effect Of Dose Variability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MBSW, May 2013 – Tim Kramer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Company Confidential  © 2013 Eli Lilly and Company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US" smtClean="0"/>
              <a:pPr/>
              <a:t>20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297180" y="1491168"/>
                <a:ext cx="2678144" cy="3678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If response is proportional to dose with proportionality constant k, and the exposure variance for a fixed dose is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SupPr>
                      <m:e>
                        <m:sSub>
                          <m:sSubPr>
                            <m:ctrlP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𝐬</m:t>
                            </m:r>
                          </m:sub>
                        </m:sSub>
                      </m:e>
                      <m:sub/>
                      <m:sup>
                        <m:r>
                          <a:rPr lang="en-US" sz="2000" b="1" i="0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sup>
                    </m:sSubSup>
                  </m:oMath>
                </a14:m>
                <a:r>
                  <a:rPr lang="en-US" sz="20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and the variance of dose is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SupPr>
                      <m:e>
                        <m:sSub>
                          <m:sSubPr>
                            <m:ctrlP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𝐝</m:t>
                            </m:r>
                          </m:sub>
                        </m:sSub>
                      </m:e>
                      <m:sub/>
                      <m:sup>
                        <m:r>
                          <a:rPr lang="en-US" sz="2000" b="1" i="0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sup>
                    </m:sSubSup>
                  </m:oMath>
                </a14:m>
                <a:r>
                  <a:rPr lang="en-US" sz="20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then the total variability is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SupPr>
                      <m:e>
                        <m:sSub>
                          <m:sSubPr>
                            <m:ctrlP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bPr>
                          <m:e>
                            <m:sSup>
                              <m:sSupPr>
                                <m:ctrlP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𝒌</m:t>
                                </m:r>
                              </m:e>
                              <m:sup>
                                <m: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  <a:ea typeface="Cambria Math"/>
                              </a:rPr>
                              <m:t>⋅</m:t>
                            </m:r>
                            <m:r>
                              <a:rPr lang="en-US" sz="2000" b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𝐝</m:t>
                            </m:r>
                          </m:sub>
                        </m:sSub>
                      </m:e>
                      <m:sub/>
                      <m:sup>
                        <m:r>
                          <a:rPr lang="en-US" sz="2000" b="1" i="0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sup>
                    </m:sSubSup>
                    <m:r>
                      <a:rPr lang="en-US" sz="20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</m:t>
                    </m:r>
                    <m:sSubSup>
                      <m:sSubSupPr>
                        <m:ctrlPr>
                          <a:rPr lang="en-US" sz="20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SupPr>
                      <m:e>
                        <m:sSub>
                          <m:sSubPr>
                            <m:ctrlP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𝐬</m:t>
                            </m:r>
                          </m:sub>
                        </m:sSub>
                      </m:e>
                      <m:sub/>
                      <m:sup>
                        <m:r>
                          <a:rPr lang="en-US" sz="2000" b="1" i="0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sup>
                    </m:sSubSup>
                    <m:r>
                      <a:rPr lang="en-US" sz="20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.</m:t>
                    </m:r>
                  </m:oMath>
                </a14:m>
                <a:endParaRPr lang="en-US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7180" y="1491168"/>
                <a:ext cx="2678144" cy="3678315"/>
              </a:xfrm>
              <a:prstGeom prst="rect">
                <a:avLst/>
              </a:prstGeom>
              <a:blipFill rotWithShape="1">
                <a:blip r:embed="rId4"/>
                <a:stretch>
                  <a:fillRect l="-2506" t="-829" r="-50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525982" y="5609539"/>
                <a:ext cx="6618018" cy="7584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For this example,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𝒌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𝟏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, 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𝝈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𝒔</m:t>
                        </m:r>
                      </m:sub>
                    </m:sSub>
                    <m:r>
                      <a:rPr lang="en-US" sz="2000" b="1" i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1" i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𝟏</m:t>
                    </m:r>
                  </m:oMath>
                </a14:m>
                <a:r>
                  <a:rPr lang="en-US" sz="2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𝝈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𝒅</m:t>
                        </m:r>
                      </m:sub>
                    </m:sSub>
                    <m:r>
                      <a:rPr lang="en-US" sz="20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𝟑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so the total variance,</a:t>
                </a:r>
                <a14:m>
                  <m:oMath xmlns:m="http://schemas.openxmlformats.org/officeDocument/2006/math">
                    <m:r>
                      <a:rPr lang="en-US" sz="2000" b="1" i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  </m:t>
                    </m:r>
                    <m:sSubSup>
                      <m:sSubSup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 </m:t>
                            </m:r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  <a:ea typeface="Cambria Math"/>
                              </a:rPr>
                              <m:t>𝝈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𝑻</m:t>
                            </m:r>
                          </m:sub>
                          <m:sup/>
                        </m:sSubSup>
                      </m:e>
                      <m:sub/>
                      <m:sup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sup>
                    </m:sSubSup>
                  </m:oMath>
                </a14:m>
                <a:r>
                  <a:rPr lang="en-US" sz="2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i</a:t>
                </a:r>
                <a14:m>
                  <m:oMath xmlns:m="http://schemas.openxmlformats.org/officeDocument/2006/math">
                    <m:r>
                      <a:rPr lang="en-US" sz="2000" b="1" i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𝐬</m:t>
                    </m:r>
                    <m:r>
                      <a:rPr lang="en-US" sz="2000" b="1" i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 </m:t>
                    </m:r>
                    <m:r>
                      <a:rPr lang="en-US" sz="2000" b="1" i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𝟏𝟎</m:t>
                    </m:r>
                    <m:r>
                      <a:rPr lang="en-US" sz="2000" b="1" i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.</m:t>
                    </m:r>
                  </m:oMath>
                </a14:m>
                <a:r>
                  <a:rPr lang="en-US" sz="2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Hence,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dirty="0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1" i="1" dirty="0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𝝈</m:t>
                        </m:r>
                      </m:e>
                      <m:sub>
                        <m:r>
                          <a:rPr lang="en-US" sz="2000" b="1" i="1" dirty="0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𝑻</m:t>
                        </m:r>
                      </m:sub>
                    </m:sSub>
                    <m:r>
                      <a:rPr lang="en-US" sz="2000" b="1" i="1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en-US" sz="2000" b="1" i="1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𝟑</m:t>
                    </m:r>
                  </m:oMath>
                </a14:m>
                <a:r>
                  <a:rPr lang="en-US" sz="2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.16.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5982" y="5609539"/>
                <a:ext cx="6618018" cy="758413"/>
              </a:xfrm>
              <a:prstGeom prst="rect">
                <a:avLst/>
              </a:prstGeom>
              <a:blipFill rotWithShape="1">
                <a:blip r:embed="rId5"/>
                <a:stretch>
                  <a:fillRect l="-1013" t="-4000"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54" y="1569943"/>
            <a:ext cx="2546812" cy="3931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9986" y="1569943"/>
            <a:ext cx="2683269" cy="3931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647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(Most) Complicated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Previous analysis of blood </a:t>
            </a:r>
            <a:r>
              <a:rPr lang="en-US" dirty="0"/>
              <a:t>plasma concentration studies treated </a:t>
            </a:r>
            <a:r>
              <a:rPr lang="en-US" dirty="0" smtClean="0"/>
              <a:t>doses as if they were exactly nominal.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MBSW, May 2013 – Tim Kramer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Company Confidential  © 2013 Eli Lilly and Company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016616" y="3028426"/>
            <a:ext cx="3822583" cy="3008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ヒラギノ角ゴ Pro W3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ヒラギノ角ゴ Pro W3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ヒラギノ角ゴ Pro W3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ヒラギノ角ゴ Pro W3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ヒラギノ角ゴ Pro W3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dirty="0" smtClean="0"/>
              <a:t>If true doses varied (like </a:t>
            </a:r>
            <a:r>
              <a:rPr lang="en-US" dirty="0" smtClean="0">
                <a:solidFill>
                  <a:srgbClr val="0000FF"/>
                </a:solidFill>
              </a:rPr>
              <a:t>blue </a:t>
            </a:r>
            <a:r>
              <a:rPr lang="en-US" dirty="0" smtClean="0"/>
              <a:t>dots) then the apparent variability between and within patients would be overstated.</a:t>
            </a:r>
          </a:p>
          <a:p>
            <a:pPr marL="0" indent="0">
              <a:buNone/>
            </a:pPr>
            <a:r>
              <a:rPr lang="en-US" dirty="0" smtClean="0"/>
              <a:t>How to correct?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78" y="3011058"/>
            <a:ext cx="4402837" cy="318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5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(Most) Complicated Model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Log(Exposure(Subject </a:t>
                </a:r>
                <a:r>
                  <a:rPr lang="en-US" dirty="0" err="1" smtClean="0"/>
                  <a:t>i,Dose</a:t>
                </a:r>
                <a:r>
                  <a:rPr lang="en-US" dirty="0" smtClean="0"/>
                  <a:t> d)) =</a:t>
                </a:r>
                <a:br>
                  <a:rPr lang="en-US" dirty="0" smtClean="0"/>
                </a:br>
                <a:r>
                  <a:rPr lang="en-US" dirty="0" smtClean="0"/>
                  <a:t> </a:t>
                </a:r>
                <a:r>
                  <a:rPr lang="en-US" sz="1200" dirty="0" smtClean="0"/>
                  <a:t/>
                </a:r>
                <a:br>
                  <a:rPr lang="en-US" sz="1200" dirty="0" smtClean="0"/>
                </a:br>
                <a:r>
                  <a:rPr lang="en-US" dirty="0" smtClean="0"/>
                  <a:t>	</a:t>
                </a:r>
                <a:r>
                  <a:rPr lang="el-GR" dirty="0" smtClean="0"/>
                  <a:t>α</a:t>
                </a:r>
                <a:r>
                  <a:rPr lang="en-US" dirty="0" smtClean="0"/>
                  <a:t> + </a:t>
                </a:r>
                <a:r>
                  <a:rPr lang="el-GR" dirty="0" smtClean="0"/>
                  <a:t>β</a:t>
                </a:r>
                <a:r>
                  <a:rPr lang="en-US" dirty="0" smtClean="0"/>
                  <a:t>*Log(Dose d *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sym typeface="Symbol"/>
                      </a:rPr>
                      <m:t>𝜹</m:t>
                    </m:r>
                  </m:oMath>
                </a14:m>
                <a:r>
                  <a:rPr lang="en-US" b="1" baseline="-25000" dirty="0" smtClean="0">
                    <a:solidFill>
                      <a:srgbClr val="FF0000"/>
                    </a:solidFill>
                    <a:sym typeface="Symbol"/>
                  </a:rPr>
                  <a:t>id,1</a:t>
                </a:r>
                <a:r>
                  <a:rPr lang="en-US" dirty="0" smtClean="0"/>
                  <a:t>) + </a:t>
                </a:r>
                <a:r>
                  <a:rPr lang="en-US" b="1" dirty="0" smtClean="0">
                    <a:sym typeface="Symbol"/>
                  </a:rPr>
                  <a:t></a:t>
                </a:r>
                <a:r>
                  <a:rPr lang="en-US" baseline="-25000" dirty="0" smtClean="0">
                    <a:sym typeface="Symbol"/>
                  </a:rPr>
                  <a:t>i </a:t>
                </a:r>
                <a:r>
                  <a:rPr lang="en-US" dirty="0" smtClean="0"/>
                  <a:t>+ </a:t>
                </a:r>
                <a:r>
                  <a:rPr lang="en-US" b="1" dirty="0" smtClean="0">
                    <a:sym typeface="Symbol"/>
                  </a:rPr>
                  <a:t></a:t>
                </a:r>
                <a:r>
                  <a:rPr lang="en-US" baseline="-25000" dirty="0" smtClean="0">
                    <a:sym typeface="Symbol"/>
                  </a:rPr>
                  <a:t>id,2</a:t>
                </a:r>
                <a:r>
                  <a:rPr lang="en-US" dirty="0" smtClean="0">
                    <a:sym typeface="Symbol"/>
                  </a:rPr>
                  <a:t> </a:t>
                </a:r>
                <a:r>
                  <a:rPr lang="en-US" dirty="0">
                    <a:sym typeface="Symbol"/>
                  </a:rPr>
                  <a:t>	where </a:t>
                </a:r>
                <a:endParaRPr lang="en-US" dirty="0" smtClean="0">
                  <a:sym typeface="Symbol"/>
                </a:endParaRPr>
              </a:p>
              <a:p>
                <a:pPr marL="0" indent="0">
                  <a:buNone/>
                </a:pPr>
                <a:r>
                  <a:rPr lang="en-US" b="1" dirty="0">
                    <a:sym typeface="Symbol"/>
                  </a:rPr>
                  <a:t>	</a:t>
                </a:r>
                <a:r>
                  <a:rPr lang="en-US" b="1" dirty="0" smtClean="0">
                    <a:sym typeface="Symbol"/>
                  </a:rPr>
                  <a:t>	</a:t>
                </a:r>
                <a:r>
                  <a:rPr lang="en-US" baseline="-25000" dirty="0">
                    <a:sym typeface="Symbol"/>
                  </a:rPr>
                  <a:t>id,1 </a:t>
                </a:r>
                <a:r>
                  <a:rPr lang="en-US" dirty="0">
                    <a:sym typeface="Symbol"/>
                  </a:rPr>
                  <a:t>represents dose </a:t>
                </a:r>
                <a:r>
                  <a:rPr lang="en-US" dirty="0" smtClean="0">
                    <a:sym typeface="Symbol"/>
                  </a:rPr>
                  <a:t>inaccuracy,</a:t>
                </a:r>
              </a:p>
              <a:p>
                <a:pPr marL="0" indent="0">
                  <a:buNone/>
                </a:pPr>
                <a:r>
                  <a:rPr lang="en-US" b="1" dirty="0">
                    <a:sym typeface="Symbol"/>
                  </a:rPr>
                  <a:t>	</a:t>
                </a:r>
                <a:r>
                  <a:rPr lang="en-US" b="1" dirty="0" smtClean="0">
                    <a:sym typeface="Symbol"/>
                  </a:rPr>
                  <a:t>	</a:t>
                </a:r>
                <a:r>
                  <a:rPr lang="en-US" baseline="-25000" dirty="0" smtClean="0">
                    <a:sym typeface="Symbol"/>
                  </a:rPr>
                  <a:t>i </a:t>
                </a:r>
                <a:r>
                  <a:rPr lang="en-US" dirty="0" smtClean="0">
                    <a:sym typeface="Symbol"/>
                  </a:rPr>
                  <a:t>represents a random subject effect,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ym typeface="Symbol"/>
                  </a:rPr>
                  <a:t>		</a:t>
                </a:r>
                <a:r>
                  <a:rPr lang="en-US" dirty="0" smtClean="0">
                    <a:sym typeface="Symbol"/>
                  </a:rPr>
                  <a:t>and </a:t>
                </a:r>
                <a:r>
                  <a:rPr lang="en-US" b="1" dirty="0" smtClean="0">
                    <a:sym typeface="Symbol"/>
                  </a:rPr>
                  <a:t></a:t>
                </a:r>
                <a:r>
                  <a:rPr lang="en-US" baseline="-25000" dirty="0" smtClean="0">
                    <a:sym typeface="Symbol"/>
                  </a:rPr>
                  <a:t>id,2 </a:t>
                </a:r>
                <a:r>
                  <a:rPr lang="en-US" dirty="0">
                    <a:sym typeface="Symbol"/>
                  </a:rPr>
                  <a:t>represents </a:t>
                </a:r>
                <a:r>
                  <a:rPr lang="en-US" dirty="0" smtClean="0">
                    <a:sym typeface="Symbol"/>
                  </a:rPr>
                  <a:t>unexplained error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b="1" i="1" dirty="0">
                        <a:solidFill>
                          <a:srgbClr val="FF0000"/>
                        </a:solidFill>
                        <a:latin typeface="Cambria Math"/>
                        <a:ea typeface="Cambria Math"/>
                        <a:sym typeface="Symbol"/>
                      </a:rPr>
                      <m:t>𝜹</m:t>
                    </m:r>
                  </m:oMath>
                </a14:m>
                <a:r>
                  <a:rPr lang="en-US" b="1" baseline="-25000" dirty="0" smtClean="0">
                    <a:solidFill>
                      <a:srgbClr val="FF0000"/>
                    </a:solidFill>
                    <a:sym typeface="Symbol"/>
                  </a:rPr>
                  <a:t>id,1 </a:t>
                </a:r>
                <a:r>
                  <a:rPr lang="en-US" b="1" i="1" dirty="0">
                    <a:solidFill>
                      <a:srgbClr val="FF0000"/>
                    </a:solidFill>
                    <a:latin typeface="Cambria Math"/>
                    <a:ea typeface="Cambria Math"/>
                    <a:sym typeface="Symbol"/>
                  </a:rPr>
                  <a:t>~ </a:t>
                </a:r>
                <a:r>
                  <a:rPr lang="en-US" b="1" dirty="0" smtClean="0">
                    <a:solidFill>
                      <a:srgbClr val="FF0000"/>
                    </a:solidFill>
                    <a:sym typeface="Symbol"/>
                  </a:rPr>
                  <a:t>N(1,</a:t>
                </a:r>
                <a:r>
                  <a:rPr lang="el-GR" b="1" dirty="0" smtClean="0">
                    <a:solidFill>
                      <a:srgbClr val="FF0000"/>
                    </a:solidFill>
                    <a:sym typeface="Symbol"/>
                  </a:rPr>
                  <a:t>σ</a:t>
                </a:r>
                <a:r>
                  <a:rPr lang="en-US" b="1" baseline="-25000" dirty="0" smtClean="0">
                    <a:solidFill>
                      <a:srgbClr val="FF0000"/>
                    </a:solidFill>
                    <a:sym typeface="Symbol"/>
                  </a:rPr>
                  <a:t>d</a:t>
                </a:r>
                <a:r>
                  <a:rPr lang="en-US" b="1" baseline="30000" dirty="0" smtClean="0">
                    <a:solidFill>
                      <a:srgbClr val="FF0000"/>
                    </a:solidFill>
                    <a:sym typeface="Symbol"/>
                  </a:rPr>
                  <a:t>2</a:t>
                </a:r>
                <a:r>
                  <a:rPr lang="en-US" b="1" dirty="0" smtClean="0">
                    <a:solidFill>
                      <a:srgbClr val="FF0000"/>
                    </a:solidFill>
                    <a:sym typeface="Symbol"/>
                  </a:rPr>
                  <a:t>)</a:t>
                </a:r>
                <a:endParaRPr lang="en-US" dirty="0" smtClean="0">
                  <a:sym typeface="Symbol"/>
                </a:endParaRPr>
              </a:p>
              <a:p>
                <a:pPr marL="0" indent="0">
                  <a:buNone/>
                </a:pPr>
                <a:r>
                  <a:rPr lang="en-US" sz="2000" b="1" kern="1200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sym typeface="Symbol"/>
                  </a:rPr>
                  <a:t/>
                </a:r>
                <a:br>
                  <a:rPr lang="en-US" sz="2000" b="1" kern="1200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sym typeface="Symbol"/>
                  </a:rPr>
                </a:br>
                <a:r>
                  <a:rPr lang="en-US" b="1" kern="1200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sym typeface="Symbol"/>
                  </a:rPr>
                  <a:t>How </a:t>
                </a:r>
                <a:r>
                  <a:rPr lang="en-US" b="1" kern="12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sym typeface="Symbol"/>
                  </a:rPr>
                  <a:t>to assign dose inaccuracies to the individual results?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556" t="-1346" b="-69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MBSW, May 2013 – Tim Kramer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Company Confidential  © 2013 Eli Lilly and Company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2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Dose Per Subject Approach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MBSW, May 2013 – Tim Kramer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Company Confidential  © 2013 Eli Lilly and Company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7" name="Group 493"/>
          <p:cNvGrpSpPr>
            <a:grpSpLocks noChangeAspect="1"/>
          </p:cNvGrpSpPr>
          <p:nvPr/>
        </p:nvGrpSpPr>
        <p:grpSpPr bwMode="auto">
          <a:xfrm>
            <a:off x="708733" y="1438505"/>
            <a:ext cx="4217319" cy="4279568"/>
            <a:chOff x="3028" y="2410"/>
            <a:chExt cx="1626" cy="1650"/>
          </a:xfrm>
        </p:grpSpPr>
        <p:sp>
          <p:nvSpPr>
            <p:cNvPr id="8" name="Rectangle 494"/>
            <p:cNvSpPr>
              <a:spLocks noChangeArrowheads="1"/>
            </p:cNvSpPr>
            <p:nvPr/>
          </p:nvSpPr>
          <p:spPr bwMode="auto">
            <a:xfrm>
              <a:off x="3028" y="2410"/>
              <a:ext cx="3" cy="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496"/>
            <p:cNvSpPr>
              <a:spLocks noChangeShapeType="1"/>
            </p:cNvSpPr>
            <p:nvPr/>
          </p:nvSpPr>
          <p:spPr bwMode="auto">
            <a:xfrm flipH="1">
              <a:off x="3194" y="3880"/>
              <a:ext cx="14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498"/>
            <p:cNvSpPr>
              <a:spLocks noChangeShapeType="1"/>
            </p:cNvSpPr>
            <p:nvPr/>
          </p:nvSpPr>
          <p:spPr bwMode="auto">
            <a:xfrm flipH="1">
              <a:off x="3201" y="3692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499"/>
            <p:cNvSpPr>
              <a:spLocks noChangeShapeType="1"/>
            </p:cNvSpPr>
            <p:nvPr/>
          </p:nvSpPr>
          <p:spPr bwMode="auto">
            <a:xfrm flipH="1">
              <a:off x="3201" y="3581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500"/>
            <p:cNvSpPr>
              <a:spLocks noChangeShapeType="1"/>
            </p:cNvSpPr>
            <p:nvPr/>
          </p:nvSpPr>
          <p:spPr bwMode="auto">
            <a:xfrm flipH="1">
              <a:off x="3201" y="3501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501"/>
            <p:cNvSpPr>
              <a:spLocks noChangeShapeType="1"/>
            </p:cNvSpPr>
            <p:nvPr/>
          </p:nvSpPr>
          <p:spPr bwMode="auto">
            <a:xfrm flipH="1">
              <a:off x="3201" y="3441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502"/>
            <p:cNvSpPr>
              <a:spLocks noChangeShapeType="1"/>
            </p:cNvSpPr>
            <p:nvPr/>
          </p:nvSpPr>
          <p:spPr bwMode="auto">
            <a:xfrm flipH="1">
              <a:off x="3201" y="3390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503"/>
            <p:cNvSpPr>
              <a:spLocks noChangeShapeType="1"/>
            </p:cNvSpPr>
            <p:nvPr/>
          </p:nvSpPr>
          <p:spPr bwMode="auto">
            <a:xfrm flipH="1">
              <a:off x="3201" y="3349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504"/>
            <p:cNvSpPr>
              <a:spLocks noChangeShapeType="1"/>
            </p:cNvSpPr>
            <p:nvPr/>
          </p:nvSpPr>
          <p:spPr bwMode="auto">
            <a:xfrm flipH="1">
              <a:off x="3201" y="3313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505"/>
            <p:cNvSpPr>
              <a:spLocks noChangeShapeType="1"/>
            </p:cNvSpPr>
            <p:nvPr/>
          </p:nvSpPr>
          <p:spPr bwMode="auto">
            <a:xfrm flipH="1">
              <a:off x="3201" y="3279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506"/>
            <p:cNvSpPr>
              <a:spLocks noChangeShapeType="1"/>
            </p:cNvSpPr>
            <p:nvPr/>
          </p:nvSpPr>
          <p:spPr bwMode="auto">
            <a:xfrm flipH="1">
              <a:off x="3194" y="3250"/>
              <a:ext cx="14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508"/>
            <p:cNvSpPr>
              <a:spLocks noChangeShapeType="1"/>
            </p:cNvSpPr>
            <p:nvPr/>
          </p:nvSpPr>
          <p:spPr bwMode="auto">
            <a:xfrm flipH="1">
              <a:off x="3201" y="3062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509"/>
            <p:cNvSpPr>
              <a:spLocks noChangeShapeType="1"/>
            </p:cNvSpPr>
            <p:nvPr/>
          </p:nvSpPr>
          <p:spPr bwMode="auto">
            <a:xfrm flipH="1">
              <a:off x="3201" y="2952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510"/>
            <p:cNvSpPr>
              <a:spLocks noChangeShapeType="1"/>
            </p:cNvSpPr>
            <p:nvPr/>
          </p:nvSpPr>
          <p:spPr bwMode="auto">
            <a:xfrm flipH="1">
              <a:off x="3201" y="2872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511"/>
            <p:cNvSpPr>
              <a:spLocks noChangeShapeType="1"/>
            </p:cNvSpPr>
            <p:nvPr/>
          </p:nvSpPr>
          <p:spPr bwMode="auto">
            <a:xfrm flipH="1">
              <a:off x="3201" y="2812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512"/>
            <p:cNvSpPr>
              <a:spLocks noChangeShapeType="1"/>
            </p:cNvSpPr>
            <p:nvPr/>
          </p:nvSpPr>
          <p:spPr bwMode="auto">
            <a:xfrm flipH="1">
              <a:off x="3201" y="2761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513"/>
            <p:cNvSpPr>
              <a:spLocks noChangeShapeType="1"/>
            </p:cNvSpPr>
            <p:nvPr/>
          </p:nvSpPr>
          <p:spPr bwMode="auto">
            <a:xfrm flipH="1">
              <a:off x="3201" y="2720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514"/>
            <p:cNvSpPr>
              <a:spLocks noChangeShapeType="1"/>
            </p:cNvSpPr>
            <p:nvPr/>
          </p:nvSpPr>
          <p:spPr bwMode="auto">
            <a:xfrm flipH="1">
              <a:off x="3201" y="2684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515"/>
            <p:cNvSpPr>
              <a:spLocks noChangeShapeType="1"/>
            </p:cNvSpPr>
            <p:nvPr/>
          </p:nvSpPr>
          <p:spPr bwMode="auto">
            <a:xfrm flipH="1">
              <a:off x="3201" y="2650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516"/>
            <p:cNvSpPr>
              <a:spLocks noChangeShapeType="1"/>
            </p:cNvSpPr>
            <p:nvPr/>
          </p:nvSpPr>
          <p:spPr bwMode="auto">
            <a:xfrm flipH="1">
              <a:off x="3194" y="2621"/>
              <a:ext cx="14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518"/>
            <p:cNvSpPr>
              <a:spLocks noChangeShapeType="1"/>
            </p:cNvSpPr>
            <p:nvPr/>
          </p:nvSpPr>
          <p:spPr bwMode="auto">
            <a:xfrm flipH="1">
              <a:off x="3201" y="2433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523"/>
            <p:cNvSpPr>
              <a:spLocks noChangeArrowheads="1"/>
            </p:cNvSpPr>
            <p:nvPr/>
          </p:nvSpPr>
          <p:spPr bwMode="auto">
            <a:xfrm rot="16200000">
              <a:off x="3058" y="3128"/>
              <a:ext cx="34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" name="Rectangle 531"/>
            <p:cNvSpPr>
              <a:spLocks noChangeArrowheads="1"/>
            </p:cNvSpPr>
            <p:nvPr/>
          </p:nvSpPr>
          <p:spPr bwMode="auto">
            <a:xfrm>
              <a:off x="3208" y="2433"/>
              <a:ext cx="1446" cy="14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Oval 532"/>
            <p:cNvSpPr>
              <a:spLocks noChangeArrowheads="1"/>
            </p:cNvSpPr>
            <p:nvPr/>
          </p:nvSpPr>
          <p:spPr bwMode="auto">
            <a:xfrm>
              <a:off x="4200" y="2586"/>
              <a:ext cx="36" cy="37"/>
            </a:xfrm>
            <a:prstGeom prst="ellipse">
              <a:avLst/>
            </a:prstGeom>
            <a:solidFill>
              <a:srgbClr val="D3534D"/>
            </a:solidFill>
            <a:ln w="1">
              <a:solidFill>
                <a:srgbClr val="D3534D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Oval 533"/>
            <p:cNvSpPr>
              <a:spLocks noChangeArrowheads="1"/>
            </p:cNvSpPr>
            <p:nvPr/>
          </p:nvSpPr>
          <p:spPr bwMode="auto">
            <a:xfrm>
              <a:off x="4200" y="2651"/>
              <a:ext cx="36" cy="37"/>
            </a:xfrm>
            <a:prstGeom prst="ellipse">
              <a:avLst/>
            </a:prstGeom>
            <a:solidFill>
              <a:srgbClr val="90ABE8"/>
            </a:solidFill>
            <a:ln w="1">
              <a:solidFill>
                <a:srgbClr val="90ABE8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Oval 534"/>
            <p:cNvSpPr>
              <a:spLocks noChangeArrowheads="1"/>
            </p:cNvSpPr>
            <p:nvPr/>
          </p:nvSpPr>
          <p:spPr bwMode="auto">
            <a:xfrm>
              <a:off x="4200" y="2659"/>
              <a:ext cx="36" cy="36"/>
            </a:xfrm>
            <a:prstGeom prst="ellipse">
              <a:avLst/>
            </a:prstGeom>
            <a:solidFill>
              <a:srgbClr val="8DBCAD"/>
            </a:solidFill>
            <a:ln w="1">
              <a:solidFill>
                <a:srgbClr val="8DBCAD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Oval 535"/>
            <p:cNvSpPr>
              <a:spLocks noChangeArrowheads="1"/>
            </p:cNvSpPr>
            <p:nvPr/>
          </p:nvSpPr>
          <p:spPr bwMode="auto">
            <a:xfrm>
              <a:off x="4200" y="2700"/>
              <a:ext cx="36" cy="36"/>
            </a:xfrm>
            <a:prstGeom prst="ellipse">
              <a:avLst/>
            </a:prstGeom>
            <a:solidFill>
              <a:srgbClr val="5E4072"/>
            </a:solidFill>
            <a:ln w="1">
              <a:solidFill>
                <a:srgbClr val="5E4072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Oval 536"/>
            <p:cNvSpPr>
              <a:spLocks noChangeArrowheads="1"/>
            </p:cNvSpPr>
            <p:nvPr/>
          </p:nvSpPr>
          <p:spPr bwMode="auto">
            <a:xfrm>
              <a:off x="4200" y="2733"/>
              <a:ext cx="36" cy="37"/>
            </a:xfrm>
            <a:prstGeom prst="ellipse">
              <a:avLst/>
            </a:prstGeom>
            <a:solidFill>
              <a:srgbClr val="7A3E25"/>
            </a:solidFill>
            <a:ln w="1">
              <a:solidFill>
                <a:srgbClr val="7A3E25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Oval 537"/>
            <p:cNvSpPr>
              <a:spLocks noChangeArrowheads="1"/>
            </p:cNvSpPr>
            <p:nvPr/>
          </p:nvSpPr>
          <p:spPr bwMode="auto">
            <a:xfrm>
              <a:off x="4200" y="2786"/>
              <a:ext cx="36" cy="37"/>
            </a:xfrm>
            <a:prstGeom prst="ellipse">
              <a:avLst/>
            </a:prstGeom>
            <a:solidFill>
              <a:srgbClr val="7CDF15"/>
            </a:solidFill>
            <a:ln w="1">
              <a:solidFill>
                <a:srgbClr val="7CDF15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Oval 538"/>
            <p:cNvSpPr>
              <a:spLocks noChangeArrowheads="1"/>
            </p:cNvSpPr>
            <p:nvPr/>
          </p:nvSpPr>
          <p:spPr bwMode="auto">
            <a:xfrm>
              <a:off x="4200" y="2789"/>
              <a:ext cx="36" cy="36"/>
            </a:xfrm>
            <a:prstGeom prst="ellipse">
              <a:avLst/>
            </a:prstGeom>
            <a:solidFill>
              <a:srgbClr val="6BB891"/>
            </a:solidFill>
            <a:ln w="1">
              <a:solidFill>
                <a:srgbClr val="6BB891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Oval 539"/>
            <p:cNvSpPr>
              <a:spLocks noChangeArrowheads="1"/>
            </p:cNvSpPr>
            <p:nvPr/>
          </p:nvSpPr>
          <p:spPr bwMode="auto">
            <a:xfrm>
              <a:off x="4200" y="2803"/>
              <a:ext cx="36" cy="37"/>
            </a:xfrm>
            <a:prstGeom prst="ellipse">
              <a:avLst/>
            </a:prstGeom>
            <a:solidFill>
              <a:srgbClr val="CB3C57"/>
            </a:solidFill>
            <a:ln w="1">
              <a:solidFill>
                <a:srgbClr val="CB3C57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Oval 540"/>
            <p:cNvSpPr>
              <a:spLocks noChangeArrowheads="1"/>
            </p:cNvSpPr>
            <p:nvPr/>
          </p:nvSpPr>
          <p:spPr bwMode="auto">
            <a:xfrm>
              <a:off x="4200" y="2818"/>
              <a:ext cx="36" cy="36"/>
            </a:xfrm>
            <a:prstGeom prst="ellipse">
              <a:avLst/>
            </a:prstGeom>
            <a:solidFill>
              <a:srgbClr val="C84FDE"/>
            </a:solidFill>
            <a:ln w="1">
              <a:solidFill>
                <a:srgbClr val="C84FDE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Oval 541"/>
            <p:cNvSpPr>
              <a:spLocks noChangeArrowheads="1"/>
            </p:cNvSpPr>
            <p:nvPr/>
          </p:nvSpPr>
          <p:spPr bwMode="auto">
            <a:xfrm>
              <a:off x="4200" y="2842"/>
              <a:ext cx="36" cy="36"/>
            </a:xfrm>
            <a:prstGeom prst="ellipse">
              <a:avLst/>
            </a:prstGeom>
            <a:solidFill>
              <a:srgbClr val="10733C"/>
            </a:solidFill>
            <a:ln w="1">
              <a:solidFill>
                <a:srgbClr val="10733C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Oval 542"/>
            <p:cNvSpPr>
              <a:spLocks noChangeArrowheads="1"/>
            </p:cNvSpPr>
            <p:nvPr/>
          </p:nvSpPr>
          <p:spPr bwMode="auto">
            <a:xfrm>
              <a:off x="4200" y="2864"/>
              <a:ext cx="36" cy="36"/>
            </a:xfrm>
            <a:prstGeom prst="ellipse">
              <a:avLst/>
            </a:prstGeom>
            <a:solidFill>
              <a:srgbClr val="86B21C"/>
            </a:solidFill>
            <a:ln w="1">
              <a:solidFill>
                <a:srgbClr val="86B21C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Oval 543"/>
            <p:cNvSpPr>
              <a:spLocks noChangeArrowheads="1"/>
            </p:cNvSpPr>
            <p:nvPr/>
          </p:nvSpPr>
          <p:spPr bwMode="auto">
            <a:xfrm>
              <a:off x="4200" y="3030"/>
              <a:ext cx="36" cy="36"/>
            </a:xfrm>
            <a:prstGeom prst="ellipse">
              <a:avLst/>
            </a:prstGeom>
            <a:solidFill>
              <a:srgbClr val="436095"/>
            </a:solidFill>
            <a:ln w="1">
              <a:solidFill>
                <a:srgbClr val="436095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Oval 544"/>
            <p:cNvSpPr>
              <a:spLocks noChangeArrowheads="1"/>
            </p:cNvSpPr>
            <p:nvPr/>
          </p:nvSpPr>
          <p:spPr bwMode="auto">
            <a:xfrm>
              <a:off x="3626" y="2902"/>
              <a:ext cx="36" cy="36"/>
            </a:xfrm>
            <a:prstGeom prst="ellipse">
              <a:avLst/>
            </a:prstGeom>
            <a:solidFill>
              <a:srgbClr val="38B252"/>
            </a:solidFill>
            <a:ln w="1">
              <a:solidFill>
                <a:srgbClr val="38B252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Oval 545"/>
            <p:cNvSpPr>
              <a:spLocks noChangeArrowheads="1"/>
            </p:cNvSpPr>
            <p:nvPr/>
          </p:nvSpPr>
          <p:spPr bwMode="auto">
            <a:xfrm>
              <a:off x="3626" y="2931"/>
              <a:ext cx="36" cy="36"/>
            </a:xfrm>
            <a:prstGeom prst="ellipse">
              <a:avLst/>
            </a:prstGeom>
            <a:solidFill>
              <a:srgbClr val="1F9031"/>
            </a:solidFill>
            <a:ln w="1">
              <a:solidFill>
                <a:srgbClr val="1F9031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Oval 546"/>
            <p:cNvSpPr>
              <a:spLocks noChangeArrowheads="1"/>
            </p:cNvSpPr>
            <p:nvPr/>
          </p:nvSpPr>
          <p:spPr bwMode="auto">
            <a:xfrm>
              <a:off x="3626" y="3020"/>
              <a:ext cx="36" cy="36"/>
            </a:xfrm>
            <a:prstGeom prst="ellipse">
              <a:avLst/>
            </a:prstGeom>
            <a:solidFill>
              <a:srgbClr val="36808E"/>
            </a:solidFill>
            <a:ln w="1">
              <a:solidFill>
                <a:srgbClr val="36808E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Oval 547"/>
            <p:cNvSpPr>
              <a:spLocks noChangeArrowheads="1"/>
            </p:cNvSpPr>
            <p:nvPr/>
          </p:nvSpPr>
          <p:spPr bwMode="auto">
            <a:xfrm>
              <a:off x="3626" y="3206"/>
              <a:ext cx="36" cy="36"/>
            </a:xfrm>
            <a:prstGeom prst="ellipse">
              <a:avLst/>
            </a:prstGeom>
            <a:solidFill>
              <a:srgbClr val="79DC76"/>
            </a:solidFill>
            <a:ln w="1">
              <a:solidFill>
                <a:srgbClr val="79DC7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Oval 548"/>
            <p:cNvSpPr>
              <a:spLocks noChangeArrowheads="1"/>
            </p:cNvSpPr>
            <p:nvPr/>
          </p:nvSpPr>
          <p:spPr bwMode="auto">
            <a:xfrm>
              <a:off x="3626" y="3218"/>
              <a:ext cx="36" cy="36"/>
            </a:xfrm>
            <a:prstGeom prst="ellipse">
              <a:avLst/>
            </a:prstGeom>
            <a:solidFill>
              <a:srgbClr val="B46BEE"/>
            </a:solidFill>
            <a:ln w="1">
              <a:solidFill>
                <a:srgbClr val="B46BEE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Oval 549"/>
            <p:cNvSpPr>
              <a:spLocks noChangeArrowheads="1"/>
            </p:cNvSpPr>
            <p:nvPr/>
          </p:nvSpPr>
          <p:spPr bwMode="auto">
            <a:xfrm>
              <a:off x="3626" y="3273"/>
              <a:ext cx="36" cy="37"/>
            </a:xfrm>
            <a:prstGeom prst="ellipse">
              <a:avLst/>
            </a:prstGeom>
            <a:solidFill>
              <a:srgbClr val="854655"/>
            </a:solidFill>
            <a:ln w="1">
              <a:solidFill>
                <a:srgbClr val="854655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Oval 550"/>
            <p:cNvSpPr>
              <a:spLocks noChangeArrowheads="1"/>
            </p:cNvSpPr>
            <p:nvPr/>
          </p:nvSpPr>
          <p:spPr bwMode="auto">
            <a:xfrm>
              <a:off x="3626" y="3273"/>
              <a:ext cx="36" cy="37"/>
            </a:xfrm>
            <a:prstGeom prst="ellipse">
              <a:avLst/>
            </a:prstGeom>
            <a:solidFill>
              <a:srgbClr val="C72170"/>
            </a:solidFill>
            <a:ln w="1">
              <a:solidFill>
                <a:srgbClr val="C7217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Oval 551"/>
            <p:cNvSpPr>
              <a:spLocks noChangeArrowheads="1"/>
            </p:cNvSpPr>
            <p:nvPr/>
          </p:nvSpPr>
          <p:spPr bwMode="auto">
            <a:xfrm>
              <a:off x="3626" y="3288"/>
              <a:ext cx="36" cy="36"/>
            </a:xfrm>
            <a:prstGeom prst="ellipse">
              <a:avLst/>
            </a:prstGeom>
            <a:solidFill>
              <a:srgbClr val="BFBD7D"/>
            </a:solidFill>
            <a:ln w="1">
              <a:solidFill>
                <a:srgbClr val="BFBD7D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Oval 552"/>
            <p:cNvSpPr>
              <a:spLocks noChangeArrowheads="1"/>
            </p:cNvSpPr>
            <p:nvPr/>
          </p:nvSpPr>
          <p:spPr bwMode="auto">
            <a:xfrm>
              <a:off x="3626" y="3358"/>
              <a:ext cx="36" cy="36"/>
            </a:xfrm>
            <a:prstGeom prst="ellipse">
              <a:avLst/>
            </a:prstGeom>
            <a:solidFill>
              <a:srgbClr val="4493C0"/>
            </a:solidFill>
            <a:ln w="1">
              <a:solidFill>
                <a:srgbClr val="4493C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Oval 553"/>
            <p:cNvSpPr>
              <a:spLocks noChangeArrowheads="1"/>
            </p:cNvSpPr>
            <p:nvPr/>
          </p:nvSpPr>
          <p:spPr bwMode="auto">
            <a:xfrm>
              <a:off x="3626" y="3360"/>
              <a:ext cx="36" cy="36"/>
            </a:xfrm>
            <a:prstGeom prst="ellipse">
              <a:avLst/>
            </a:prstGeom>
            <a:solidFill>
              <a:srgbClr val="D29DB4"/>
            </a:solidFill>
            <a:ln w="1">
              <a:solidFill>
                <a:srgbClr val="D29DB4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Oval 554"/>
            <p:cNvSpPr>
              <a:spLocks noChangeArrowheads="1"/>
            </p:cNvSpPr>
            <p:nvPr/>
          </p:nvSpPr>
          <p:spPr bwMode="auto">
            <a:xfrm>
              <a:off x="3626" y="3372"/>
              <a:ext cx="36" cy="36"/>
            </a:xfrm>
            <a:prstGeom prst="ellipse">
              <a:avLst/>
            </a:prstGeom>
            <a:solidFill>
              <a:srgbClr val="7C7D19"/>
            </a:solidFill>
            <a:ln w="1">
              <a:solidFill>
                <a:srgbClr val="7C7D19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Oval 555"/>
            <p:cNvSpPr>
              <a:spLocks noChangeArrowheads="1"/>
            </p:cNvSpPr>
            <p:nvPr/>
          </p:nvSpPr>
          <p:spPr bwMode="auto">
            <a:xfrm>
              <a:off x="3626" y="3746"/>
              <a:ext cx="36" cy="36"/>
            </a:xfrm>
            <a:prstGeom prst="ellipse">
              <a:avLst/>
            </a:prstGeom>
            <a:solidFill>
              <a:srgbClr val="52AEEE"/>
            </a:solidFill>
            <a:ln w="1">
              <a:solidFill>
                <a:srgbClr val="52AEEE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556"/>
            <p:cNvSpPr>
              <a:spLocks/>
            </p:cNvSpPr>
            <p:nvPr/>
          </p:nvSpPr>
          <p:spPr bwMode="auto">
            <a:xfrm>
              <a:off x="3464" y="2742"/>
              <a:ext cx="816" cy="672"/>
            </a:xfrm>
            <a:custGeom>
              <a:avLst/>
              <a:gdLst>
                <a:gd name="T0" fmla="*/ 0 w 816"/>
                <a:gd name="T1" fmla="*/ 672 h 672"/>
                <a:gd name="T2" fmla="*/ 25 w 816"/>
                <a:gd name="T3" fmla="*/ 651 h 672"/>
                <a:gd name="T4" fmla="*/ 50 w 816"/>
                <a:gd name="T5" fmla="*/ 631 h 672"/>
                <a:gd name="T6" fmla="*/ 74 w 816"/>
                <a:gd name="T7" fmla="*/ 611 h 672"/>
                <a:gd name="T8" fmla="*/ 97 w 816"/>
                <a:gd name="T9" fmla="*/ 592 h 672"/>
                <a:gd name="T10" fmla="*/ 119 w 816"/>
                <a:gd name="T11" fmla="*/ 574 h 672"/>
                <a:gd name="T12" fmla="*/ 140 w 816"/>
                <a:gd name="T13" fmla="*/ 557 h 672"/>
                <a:gd name="T14" fmla="*/ 161 w 816"/>
                <a:gd name="T15" fmla="*/ 540 h 672"/>
                <a:gd name="T16" fmla="*/ 180 w 816"/>
                <a:gd name="T17" fmla="*/ 523 h 672"/>
                <a:gd name="T18" fmla="*/ 200 w 816"/>
                <a:gd name="T19" fmla="*/ 507 h 672"/>
                <a:gd name="T20" fmla="*/ 219 w 816"/>
                <a:gd name="T21" fmla="*/ 492 h 672"/>
                <a:gd name="T22" fmla="*/ 237 w 816"/>
                <a:gd name="T23" fmla="*/ 477 h 672"/>
                <a:gd name="T24" fmla="*/ 254 w 816"/>
                <a:gd name="T25" fmla="*/ 462 h 672"/>
                <a:gd name="T26" fmla="*/ 272 w 816"/>
                <a:gd name="T27" fmla="*/ 448 h 672"/>
                <a:gd name="T28" fmla="*/ 288 w 816"/>
                <a:gd name="T29" fmla="*/ 434 h 672"/>
                <a:gd name="T30" fmla="*/ 305 w 816"/>
                <a:gd name="T31" fmla="*/ 421 h 672"/>
                <a:gd name="T32" fmla="*/ 321 w 816"/>
                <a:gd name="T33" fmla="*/ 408 h 672"/>
                <a:gd name="T34" fmla="*/ 336 w 816"/>
                <a:gd name="T35" fmla="*/ 395 h 672"/>
                <a:gd name="T36" fmla="*/ 351 w 816"/>
                <a:gd name="T37" fmla="*/ 383 h 672"/>
                <a:gd name="T38" fmla="*/ 366 w 816"/>
                <a:gd name="T39" fmla="*/ 370 h 672"/>
                <a:gd name="T40" fmla="*/ 380 w 816"/>
                <a:gd name="T41" fmla="*/ 358 h 672"/>
                <a:gd name="T42" fmla="*/ 395 w 816"/>
                <a:gd name="T43" fmla="*/ 347 h 672"/>
                <a:gd name="T44" fmla="*/ 408 w 816"/>
                <a:gd name="T45" fmla="*/ 335 h 672"/>
                <a:gd name="T46" fmla="*/ 422 w 816"/>
                <a:gd name="T47" fmla="*/ 324 h 672"/>
                <a:gd name="T48" fmla="*/ 435 w 816"/>
                <a:gd name="T49" fmla="*/ 313 h 672"/>
                <a:gd name="T50" fmla="*/ 448 w 816"/>
                <a:gd name="T51" fmla="*/ 303 h 672"/>
                <a:gd name="T52" fmla="*/ 461 w 816"/>
                <a:gd name="T53" fmla="*/ 292 h 672"/>
                <a:gd name="T54" fmla="*/ 473 w 816"/>
                <a:gd name="T55" fmla="*/ 282 h 672"/>
                <a:gd name="T56" fmla="*/ 485 w 816"/>
                <a:gd name="T57" fmla="*/ 272 h 672"/>
                <a:gd name="T58" fmla="*/ 497 w 816"/>
                <a:gd name="T59" fmla="*/ 262 h 672"/>
                <a:gd name="T60" fmla="*/ 509 w 816"/>
                <a:gd name="T61" fmla="*/ 253 h 672"/>
                <a:gd name="T62" fmla="*/ 521 w 816"/>
                <a:gd name="T63" fmla="*/ 243 h 672"/>
                <a:gd name="T64" fmla="*/ 532 w 816"/>
                <a:gd name="T65" fmla="*/ 234 h 672"/>
                <a:gd name="T66" fmla="*/ 543 w 816"/>
                <a:gd name="T67" fmla="*/ 225 h 672"/>
                <a:gd name="T68" fmla="*/ 554 w 816"/>
                <a:gd name="T69" fmla="*/ 215 h 672"/>
                <a:gd name="T70" fmla="*/ 565 w 816"/>
                <a:gd name="T71" fmla="*/ 207 h 672"/>
                <a:gd name="T72" fmla="*/ 575 w 816"/>
                <a:gd name="T73" fmla="*/ 198 h 672"/>
                <a:gd name="T74" fmla="*/ 586 w 816"/>
                <a:gd name="T75" fmla="*/ 189 h 672"/>
                <a:gd name="T76" fmla="*/ 596 w 816"/>
                <a:gd name="T77" fmla="*/ 181 h 672"/>
                <a:gd name="T78" fmla="*/ 606 w 816"/>
                <a:gd name="T79" fmla="*/ 173 h 672"/>
                <a:gd name="T80" fmla="*/ 616 w 816"/>
                <a:gd name="T81" fmla="*/ 165 h 672"/>
                <a:gd name="T82" fmla="*/ 626 w 816"/>
                <a:gd name="T83" fmla="*/ 157 h 672"/>
                <a:gd name="T84" fmla="*/ 635 w 816"/>
                <a:gd name="T85" fmla="*/ 149 h 672"/>
                <a:gd name="T86" fmla="*/ 644 w 816"/>
                <a:gd name="T87" fmla="*/ 141 h 672"/>
                <a:gd name="T88" fmla="*/ 654 w 816"/>
                <a:gd name="T89" fmla="*/ 133 h 672"/>
                <a:gd name="T90" fmla="*/ 663 w 816"/>
                <a:gd name="T91" fmla="*/ 126 h 672"/>
                <a:gd name="T92" fmla="*/ 672 w 816"/>
                <a:gd name="T93" fmla="*/ 118 h 672"/>
                <a:gd name="T94" fmla="*/ 681 w 816"/>
                <a:gd name="T95" fmla="*/ 111 h 672"/>
                <a:gd name="T96" fmla="*/ 690 w 816"/>
                <a:gd name="T97" fmla="*/ 104 h 672"/>
                <a:gd name="T98" fmla="*/ 816 w 816"/>
                <a:gd name="T99" fmla="*/ 0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16" h="672">
                  <a:moveTo>
                    <a:pt x="0" y="672"/>
                  </a:moveTo>
                  <a:lnTo>
                    <a:pt x="25" y="651"/>
                  </a:lnTo>
                  <a:lnTo>
                    <a:pt x="50" y="631"/>
                  </a:lnTo>
                  <a:lnTo>
                    <a:pt x="74" y="611"/>
                  </a:lnTo>
                  <a:lnTo>
                    <a:pt x="97" y="592"/>
                  </a:lnTo>
                  <a:lnTo>
                    <a:pt x="119" y="574"/>
                  </a:lnTo>
                  <a:lnTo>
                    <a:pt x="140" y="557"/>
                  </a:lnTo>
                  <a:lnTo>
                    <a:pt x="161" y="540"/>
                  </a:lnTo>
                  <a:lnTo>
                    <a:pt x="180" y="523"/>
                  </a:lnTo>
                  <a:lnTo>
                    <a:pt x="200" y="507"/>
                  </a:lnTo>
                  <a:lnTo>
                    <a:pt x="219" y="492"/>
                  </a:lnTo>
                  <a:lnTo>
                    <a:pt x="237" y="477"/>
                  </a:lnTo>
                  <a:lnTo>
                    <a:pt x="254" y="462"/>
                  </a:lnTo>
                  <a:lnTo>
                    <a:pt x="272" y="448"/>
                  </a:lnTo>
                  <a:lnTo>
                    <a:pt x="288" y="434"/>
                  </a:lnTo>
                  <a:lnTo>
                    <a:pt x="305" y="421"/>
                  </a:lnTo>
                  <a:lnTo>
                    <a:pt x="321" y="408"/>
                  </a:lnTo>
                  <a:lnTo>
                    <a:pt x="336" y="395"/>
                  </a:lnTo>
                  <a:lnTo>
                    <a:pt x="351" y="383"/>
                  </a:lnTo>
                  <a:lnTo>
                    <a:pt x="366" y="370"/>
                  </a:lnTo>
                  <a:lnTo>
                    <a:pt x="380" y="358"/>
                  </a:lnTo>
                  <a:lnTo>
                    <a:pt x="395" y="347"/>
                  </a:lnTo>
                  <a:lnTo>
                    <a:pt x="408" y="335"/>
                  </a:lnTo>
                  <a:lnTo>
                    <a:pt x="422" y="324"/>
                  </a:lnTo>
                  <a:lnTo>
                    <a:pt x="435" y="313"/>
                  </a:lnTo>
                  <a:lnTo>
                    <a:pt x="448" y="303"/>
                  </a:lnTo>
                  <a:lnTo>
                    <a:pt x="461" y="292"/>
                  </a:lnTo>
                  <a:lnTo>
                    <a:pt x="473" y="282"/>
                  </a:lnTo>
                  <a:lnTo>
                    <a:pt x="485" y="272"/>
                  </a:lnTo>
                  <a:lnTo>
                    <a:pt x="497" y="262"/>
                  </a:lnTo>
                  <a:lnTo>
                    <a:pt x="509" y="253"/>
                  </a:lnTo>
                  <a:lnTo>
                    <a:pt x="521" y="243"/>
                  </a:lnTo>
                  <a:lnTo>
                    <a:pt x="532" y="234"/>
                  </a:lnTo>
                  <a:lnTo>
                    <a:pt x="543" y="225"/>
                  </a:lnTo>
                  <a:lnTo>
                    <a:pt x="554" y="215"/>
                  </a:lnTo>
                  <a:lnTo>
                    <a:pt x="565" y="207"/>
                  </a:lnTo>
                  <a:lnTo>
                    <a:pt x="575" y="198"/>
                  </a:lnTo>
                  <a:lnTo>
                    <a:pt x="586" y="189"/>
                  </a:lnTo>
                  <a:lnTo>
                    <a:pt x="596" y="181"/>
                  </a:lnTo>
                  <a:lnTo>
                    <a:pt x="606" y="173"/>
                  </a:lnTo>
                  <a:lnTo>
                    <a:pt x="616" y="165"/>
                  </a:lnTo>
                  <a:lnTo>
                    <a:pt x="626" y="157"/>
                  </a:lnTo>
                  <a:lnTo>
                    <a:pt x="635" y="149"/>
                  </a:lnTo>
                  <a:lnTo>
                    <a:pt x="644" y="141"/>
                  </a:lnTo>
                  <a:lnTo>
                    <a:pt x="654" y="133"/>
                  </a:lnTo>
                  <a:lnTo>
                    <a:pt x="663" y="126"/>
                  </a:lnTo>
                  <a:lnTo>
                    <a:pt x="672" y="118"/>
                  </a:lnTo>
                  <a:lnTo>
                    <a:pt x="681" y="111"/>
                  </a:lnTo>
                  <a:lnTo>
                    <a:pt x="690" y="104"/>
                  </a:lnTo>
                  <a:lnTo>
                    <a:pt x="816" y="0"/>
                  </a:lnTo>
                </a:path>
              </a:pathLst>
            </a:custGeom>
            <a:noFill/>
            <a:ln w="28575" cap="flat">
              <a:solidFill>
                <a:srgbClr val="D5485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557"/>
            <p:cNvSpPr>
              <a:spLocks noChangeArrowheads="1"/>
            </p:cNvSpPr>
            <p:nvPr/>
          </p:nvSpPr>
          <p:spPr bwMode="auto">
            <a:xfrm>
              <a:off x="3208" y="2433"/>
              <a:ext cx="1446" cy="1447"/>
            </a:xfrm>
            <a:prstGeom prst="rect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558"/>
            <p:cNvSpPr>
              <a:spLocks noChangeShapeType="1"/>
            </p:cNvSpPr>
            <p:nvPr/>
          </p:nvSpPr>
          <p:spPr bwMode="auto">
            <a:xfrm>
              <a:off x="3324" y="3880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559"/>
            <p:cNvSpPr>
              <a:spLocks noChangeShapeType="1"/>
            </p:cNvSpPr>
            <p:nvPr/>
          </p:nvSpPr>
          <p:spPr bwMode="auto">
            <a:xfrm>
              <a:off x="3420" y="3880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560"/>
            <p:cNvSpPr>
              <a:spLocks noChangeShapeType="1"/>
            </p:cNvSpPr>
            <p:nvPr/>
          </p:nvSpPr>
          <p:spPr bwMode="auto">
            <a:xfrm>
              <a:off x="3502" y="3880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561"/>
            <p:cNvSpPr>
              <a:spLocks noChangeShapeType="1"/>
            </p:cNvSpPr>
            <p:nvPr/>
          </p:nvSpPr>
          <p:spPr bwMode="auto">
            <a:xfrm>
              <a:off x="3577" y="3880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562"/>
            <p:cNvSpPr>
              <a:spLocks noChangeShapeType="1"/>
            </p:cNvSpPr>
            <p:nvPr/>
          </p:nvSpPr>
          <p:spPr bwMode="auto">
            <a:xfrm>
              <a:off x="3644" y="3880"/>
              <a:ext cx="0" cy="14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564"/>
            <p:cNvSpPr>
              <a:spLocks noChangeShapeType="1"/>
            </p:cNvSpPr>
            <p:nvPr/>
          </p:nvSpPr>
          <p:spPr bwMode="auto">
            <a:xfrm>
              <a:off x="4078" y="3880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565"/>
            <p:cNvSpPr>
              <a:spLocks noChangeShapeType="1"/>
            </p:cNvSpPr>
            <p:nvPr/>
          </p:nvSpPr>
          <p:spPr bwMode="auto">
            <a:xfrm>
              <a:off x="4333" y="3880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566"/>
            <p:cNvSpPr>
              <a:spLocks noChangeShapeType="1"/>
            </p:cNvSpPr>
            <p:nvPr/>
          </p:nvSpPr>
          <p:spPr bwMode="auto">
            <a:xfrm>
              <a:off x="4514" y="3880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567"/>
            <p:cNvSpPr>
              <a:spLocks noChangeShapeType="1"/>
            </p:cNvSpPr>
            <p:nvPr/>
          </p:nvSpPr>
          <p:spPr bwMode="auto">
            <a:xfrm>
              <a:off x="4654" y="3880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568"/>
            <p:cNvSpPr>
              <a:spLocks noChangeArrowheads="1"/>
            </p:cNvSpPr>
            <p:nvPr/>
          </p:nvSpPr>
          <p:spPr bwMode="auto">
            <a:xfrm>
              <a:off x="3826" y="3965"/>
              <a:ext cx="38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Dose (mg)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78" name="TextBox 77"/>
          <p:cNvSpPr txBox="1"/>
          <p:nvPr/>
        </p:nvSpPr>
        <p:spPr>
          <a:xfrm rot="16200000">
            <a:off x="90615" y="2811502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Exposure</a:t>
            </a:r>
            <a:endParaRPr lang="en-US" b="1" dirty="0"/>
          </a:p>
        </p:txBody>
      </p:sp>
      <p:cxnSp>
        <p:nvCxnSpPr>
          <p:cNvPr id="80" name="Straight Arrow Connector 79"/>
          <p:cNvCxnSpPr/>
          <p:nvPr/>
        </p:nvCxnSpPr>
        <p:spPr>
          <a:xfrm flipH="1" flipV="1">
            <a:off x="1879251" y="3983930"/>
            <a:ext cx="337301" cy="13157"/>
          </a:xfrm>
          <a:prstGeom prst="straightConnector1">
            <a:avLst/>
          </a:prstGeom>
          <a:ln w="38100">
            <a:solidFill>
              <a:srgbClr val="E6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2421226" y="2761280"/>
            <a:ext cx="799081" cy="0"/>
          </a:xfrm>
          <a:prstGeom prst="straightConnector1">
            <a:avLst/>
          </a:prstGeom>
          <a:ln w="38100">
            <a:solidFill>
              <a:srgbClr val="E6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2421226" y="2861160"/>
            <a:ext cx="551940" cy="0"/>
          </a:xfrm>
          <a:prstGeom prst="straightConnector1">
            <a:avLst/>
          </a:prstGeom>
          <a:ln w="38100">
            <a:solidFill>
              <a:srgbClr val="E6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2421226" y="3067334"/>
            <a:ext cx="357261" cy="0"/>
          </a:xfrm>
          <a:prstGeom prst="straightConnector1">
            <a:avLst/>
          </a:prstGeom>
          <a:ln w="38100">
            <a:solidFill>
              <a:srgbClr val="E6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2381679" y="3534197"/>
            <a:ext cx="218177" cy="0"/>
          </a:xfrm>
          <a:prstGeom prst="straightConnector1">
            <a:avLst/>
          </a:prstGeom>
          <a:ln w="38100">
            <a:solidFill>
              <a:srgbClr val="E6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>
            <a:off x="1566479" y="4950344"/>
            <a:ext cx="675240" cy="0"/>
          </a:xfrm>
          <a:prstGeom prst="straightConnector1">
            <a:avLst/>
          </a:prstGeom>
          <a:ln w="38100">
            <a:solidFill>
              <a:srgbClr val="E6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Content Placeholder 2"/>
          <p:cNvSpPr txBox="1">
            <a:spLocks/>
          </p:cNvSpPr>
          <p:nvPr/>
        </p:nvSpPr>
        <p:spPr bwMode="auto">
          <a:xfrm>
            <a:off x="5134063" y="1524211"/>
            <a:ext cx="3674378" cy="3008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ヒラギノ角ゴ Pro W3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ヒラギノ角ゴ Pro W3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ヒラギノ角ゴ Pro W3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ヒラギノ角ゴ Pro W3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ヒラギノ角ゴ Pro W3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dirty="0" smtClean="0"/>
              <a:t>For each nominal dose, generate dose errors according to expected order statistics from normal distribution. Adjust doses according to observed exposure.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52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Dose Per Subject Approach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557864"/>
              </p:ext>
            </p:extLst>
          </p:nvPr>
        </p:nvGraphicFramePr>
        <p:xfrm>
          <a:off x="457200" y="1341714"/>
          <a:ext cx="82296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 grid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1" kern="1200" dirty="0" smtClean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6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6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Nominal Dose Adjustment</a:t>
                      </a:r>
                      <a:endParaRPr lang="en-US" sz="1800" b="1" kern="1200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6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6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Exposure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Order</a:t>
                      </a:r>
                    </a:p>
                  </a:txBody>
                  <a:tcP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Percentile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800" b="1" kern="12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σ</a:t>
                      </a:r>
                      <a:r>
                        <a:rPr lang="en-US" sz="1800" b="1" kern="1200" baseline="-250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1800" b="1" kern="12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= 1%</a:t>
                      </a:r>
                      <a:endParaRPr lang="en-US" sz="1800" b="1" kern="1200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kern="12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σ</a:t>
                      </a:r>
                      <a:r>
                        <a:rPr lang="en-US" sz="1800" b="1" kern="1200" baseline="-250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1800" b="1" kern="12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= 2%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kern="12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σ</a:t>
                      </a:r>
                      <a:r>
                        <a:rPr lang="en-US" sz="1800" b="1" kern="1200" baseline="-250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1800" b="1" kern="12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= 3%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19.85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0.083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98.6%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97.2%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95.9%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23.75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0.167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99.0%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98.1%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97.1%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23.84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0.250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99.3%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98.7%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98.0%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28.02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0.333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99.6%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99.1%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98.7%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29.49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0.417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99.8%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99.6%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99.4%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29.61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0.500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100.0%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100.0%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100.0%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34.91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0.583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100.2%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100.4%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100.6%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47.45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0.667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100.4%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100.9%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101.3%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48.77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0.750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100.7%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101.3%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102.0%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52.31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0.833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101.0%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101.9%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102.9%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57.09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0.917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101.4%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102.8%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104.1%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MBSW, May 2013 – Tim Kramer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Company Confidential  © 2013 Eli Lilly and Company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94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(Most) Complicated Regression Results: Single Dose Per Subject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0494170"/>
              </p:ext>
            </p:extLst>
          </p:nvPr>
        </p:nvGraphicFramePr>
        <p:xfrm>
          <a:off x="473978" y="1350104"/>
          <a:ext cx="8246938" cy="4911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311"/>
                <a:gridCol w="1166425"/>
                <a:gridCol w="1030867"/>
                <a:gridCol w="1030867"/>
                <a:gridCol w="1030867"/>
                <a:gridCol w="1030867"/>
                <a:gridCol w="1030867"/>
                <a:gridCol w="1030867"/>
              </a:tblGrid>
              <a:tr h="370840"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AUC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Cmax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Study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24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σ</a:t>
                      </a:r>
                      <a:r>
                        <a:rPr lang="en-US" sz="2400" b="1" kern="1200" baseline="-250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en-US" sz="2400" b="1" kern="1200" baseline="-250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Slope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24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σ</a:t>
                      </a:r>
                      <a:r>
                        <a:rPr lang="el-GR" sz="2400" b="1" kern="1200" baseline="-250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Symbol"/>
                        </a:rPr>
                        <a:t></a:t>
                      </a:r>
                      <a:endParaRPr lang="en-US" sz="2400" b="1" kern="1200" baseline="-250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Total SD as % of Base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Slope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24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σ</a:t>
                      </a:r>
                      <a:r>
                        <a:rPr lang="el-GR" sz="2400" b="1" kern="1200" baseline="-250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Symbol"/>
                        </a:rPr>
                        <a:t></a:t>
                      </a:r>
                      <a:endParaRPr lang="en-US" sz="2400" b="1" kern="1200" baseline="-250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Total SD as % of Base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</a:tr>
              <a:tr h="370840">
                <a:tc rowSpan="5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0%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1.084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0.4916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63%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0.883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0.3164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37%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1.085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0.4847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62%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0.883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0.3153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37%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1.086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0.4778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61%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0.883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0.3143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37%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1.089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0.4643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59%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0.883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0.3127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37%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8%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1.093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0.4377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55%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0.883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0.3107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36%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</a:tr>
              <a:tr h="370840">
                <a:tc rowSpan="5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0%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0.966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0.3935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48%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1.895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0.6615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94%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0.980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0.3856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47%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1.913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0.6496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91%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0.993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0.3777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46%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1.930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0.6377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89%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1.016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0.3615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44%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1.959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0.6141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85%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8%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1.056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0.3286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39%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2.003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0.5684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77%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MBSW, May 2013 – Tim Kramer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Company Confidential  © 2013 Eli Lilly and Company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9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(Most) Complicated Regression: Multiple Doses </a:t>
            </a:r>
            <a:r>
              <a:rPr lang="en-US" dirty="0"/>
              <a:t>Per Subject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Perform two regressions:</a:t>
            </a:r>
          </a:p>
          <a:p>
            <a:pPr lvl="1"/>
            <a:r>
              <a:rPr lang="en-US" dirty="0" smtClean="0"/>
              <a:t>Fit regression model (no dose uncertainty):</a:t>
            </a:r>
            <a:br>
              <a:rPr lang="en-US" dirty="0" smtClean="0"/>
            </a:br>
            <a:r>
              <a:rPr lang="en-US" dirty="0" smtClean="0"/>
              <a:t>Log(Exposure(Subject </a:t>
            </a:r>
            <a:r>
              <a:rPr lang="en-US" dirty="0" err="1"/>
              <a:t>i,Dose</a:t>
            </a:r>
            <a:r>
              <a:rPr lang="en-US" dirty="0"/>
              <a:t> d)) </a:t>
            </a:r>
            <a:r>
              <a:rPr lang="en-US" dirty="0" smtClean="0"/>
              <a:t>=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  <a:r>
              <a:rPr lang="en-US" dirty="0" smtClean="0"/>
              <a:t>			</a:t>
            </a:r>
            <a:r>
              <a:rPr lang="el-GR" dirty="0" smtClean="0"/>
              <a:t>α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l-GR" dirty="0"/>
              <a:t>β</a:t>
            </a:r>
            <a:r>
              <a:rPr lang="en-US" dirty="0"/>
              <a:t>*Log(Dose d) + </a:t>
            </a:r>
            <a:r>
              <a:rPr lang="en-US" b="1" dirty="0">
                <a:sym typeface="Symbol"/>
              </a:rPr>
              <a:t></a:t>
            </a:r>
            <a:r>
              <a:rPr lang="en-US" baseline="-25000" dirty="0">
                <a:sym typeface="Symbol"/>
              </a:rPr>
              <a:t>i </a:t>
            </a:r>
            <a:r>
              <a:rPr lang="en-US" dirty="0"/>
              <a:t>+ </a:t>
            </a:r>
            <a:r>
              <a:rPr lang="en-US" b="1" dirty="0">
                <a:sym typeface="Symbol"/>
              </a:rPr>
              <a:t></a:t>
            </a:r>
            <a:r>
              <a:rPr lang="en-US" baseline="-25000" dirty="0" smtClean="0">
                <a:sym typeface="Symbol"/>
              </a:rPr>
              <a:t>id</a:t>
            </a:r>
            <a:endParaRPr lang="en-US" baseline="-25000" dirty="0">
              <a:sym typeface="Symbol"/>
            </a:endParaRPr>
          </a:p>
          <a:p>
            <a:pPr lvl="1"/>
            <a:r>
              <a:rPr lang="en-US" dirty="0" smtClean="0"/>
              <a:t>Treat as one subject all individuals who only had single dose</a:t>
            </a:r>
          </a:p>
          <a:p>
            <a:pPr lvl="1"/>
            <a:r>
              <a:rPr lang="en-US" dirty="0" smtClean="0"/>
              <a:t>Use residuals for each dose after fitting random subject effect to assign dose uncertainty as before</a:t>
            </a:r>
          </a:p>
          <a:p>
            <a:pPr lvl="1"/>
            <a:r>
              <a:rPr lang="en-US" dirty="0" smtClean="0"/>
              <a:t>Fit second regression model (with dose uncertainty)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MBSW, May 2013 – Tim Kramer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Company Confidential  © 2013 Eli Lilly and Company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2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(Most) Complicated Regression Results: AUC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795050"/>
              </p:ext>
            </p:extLst>
          </p:nvPr>
        </p:nvGraphicFramePr>
        <p:xfrm>
          <a:off x="352338" y="1375271"/>
          <a:ext cx="8456105" cy="4387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359"/>
                <a:gridCol w="1074678"/>
                <a:gridCol w="1074678"/>
                <a:gridCol w="1074678"/>
                <a:gridCol w="1074678"/>
                <a:gridCol w="1074678"/>
                <a:gridCol w="1074678"/>
                <a:gridCol w="1074678"/>
              </a:tblGrid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Study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20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σ</a:t>
                      </a:r>
                      <a:r>
                        <a:rPr lang="en-US" sz="2000" b="1" i="0" u="none" strike="noStrike" baseline="-250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d</a:t>
                      </a:r>
                      <a:endParaRPr lang="en-US" sz="2000" b="1" i="0" u="none" strike="noStrike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Prop. Constant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Between Subjects SD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Within Subjects SD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Between Subjects as % of Base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Within Subjects as % of Base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Total SD as % of Base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0.890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0.45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0.25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57%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28%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68%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0.892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0.45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0.22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57%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24%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65%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8%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0.894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0.44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0.19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56%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21%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62%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1.065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0.36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0.09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43%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10%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45%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1.064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0.35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0.08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42%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8%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43%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8%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1.061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0.34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0.08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40%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9%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41%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1.046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0.26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0.19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30%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21%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39%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1.063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0.27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0.16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31%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18%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37%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8%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1.076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0.27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0.14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31%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15%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35%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MBSW, May 2013 – Tim Kramer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Company Confidential  © 2013 Eli Lilly and Company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5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(Most) Complicated Regression Results: </a:t>
            </a:r>
            <a:r>
              <a:rPr lang="en-US" smtClean="0"/>
              <a:t>Cmax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2646732"/>
              </p:ext>
            </p:extLst>
          </p:nvPr>
        </p:nvGraphicFramePr>
        <p:xfrm>
          <a:off x="352338" y="1375271"/>
          <a:ext cx="8456105" cy="4387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359"/>
                <a:gridCol w="1074678"/>
                <a:gridCol w="1074678"/>
                <a:gridCol w="1074678"/>
                <a:gridCol w="1074678"/>
                <a:gridCol w="1074678"/>
                <a:gridCol w="1074678"/>
                <a:gridCol w="1074678"/>
              </a:tblGrid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Study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20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σ</a:t>
                      </a:r>
                      <a:r>
                        <a:rPr lang="en-US" sz="2000" b="1" i="0" u="none" strike="noStrike" baseline="-250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d</a:t>
                      </a:r>
                      <a:endParaRPr lang="en-US" sz="2000" b="1" i="0" u="none" strike="noStrike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Prop. Constant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Between Subjects SD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Within Subjects SD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Between Subjects as % of Base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Within Subjects as % of Base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Total SD as % of Base</a:t>
                      </a:r>
                    </a:p>
                  </a:txBody>
                  <a:tcPr marL="9525" marR="9525" marT="9525" marB="0" anchor="ctr">
                    <a:solidFill>
                      <a:srgbClr val="E6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0.751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0.29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0.34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34%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41%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57%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0.753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0.29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0.32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34%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38%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55%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8%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0.754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0.29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0.30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34%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35%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52%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1.116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0.25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0.16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29%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17%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35%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1.118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0.25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0.14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28%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15%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33%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8%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1.118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0.24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0.12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27%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13%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31%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1.433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0.26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0.25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29%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28%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43%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1.442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0.27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0.20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31%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22%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40%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8%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1.445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0.28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0.15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32%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16%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37%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MBSW, May 2013 – Tim Kramer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Company Confidential  © 2013 Eli Lilly and Company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95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Summary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3762192"/>
              </p:ext>
            </p:extLst>
          </p:nvPr>
        </p:nvGraphicFramePr>
        <p:xfrm>
          <a:off x="457198" y="1543050"/>
          <a:ext cx="8109750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1950"/>
                <a:gridCol w="1621950"/>
                <a:gridCol w="1621950"/>
                <a:gridCol w="1621950"/>
                <a:gridCol w="162195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Exposure Measure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Slope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Within Subject as % of Base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Between Subjects as % of Base</a:t>
                      </a:r>
                    </a:p>
                  </a:txBody>
                  <a:tcP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Total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6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AUC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0.9 to 1.1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10 to 30%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30 to 50%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35 to 70%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6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err="1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Cmax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0.7 to 2.0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15 to 40%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25 to 35%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35 to 95%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60000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MBSW, May 2013 – Tim Kramer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Company Confidential  © 2013 Eli Lilly and Company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0784368"/>
              </p:ext>
            </p:extLst>
          </p:nvPr>
        </p:nvGraphicFramePr>
        <p:xfrm>
          <a:off x="463859" y="3536160"/>
          <a:ext cx="8109750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1950"/>
                <a:gridCol w="1621950"/>
                <a:gridCol w="1621950"/>
                <a:gridCol w="1621950"/>
                <a:gridCol w="162195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Exposure Measure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Slope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Within Subjects SD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Between Subjects SD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Total SD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6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AUC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0.9 to 1.1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0.10 to 0.25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0.25 to 0.45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0.30 to 0.50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6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err="1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Cmax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0.7 to 2.0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0.15 to 0.35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0.25 to 0.30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0.30 to 0.65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6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97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Representative Plasma Concentration Time Profiles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MBSW, May 2013 – Tim Kramer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Company Confidential  © 2013 Eli Lilly and Company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256" y="1531896"/>
            <a:ext cx="7703389" cy="459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674854" y="1337095"/>
            <a:ext cx="5313872" cy="1938992"/>
          </a:xfrm>
          <a:prstGeom prst="rect">
            <a:avLst/>
          </a:prstGeom>
          <a:solidFill>
            <a:srgbClr val="EC00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patient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separate doses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Single dose-administration profiles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Semi-log scale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 symbols represent terminal point selection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455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Dose Variability: Patient Population, Single Dose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MBSW, May 2013 – Tim Kramer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Company Confidential  © 2013 Eli Lilly and Company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10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7950536"/>
              </p:ext>
            </p:extLst>
          </p:nvPr>
        </p:nvGraphicFramePr>
        <p:xfrm>
          <a:off x="641413" y="2825946"/>
          <a:ext cx="8049828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1638"/>
                <a:gridCol w="1341638"/>
                <a:gridCol w="1341638"/>
                <a:gridCol w="1341638"/>
                <a:gridCol w="1341638"/>
                <a:gridCol w="1341638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Case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24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σ</a:t>
                      </a:r>
                      <a:r>
                        <a:rPr lang="en-US" sz="2400" b="1" i="0" u="none" strike="noStrike" kern="1200" baseline="-250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d</a:t>
                      </a:r>
                      <a:endParaRPr lang="en-US" sz="2400" b="1" i="0" u="none" strike="noStrike" kern="1200" baseline="-250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Slope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24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σ</a:t>
                      </a:r>
                      <a:r>
                        <a:rPr lang="en-US" sz="2400" b="1" i="0" u="none" strike="noStrike" kern="1200" baseline="-250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endParaRPr lang="en-US" sz="2400" b="1" i="0" u="none" strike="noStrike" kern="1200" baseline="-250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σ</a:t>
                      </a:r>
                      <a:r>
                        <a:rPr lang="en-US" sz="2400" b="1" i="0" u="none" strike="noStrike" kern="1200" baseline="-250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Ratio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“Typical”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2%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1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0.15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0.30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100.2%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#2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3%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1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0.15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0.30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100.4%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#3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4%</a:t>
                      </a:r>
                      <a:endParaRPr lang="en-US" sz="2000" b="1" i="0" u="none" strike="noStrike" kern="1200" dirty="0">
                        <a:solidFill>
                          <a:srgbClr val="FFFF99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1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0.15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0.30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100.7%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#4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4%</a:t>
                      </a:r>
                      <a:endParaRPr lang="en-US" sz="2000" b="1" i="0" u="none" strike="noStrike" kern="1200" dirty="0">
                        <a:solidFill>
                          <a:srgbClr val="FFFF99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2.0</a:t>
                      </a:r>
                      <a:endParaRPr lang="en-US" sz="2000" b="1" i="0" u="none" strike="noStrike" kern="1200" dirty="0">
                        <a:solidFill>
                          <a:srgbClr val="FFFF99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0.15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0.30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102.8%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#5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4%</a:t>
                      </a:r>
                      <a:endParaRPr lang="en-US" sz="2000" b="1" i="0" u="none" strike="noStrike" kern="1200" dirty="0">
                        <a:solidFill>
                          <a:srgbClr val="FFFF99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2.0</a:t>
                      </a:r>
                      <a:endParaRPr lang="en-US" sz="2000" b="1" i="0" u="none" strike="noStrike" kern="1200" dirty="0">
                        <a:solidFill>
                          <a:srgbClr val="FFFF99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0.10</a:t>
                      </a:r>
                      <a:endParaRPr lang="en-US" sz="2000" b="1" i="0" u="none" strike="noStrike" kern="1200" dirty="0">
                        <a:solidFill>
                          <a:srgbClr val="FFFF99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0.30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103.2%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“Worst”</a:t>
                      </a: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4%</a:t>
                      </a:r>
                      <a:endParaRPr lang="en-US" sz="2000" b="1" i="0" u="none" strike="noStrike" kern="1200" dirty="0">
                        <a:solidFill>
                          <a:srgbClr val="FFFF99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2.0</a:t>
                      </a:r>
                      <a:endParaRPr lang="en-US" sz="2000" b="1" i="0" u="none" strike="noStrike" kern="1200" dirty="0">
                        <a:solidFill>
                          <a:srgbClr val="FFFF99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0.10</a:t>
                      </a:r>
                      <a:endParaRPr lang="en-US" sz="2000" b="1" i="0" u="none" strike="noStrike" kern="1200" dirty="0">
                        <a:solidFill>
                          <a:srgbClr val="FFFF99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0.25</a:t>
                      </a:r>
                      <a:endParaRPr lang="en-US" sz="2000" b="1" i="0" u="none" strike="noStrike" kern="1200" dirty="0">
                        <a:solidFill>
                          <a:srgbClr val="FFFF99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104.3%</a:t>
                      </a:r>
                    </a:p>
                  </a:txBody>
                  <a:tcPr marL="9525" marR="9525" marT="9525" marB="0" anchor="b">
                    <a:solidFill>
                      <a:srgbClr val="E60000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400" dirty="0" smtClean="0"/>
                  <a:t>Increase to standard deviation seen by patient population: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2400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 pitchFamily="18" charset="0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  <a:ea typeface="Cambria Math" pitchFamily="18" charset="0"/>
                              </a:rPr>
                            </m:ctrlPr>
                          </m:sSubSupPr>
                          <m:e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  <a:ea typeface="Cambria Math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sz="2400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  <a:ea typeface="Cambria Math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𝑘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b="0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⋅</m:t>
                                </m:r>
                                <m:r>
                                  <a:rPr lang="en-US" sz="2400" b="0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sz="2400" b="0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𝑑</m:t>
                                </m:r>
                              </m:sub>
                            </m:sSub>
                          </m:e>
                          <m:sub/>
                          <m:sup>
                            <m:r>
                              <a:rPr lang="en-US" sz="2400" b="0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itchFamily="18" charset="0"/>
                                <a:ea typeface="Cambria Math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sz="2400" b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itchFamily="18" charset="0"/>
                            <a:ea typeface="Cambria Math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  <a:ea typeface="Cambria Math" pitchFamily="18" charset="0"/>
                              </a:rPr>
                            </m:ctrlPr>
                          </m:sSubSupPr>
                          <m:e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  <a:ea typeface="Cambria Math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sz="2400" b="0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𝑤</m:t>
                                </m:r>
                              </m:sub>
                            </m:sSub>
                          </m:e>
                          <m:sub/>
                          <m:sup>
                            <m:r>
                              <a:rPr lang="en-US" sz="2400" b="0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itchFamily="18" charset="0"/>
                                <a:ea typeface="Cambria Math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sz="2400" b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itchFamily="18" charset="0"/>
                            <a:ea typeface="Cambria Math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  <a:ea typeface="Cambria Math" pitchFamily="18" charset="0"/>
                              </a:rPr>
                            </m:ctrlPr>
                          </m:sSubSupPr>
                          <m:e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  <a:ea typeface="Cambria Math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 b="0" i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σ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b</m:t>
                                </m:r>
                              </m:sub>
                            </m:sSub>
                          </m:e>
                          <m:sub/>
                          <m:sup>
                            <m:r>
                              <a:rPr lang="en-US" sz="2400" b="0" i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itchFamily="18" charset="0"/>
                                <a:ea typeface="Cambria Math" pitchFamily="18" charset="0"/>
                              </a:rPr>
                              <m:t>2</m:t>
                            </m:r>
                          </m:sup>
                        </m:sSubSup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itchFamily="18" charset="0"/>
                            <a:ea typeface="Cambria Math" pitchFamily="18" charset="0"/>
                          </a:rPr>
                          <m:t>)</m:t>
                        </m:r>
                        <m:sSubSup>
                          <m:sSubSupPr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  <a:ea typeface="Cambria Math" pitchFamily="18" charset="0"/>
                              </a:rPr>
                            </m:ctrlPr>
                          </m:sSubSupPr>
                          <m:e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  <a:ea typeface="Cambria Math" pitchFamily="18" charset="0"/>
                                  </a:rPr>
                                </m:ctrlPr>
                              </m:sSubPr>
                              <m:e>
                                <m:sSubSup>
                                  <m:sSubSupPr>
                                    <m:ctrlPr>
                                      <a:rPr lang="en-US" sz="2400" i="1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  <a:ea typeface="Cambria Math" pitchFamily="18" charset="0"/>
                                      </a:rPr>
                                    </m:ctrlPr>
                                  </m:sSubSupPr>
                                  <m:e>
                                    <m:sSub>
                                      <m:sSubPr>
                                        <m:ctrlPr>
                                          <a:rPr lang="en-US" sz="2400" i="1">
                                            <a:solidFill>
                                              <a:srgbClr val="FF0000"/>
                                            </a:solidFill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/>
                                            <a:ea typeface="Cambria Math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0" smtClean="0">
                                            <a:solidFill>
                                              <a:srgbClr val="FF0000"/>
                                            </a:solidFill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/>
                                            <a:ea typeface="Cambria Math" pitchFamily="18" charset="0"/>
                                          </a:rPr>
                                          <m:t>/</m:t>
                                        </m:r>
                                        <m:r>
                                          <a:rPr lang="en-US" sz="2400">
                                            <a:solidFill>
                                              <a:srgbClr val="FF0000"/>
                                            </a:solidFill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itchFamily="18" charset="0"/>
                                            <a:ea typeface="Cambria Math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en-US" sz="2400" i="1">
                                            <a:solidFill>
                                              <a:srgbClr val="FF0000"/>
                                            </a:solidFill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itchFamily="18" charset="0"/>
                                            <a:ea typeface="Cambria Math" pitchFamily="18" charset="0"/>
                                          </a:rPr>
                                          <m:t>𝜎</m:t>
                                        </m:r>
                                      </m:e>
                                      <m:sub>
                                        <m:r>
                                          <a:rPr lang="en-US" sz="2400" i="1">
                                            <a:solidFill>
                                              <a:srgbClr val="FF0000"/>
                                            </a:solidFill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itchFamily="18" charset="0"/>
                                            <a:ea typeface="Cambria Math" pitchFamily="18" charset="0"/>
                                          </a:rPr>
                                          <m:t>𝑤</m:t>
                                        </m:r>
                                      </m:sub>
                                    </m:sSub>
                                  </m:e>
                                  <m:sub/>
                                  <m:sup>
                                    <m:r>
                                      <a:rPr lang="en-US" sz="2400" i="1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r>
                                  <a:rPr lang="en-US" sz="240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+</m:t>
                                </m:r>
                                <m:r>
                                  <a:rPr lang="en-US" sz="2400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b</m:t>
                                </m:r>
                              </m:sub>
                            </m:sSub>
                          </m:e>
                          <m:sub/>
                          <m:sup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itchFamily="18" charset="0"/>
                                <a:ea typeface="Cambria Math" pitchFamily="18" charset="0"/>
                              </a:rPr>
                              <m:t>2</m:t>
                            </m:r>
                          </m:sup>
                        </m:sSubSup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itchFamily="18" charset="0"/>
                            <a:ea typeface="Cambria Math" pitchFamily="18" charset="0"/>
                          </a:rPr>
                          <m:t>)</m:t>
                        </m:r>
                      </m:e>
                    </m:rad>
                  </m:oMath>
                </a14:m>
                <a:endParaRPr lang="en-US" sz="2400" dirty="0" smtClean="0">
                  <a:latin typeface="Cambria Math" pitchFamily="18" charset="0"/>
                  <a:ea typeface="Cambria Math" pitchFamily="18" charset="0"/>
                </a:endParaRP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pPr marL="342900" lvl="1" indent="-342900"/>
                <a:endParaRPr lang="en-US" sz="2400" dirty="0" smtClean="0"/>
              </a:p>
              <a:p>
                <a:pPr marL="342900" lvl="1" indent="-342900"/>
                <a:r>
                  <a:rPr lang="en-US" sz="2400" dirty="0" smtClean="0"/>
                  <a:t>Impact of replicated dose would be less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942" b="-56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445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Increase to standard deviation seen by individual patient: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 pitchFamily="18" charset="0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  <a:ea typeface="Cambria Math" pitchFamily="18" charset="0"/>
                              </a:rPr>
                            </m:ctrlPr>
                          </m:sSubSupP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  <a:ea typeface="Cambria Math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  <a:ea typeface="Cambria Math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𝑘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⋅</m:t>
                                </m:r>
                                <m:r>
                                  <a:rPr lang="en-US" b="0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b="0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𝑑</m:t>
                                </m:r>
                              </m:sub>
                            </m:sSub>
                          </m:e>
                          <m:sub/>
                          <m:sup>
                            <m:r>
                              <a:rPr lang="en-US" b="0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itchFamily="18" charset="0"/>
                                <a:ea typeface="Cambria Math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b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itchFamily="18" charset="0"/>
                            <a:ea typeface="Cambria Math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  <a:ea typeface="Cambria Math" pitchFamily="18" charset="0"/>
                              </a:rPr>
                            </m:ctrlPr>
                          </m:sSubSupP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  <a:ea typeface="Cambria Math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b="0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𝑤</m:t>
                                </m:r>
                              </m:sub>
                            </m:sSub>
                          </m:e>
                          <m:sub/>
                          <m:sup>
                            <m:r>
                              <a:rPr lang="en-US" b="0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itchFamily="18" charset="0"/>
                                <a:ea typeface="Cambria Math" pitchFamily="18" charset="0"/>
                              </a:rPr>
                              <m:t>2</m:t>
                            </m:r>
                          </m:sup>
                        </m:sSubSup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itchFamily="18" charset="0"/>
                            <a:ea typeface="Cambria Math" pitchFamily="18" charset="0"/>
                          </a:rPr>
                          <m:t>)/</m:t>
                        </m:r>
                        <m:sSubSup>
                          <m:sSubSup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  <a:ea typeface="Cambria Math" pitchFamily="18" charset="0"/>
                              </a:rPr>
                            </m:ctrlPr>
                          </m:sSubSupP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  <a:ea typeface="Cambria Math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b="0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𝑤</m:t>
                                </m:r>
                              </m:sub>
                            </m:sSub>
                          </m:e>
                          <m:sub/>
                          <m:sup>
                            <m:r>
                              <a:rPr lang="en-US" b="0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itchFamily="18" charset="0"/>
                                <a:ea typeface="Cambria Math" pitchFamily="18" charset="0"/>
                              </a:rPr>
                              <m:t>2</m:t>
                            </m:r>
                          </m:sup>
                        </m:sSubSup>
                      </m:e>
                    </m:rad>
                  </m:oMath>
                </a14:m>
                <a:endParaRPr lang="en-US" dirty="0" smtClean="0">
                  <a:latin typeface="Cambria Math" pitchFamily="18" charset="0"/>
                  <a:ea typeface="Cambria Math" pitchFamily="18" charset="0"/>
                </a:endParaRP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pPr marL="342900" lvl="1" indent="-342900"/>
                <a:r>
                  <a:rPr lang="en-US" sz="2800" dirty="0" smtClean="0"/>
                  <a:t>Impact of replicated dose would be less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346" b="-21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Dose Variability: Individual Patient, Single Dose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MBSW, May 2013 – Tim Kramer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Company Confidential  © 2013 Eli Lilly and Company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10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3881412"/>
              </p:ext>
            </p:extLst>
          </p:nvPr>
        </p:nvGraphicFramePr>
        <p:xfrm>
          <a:off x="605902" y="2950233"/>
          <a:ext cx="8049825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9965"/>
                <a:gridCol w="1609965"/>
                <a:gridCol w="1609965"/>
                <a:gridCol w="1609965"/>
                <a:gridCol w="1609965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Case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24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σ</a:t>
                      </a:r>
                      <a:r>
                        <a:rPr lang="en-US" sz="2400" b="1" i="0" u="none" strike="noStrike" kern="1200" baseline="-250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d</a:t>
                      </a:r>
                      <a:endParaRPr lang="en-US" sz="2400" b="1" i="0" u="none" strike="noStrike" kern="1200" baseline="-250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Slope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24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σ</a:t>
                      </a:r>
                      <a:r>
                        <a:rPr lang="en-US" sz="2400" b="1" i="0" u="none" strike="noStrike" kern="1200" baseline="-250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endParaRPr lang="en-US" sz="2400" b="1" i="0" u="none" strike="noStrike" kern="1200" baseline="-250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Ratio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“Typical”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2%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1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0.15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101%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#2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3%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1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0.15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102%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#3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4%</a:t>
                      </a:r>
                      <a:endParaRPr lang="en-US" sz="2000" b="1" i="0" u="none" strike="noStrike" kern="1200" dirty="0">
                        <a:solidFill>
                          <a:srgbClr val="FFFF99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1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0.15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103%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#4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4%</a:t>
                      </a:r>
                      <a:endParaRPr lang="en-US" sz="2000" b="1" i="0" u="none" strike="noStrike" kern="1200" dirty="0">
                        <a:solidFill>
                          <a:srgbClr val="FFFF99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2.0</a:t>
                      </a:r>
                      <a:endParaRPr lang="en-US" sz="2000" b="1" i="0" u="none" strike="noStrike" kern="1200" dirty="0">
                        <a:solidFill>
                          <a:srgbClr val="FFFF99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0.15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113%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“Worst”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4%</a:t>
                      </a:r>
                      <a:endParaRPr lang="en-US" sz="2000" b="1" i="0" u="none" strike="noStrike" kern="1200" dirty="0">
                        <a:solidFill>
                          <a:srgbClr val="FFFF99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2.0</a:t>
                      </a:r>
                      <a:endParaRPr lang="en-US" sz="2000" b="1" i="0" u="none" strike="noStrike" kern="1200" dirty="0">
                        <a:solidFill>
                          <a:srgbClr val="FFFF99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99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0.10</a:t>
                      </a:r>
                      <a:endParaRPr lang="en-US" sz="2000" b="1" i="0" u="none" strike="noStrike" kern="1200" dirty="0">
                        <a:solidFill>
                          <a:srgbClr val="FFFF99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  <a:ea typeface="+mn-ea"/>
                          <a:cs typeface="+mn-cs"/>
                        </a:rPr>
                        <a:t>128%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6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909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Have We Learned?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a population basis, very little impact from dose variability…</a:t>
            </a:r>
            <a:r>
              <a:rPr lang="en-US" i="1" dirty="0" smtClean="0"/>
              <a:t>worst case </a:t>
            </a:r>
            <a:r>
              <a:rPr lang="en-US" dirty="0" smtClean="0"/>
              <a:t>is on the order of 4% increase in total standard deviation* by patient population. </a:t>
            </a:r>
          </a:p>
          <a:p>
            <a:r>
              <a:rPr lang="en-US" dirty="0" smtClean="0"/>
              <a:t>On an individual basis, </a:t>
            </a:r>
            <a:r>
              <a:rPr lang="en-US" i="1" dirty="0" smtClean="0"/>
              <a:t>worst case </a:t>
            </a:r>
            <a:r>
              <a:rPr lang="en-US" dirty="0" smtClean="0"/>
              <a:t>could be as high as a 28% increase in standard deviation but the </a:t>
            </a:r>
            <a:r>
              <a:rPr lang="en-US" i="1" dirty="0" smtClean="0"/>
              <a:t>likely increase </a:t>
            </a:r>
            <a:r>
              <a:rPr lang="en-US" dirty="0" smtClean="0"/>
              <a:t>is a few percentage points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*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Increase in standard deviation relative </a:t>
            </a:r>
            <a:r>
              <a:rPr lang="en-US" sz="2400" dirty="0">
                <a:solidFill>
                  <a:srgbClr val="FF0000"/>
                </a:solidFill>
              </a:rPr>
              <a:t>to </a:t>
            </a:r>
            <a:r>
              <a:rPr lang="en-US" sz="2400" dirty="0" smtClean="0">
                <a:solidFill>
                  <a:srgbClr val="FF0000"/>
                </a:solidFill>
              </a:rPr>
              <a:t>the one that would be observed for absolutely </a:t>
            </a:r>
            <a:r>
              <a:rPr lang="en-US" sz="2400" dirty="0">
                <a:solidFill>
                  <a:srgbClr val="FF0000"/>
                </a:solidFill>
              </a:rPr>
              <a:t>correct </a:t>
            </a:r>
            <a:r>
              <a:rPr lang="en-US" sz="2400" dirty="0" smtClean="0">
                <a:solidFill>
                  <a:srgbClr val="FF0000"/>
                </a:solidFill>
              </a:rPr>
              <a:t>doses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MBSW, May 2013 – Tim Kramer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Company Confidential  © 2013 Eli Lilly and Company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4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Motivations for Dose Uniformity Specification?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variability perspective, </a:t>
            </a:r>
            <a:r>
              <a:rPr lang="el-GR" dirty="0" smtClean="0"/>
              <a:t>σ</a:t>
            </a:r>
            <a:r>
              <a:rPr lang="en-US" baseline="-25000" dirty="0" smtClean="0"/>
              <a:t>d</a:t>
            </a:r>
            <a:r>
              <a:rPr lang="en-US" dirty="0" smtClean="0"/>
              <a:t>=4% seems adequate…little impact on overall patient variability</a:t>
            </a:r>
          </a:p>
          <a:p>
            <a:pPr lvl="1"/>
            <a:r>
              <a:rPr lang="en-US" dirty="0" smtClean="0"/>
              <a:t>Readily meets </a:t>
            </a:r>
            <a:r>
              <a:rPr lang="en-US" dirty="0" err="1" smtClean="0"/>
              <a:t>compendial</a:t>
            </a:r>
            <a:r>
              <a:rPr lang="en-US" dirty="0" smtClean="0"/>
              <a:t> expectations </a:t>
            </a:r>
            <a:r>
              <a:rPr lang="en-US" dirty="0"/>
              <a:t>of </a:t>
            </a:r>
            <a:r>
              <a:rPr lang="en-US" dirty="0" smtClean="0"/>
              <a:t>being between 75</a:t>
            </a:r>
            <a:r>
              <a:rPr lang="en-US" dirty="0"/>
              <a:t>% and 125</a:t>
            </a:r>
            <a:r>
              <a:rPr lang="en-US" dirty="0" smtClean="0"/>
              <a:t>% (</a:t>
            </a:r>
            <a:r>
              <a:rPr lang="en-US" dirty="0" smtClean="0">
                <a:sym typeface="Symbol"/>
              </a:rPr>
              <a:t></a:t>
            </a:r>
            <a:r>
              <a:rPr lang="en-US" dirty="0" smtClean="0"/>
              <a:t>6</a:t>
            </a:r>
            <a:r>
              <a:rPr lang="el-GR" dirty="0" smtClean="0"/>
              <a:t>σ</a:t>
            </a:r>
            <a:r>
              <a:rPr lang="en-US" dirty="0" smtClean="0"/>
              <a:t> capable)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MBSW, May 2013 – Tim Kramer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Company Confidential  © 2013 Eli Lilly and Company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435" y="3728251"/>
            <a:ext cx="48768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397507" y="5495682"/>
            <a:ext cx="962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efficacy</a:t>
            </a:r>
          </a:p>
        </p:txBody>
      </p:sp>
      <p:sp>
        <p:nvSpPr>
          <p:cNvPr id="8" name="Rectangle 7"/>
          <p:cNvSpPr/>
          <p:nvPr/>
        </p:nvSpPr>
        <p:spPr>
          <a:xfrm>
            <a:off x="7527649" y="5495682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safety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826623" y="5680348"/>
            <a:ext cx="65041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1360271" y="5680348"/>
            <a:ext cx="65812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776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Motivations for Dose Uniformity Specification?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 signal for process upset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MBSW, May 2013 – Tim Kramer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Company Confidential  © 2013 Eli Lilly and Company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2172825"/>
            <a:ext cx="6667500" cy="409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2172825"/>
            <a:ext cx="6667500" cy="409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017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4% dose standard deviation will likely have minimal impact on variability </a:t>
            </a:r>
            <a:r>
              <a:rPr lang="en-US" smtClean="0"/>
              <a:t>in exposure experienced </a:t>
            </a:r>
            <a:r>
              <a:rPr lang="en-US" dirty="0" smtClean="0"/>
              <a:t>by patient</a:t>
            </a:r>
          </a:p>
          <a:p>
            <a:r>
              <a:rPr lang="en-US" dirty="0" smtClean="0"/>
              <a:t>Efficacy and safety ensured by 4% </a:t>
            </a:r>
            <a:r>
              <a:rPr lang="en-US" dirty="0"/>
              <a:t>dose standard </a:t>
            </a:r>
            <a:r>
              <a:rPr lang="en-US" dirty="0" smtClean="0"/>
              <a:t>deviation…±6</a:t>
            </a:r>
            <a:r>
              <a:rPr lang="el-GR" dirty="0" smtClean="0"/>
              <a:t>σ</a:t>
            </a:r>
            <a:r>
              <a:rPr lang="en-US" dirty="0" smtClean="0"/>
              <a:t> is contained within (75%,125%)</a:t>
            </a:r>
          </a:p>
          <a:p>
            <a:r>
              <a:rPr lang="en-US" dirty="0" smtClean="0"/>
              <a:t>No strong patient driver for tighter specifications for content uniformity</a:t>
            </a:r>
          </a:p>
          <a:p>
            <a:r>
              <a:rPr lang="en-US" dirty="0" smtClean="0"/>
              <a:t>Monitoring content uniformity may provide signal of process upset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MBSW, May 2013 – Tim Kramer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Company Confidential  © 2013 Eli Lilly and Company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6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Under Curve for Multiple Studies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MBSW, May 2013 – Tim Kramer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Company Confidential  © 2013 Eli Lilly and Company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7" name="Group 10"/>
          <p:cNvGrpSpPr>
            <a:grpSpLocks noChangeAspect="1"/>
          </p:cNvGrpSpPr>
          <p:nvPr/>
        </p:nvGrpSpPr>
        <p:grpSpPr bwMode="auto">
          <a:xfrm>
            <a:off x="293689" y="1357313"/>
            <a:ext cx="2587625" cy="2411413"/>
            <a:chOff x="185" y="855"/>
            <a:chExt cx="1630" cy="1519"/>
          </a:xfrm>
        </p:grpSpPr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185" y="855"/>
              <a:ext cx="3" cy="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 flipH="1">
              <a:off x="455" y="2229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 flipH="1">
              <a:off x="455" y="2134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 flipH="1">
              <a:off x="455" y="2069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 flipH="1">
              <a:off x="455" y="2017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 flipH="1">
              <a:off x="455" y="1974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 flipH="1">
              <a:off x="455" y="1941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9"/>
            <p:cNvSpPr>
              <a:spLocks noChangeShapeType="1"/>
            </p:cNvSpPr>
            <p:nvPr/>
          </p:nvSpPr>
          <p:spPr bwMode="auto">
            <a:xfrm flipH="1">
              <a:off x="455" y="1909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20"/>
            <p:cNvSpPr>
              <a:spLocks noChangeShapeType="1"/>
            </p:cNvSpPr>
            <p:nvPr/>
          </p:nvSpPr>
          <p:spPr bwMode="auto">
            <a:xfrm flipH="1">
              <a:off x="455" y="1882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21"/>
            <p:cNvSpPr>
              <a:spLocks noChangeShapeType="1"/>
            </p:cNvSpPr>
            <p:nvPr/>
          </p:nvSpPr>
          <p:spPr bwMode="auto">
            <a:xfrm flipH="1">
              <a:off x="448" y="1857"/>
              <a:ext cx="14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3"/>
            <p:cNvSpPr>
              <a:spLocks noChangeShapeType="1"/>
            </p:cNvSpPr>
            <p:nvPr/>
          </p:nvSpPr>
          <p:spPr bwMode="auto">
            <a:xfrm flipH="1">
              <a:off x="455" y="1697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4"/>
            <p:cNvSpPr>
              <a:spLocks noChangeShapeType="1"/>
            </p:cNvSpPr>
            <p:nvPr/>
          </p:nvSpPr>
          <p:spPr bwMode="auto">
            <a:xfrm flipH="1">
              <a:off x="455" y="1605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5"/>
            <p:cNvSpPr>
              <a:spLocks noChangeShapeType="1"/>
            </p:cNvSpPr>
            <p:nvPr/>
          </p:nvSpPr>
          <p:spPr bwMode="auto">
            <a:xfrm flipH="1">
              <a:off x="455" y="1537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6"/>
            <p:cNvSpPr>
              <a:spLocks noChangeShapeType="1"/>
            </p:cNvSpPr>
            <p:nvPr/>
          </p:nvSpPr>
          <p:spPr bwMode="auto">
            <a:xfrm flipH="1">
              <a:off x="455" y="1485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7"/>
            <p:cNvSpPr>
              <a:spLocks noChangeShapeType="1"/>
            </p:cNvSpPr>
            <p:nvPr/>
          </p:nvSpPr>
          <p:spPr bwMode="auto">
            <a:xfrm flipH="1">
              <a:off x="455" y="1445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8"/>
            <p:cNvSpPr>
              <a:spLocks noChangeShapeType="1"/>
            </p:cNvSpPr>
            <p:nvPr/>
          </p:nvSpPr>
          <p:spPr bwMode="auto">
            <a:xfrm flipH="1">
              <a:off x="455" y="1409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9"/>
            <p:cNvSpPr>
              <a:spLocks noChangeShapeType="1"/>
            </p:cNvSpPr>
            <p:nvPr/>
          </p:nvSpPr>
          <p:spPr bwMode="auto">
            <a:xfrm flipH="1">
              <a:off x="455" y="1377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30"/>
            <p:cNvSpPr>
              <a:spLocks noChangeShapeType="1"/>
            </p:cNvSpPr>
            <p:nvPr/>
          </p:nvSpPr>
          <p:spPr bwMode="auto">
            <a:xfrm flipH="1">
              <a:off x="455" y="1350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31"/>
            <p:cNvSpPr>
              <a:spLocks noChangeShapeType="1"/>
            </p:cNvSpPr>
            <p:nvPr/>
          </p:nvSpPr>
          <p:spPr bwMode="auto">
            <a:xfrm flipH="1">
              <a:off x="448" y="1325"/>
              <a:ext cx="14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33"/>
            <p:cNvSpPr>
              <a:spLocks noChangeShapeType="1"/>
            </p:cNvSpPr>
            <p:nvPr/>
          </p:nvSpPr>
          <p:spPr bwMode="auto">
            <a:xfrm flipH="1">
              <a:off x="455" y="1165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0" name="Line 34"/>
            <p:cNvSpPr>
              <a:spLocks noChangeShapeType="1"/>
            </p:cNvSpPr>
            <p:nvPr/>
          </p:nvSpPr>
          <p:spPr bwMode="auto">
            <a:xfrm flipH="1">
              <a:off x="455" y="1073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1" name="Line 35"/>
            <p:cNvSpPr>
              <a:spLocks noChangeShapeType="1"/>
            </p:cNvSpPr>
            <p:nvPr/>
          </p:nvSpPr>
          <p:spPr bwMode="auto">
            <a:xfrm flipH="1">
              <a:off x="455" y="1005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8" name="Line 36"/>
            <p:cNvSpPr>
              <a:spLocks noChangeShapeType="1"/>
            </p:cNvSpPr>
            <p:nvPr/>
          </p:nvSpPr>
          <p:spPr bwMode="auto">
            <a:xfrm flipH="1">
              <a:off x="455" y="953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9" name="Line 37"/>
            <p:cNvSpPr>
              <a:spLocks noChangeShapeType="1"/>
            </p:cNvSpPr>
            <p:nvPr/>
          </p:nvSpPr>
          <p:spPr bwMode="auto">
            <a:xfrm flipH="1">
              <a:off x="455" y="913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0" name="Line 38"/>
            <p:cNvSpPr>
              <a:spLocks noChangeShapeType="1"/>
            </p:cNvSpPr>
            <p:nvPr/>
          </p:nvSpPr>
          <p:spPr bwMode="auto">
            <a:xfrm flipH="1">
              <a:off x="455" y="877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 rot="16200000">
              <a:off x="204" y="1587"/>
              <a:ext cx="52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32" name="Rectangle 40"/>
            <p:cNvSpPr>
              <a:spLocks noChangeArrowheads="1"/>
            </p:cNvSpPr>
            <p:nvPr/>
          </p:nvSpPr>
          <p:spPr bwMode="auto">
            <a:xfrm rot="16200000">
              <a:off x="203" y="1557"/>
              <a:ext cx="54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U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33" name="Rectangle 41"/>
            <p:cNvSpPr>
              <a:spLocks noChangeArrowheads="1"/>
            </p:cNvSpPr>
            <p:nvPr/>
          </p:nvSpPr>
          <p:spPr bwMode="auto">
            <a:xfrm rot="16200000">
              <a:off x="203" y="1526"/>
              <a:ext cx="54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34" name="Rectangle 42"/>
            <p:cNvSpPr>
              <a:spLocks noChangeArrowheads="1"/>
            </p:cNvSpPr>
            <p:nvPr/>
          </p:nvSpPr>
          <p:spPr bwMode="auto">
            <a:xfrm rot="16200000">
              <a:off x="212" y="1503"/>
              <a:ext cx="36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35" name="Rectangle 43"/>
            <p:cNvSpPr>
              <a:spLocks noChangeArrowheads="1"/>
            </p:cNvSpPr>
            <p:nvPr/>
          </p:nvSpPr>
          <p:spPr bwMode="auto">
            <a:xfrm rot="16200000">
              <a:off x="206" y="1484"/>
              <a:ext cx="48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36" name="Rectangle 44"/>
            <p:cNvSpPr>
              <a:spLocks noChangeArrowheads="1"/>
            </p:cNvSpPr>
            <p:nvPr/>
          </p:nvSpPr>
          <p:spPr bwMode="auto">
            <a:xfrm rot="16200000">
              <a:off x="212" y="1465"/>
              <a:ext cx="36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37" name="Rectangle 45"/>
            <p:cNvSpPr>
              <a:spLocks noChangeArrowheads="1"/>
            </p:cNvSpPr>
            <p:nvPr/>
          </p:nvSpPr>
          <p:spPr bwMode="auto">
            <a:xfrm rot="16200000">
              <a:off x="206" y="1445"/>
              <a:ext cx="48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?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38" name="Rectangle 46"/>
            <p:cNvSpPr>
              <a:spLocks noChangeArrowheads="1"/>
            </p:cNvSpPr>
            <p:nvPr/>
          </p:nvSpPr>
          <p:spPr bwMode="auto">
            <a:xfrm rot="16200000">
              <a:off x="212" y="1422"/>
              <a:ext cx="36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39" name="Rectangle 47"/>
            <p:cNvSpPr>
              <a:spLocks noChangeArrowheads="1"/>
            </p:cNvSpPr>
            <p:nvPr/>
          </p:nvSpPr>
          <p:spPr bwMode="auto">
            <a:xfrm rot="16200000">
              <a:off x="271" y="1595"/>
              <a:ext cx="36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40" name="Rectangle 48"/>
            <p:cNvSpPr>
              <a:spLocks noChangeArrowheads="1"/>
            </p:cNvSpPr>
            <p:nvPr/>
          </p:nvSpPr>
          <p:spPr bwMode="auto">
            <a:xfrm rot="16200000">
              <a:off x="265" y="1576"/>
              <a:ext cx="48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41" name="Rectangle 49"/>
            <p:cNvSpPr>
              <a:spLocks noChangeArrowheads="1"/>
            </p:cNvSpPr>
            <p:nvPr/>
          </p:nvSpPr>
          <p:spPr bwMode="auto">
            <a:xfrm rot="16200000">
              <a:off x="265" y="1551"/>
              <a:ext cx="48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g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42" name="Rectangle 50"/>
            <p:cNvSpPr>
              <a:spLocks noChangeArrowheads="1"/>
            </p:cNvSpPr>
            <p:nvPr/>
          </p:nvSpPr>
          <p:spPr bwMode="auto">
            <a:xfrm rot="16200000">
              <a:off x="271" y="1532"/>
              <a:ext cx="36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•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43" name="Rectangle 51"/>
            <p:cNvSpPr>
              <a:spLocks noChangeArrowheads="1"/>
            </p:cNvSpPr>
            <p:nvPr/>
          </p:nvSpPr>
          <p:spPr bwMode="auto">
            <a:xfrm rot="16200000">
              <a:off x="265" y="1511"/>
              <a:ext cx="48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44" name="Rectangle 52"/>
            <p:cNvSpPr>
              <a:spLocks noChangeArrowheads="1"/>
            </p:cNvSpPr>
            <p:nvPr/>
          </p:nvSpPr>
          <p:spPr bwMode="auto">
            <a:xfrm rot="16200000">
              <a:off x="272" y="1493"/>
              <a:ext cx="34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/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45" name="Rectangle 53"/>
            <p:cNvSpPr>
              <a:spLocks noChangeArrowheads="1"/>
            </p:cNvSpPr>
            <p:nvPr/>
          </p:nvSpPr>
          <p:spPr bwMode="auto">
            <a:xfrm rot="16200000">
              <a:off x="259" y="1468"/>
              <a:ext cx="5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46" name="Rectangle 54"/>
            <p:cNvSpPr>
              <a:spLocks noChangeArrowheads="1"/>
            </p:cNvSpPr>
            <p:nvPr/>
          </p:nvSpPr>
          <p:spPr bwMode="auto">
            <a:xfrm rot="16200000">
              <a:off x="265" y="1441"/>
              <a:ext cx="48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47" name="Rectangle 55"/>
            <p:cNvSpPr>
              <a:spLocks noChangeArrowheads="1"/>
            </p:cNvSpPr>
            <p:nvPr/>
          </p:nvSpPr>
          <p:spPr bwMode="auto">
            <a:xfrm rot="16200000">
              <a:off x="271" y="1424"/>
              <a:ext cx="36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48" name="Rectangle 56"/>
            <p:cNvSpPr>
              <a:spLocks noChangeArrowheads="1"/>
            </p:cNvSpPr>
            <p:nvPr/>
          </p:nvSpPr>
          <p:spPr bwMode="auto">
            <a:xfrm>
              <a:off x="462" y="877"/>
              <a:ext cx="1353" cy="13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9" name="Oval 57"/>
            <p:cNvSpPr>
              <a:spLocks noChangeArrowheads="1"/>
            </p:cNvSpPr>
            <p:nvPr/>
          </p:nvSpPr>
          <p:spPr bwMode="auto">
            <a:xfrm>
              <a:off x="1509" y="898"/>
              <a:ext cx="34" cy="34"/>
            </a:xfrm>
            <a:prstGeom prst="ellipse">
              <a:avLst/>
            </a:prstGeom>
            <a:solidFill>
              <a:srgbClr val="618830"/>
            </a:solidFill>
            <a:ln w="1">
              <a:solidFill>
                <a:srgbClr val="61883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0" name="Oval 58"/>
            <p:cNvSpPr>
              <a:spLocks noChangeArrowheads="1"/>
            </p:cNvSpPr>
            <p:nvPr/>
          </p:nvSpPr>
          <p:spPr bwMode="auto">
            <a:xfrm>
              <a:off x="1509" y="970"/>
              <a:ext cx="34" cy="34"/>
            </a:xfrm>
            <a:prstGeom prst="ellipse">
              <a:avLst/>
            </a:prstGeom>
            <a:solidFill>
              <a:srgbClr val="9051A0"/>
            </a:solidFill>
            <a:ln w="1">
              <a:solidFill>
                <a:srgbClr val="9051A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1" name="Oval 59"/>
            <p:cNvSpPr>
              <a:spLocks noChangeArrowheads="1"/>
            </p:cNvSpPr>
            <p:nvPr/>
          </p:nvSpPr>
          <p:spPr bwMode="auto">
            <a:xfrm>
              <a:off x="1509" y="1036"/>
              <a:ext cx="34" cy="33"/>
            </a:xfrm>
            <a:prstGeom prst="ellipse">
              <a:avLst/>
            </a:prstGeom>
            <a:solidFill>
              <a:srgbClr val="9BA2C7"/>
            </a:solidFill>
            <a:ln w="1">
              <a:solidFill>
                <a:srgbClr val="9BA2C7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2" name="Oval 60"/>
            <p:cNvSpPr>
              <a:spLocks noChangeArrowheads="1"/>
            </p:cNvSpPr>
            <p:nvPr/>
          </p:nvSpPr>
          <p:spPr bwMode="auto">
            <a:xfrm>
              <a:off x="1509" y="1128"/>
              <a:ext cx="34" cy="34"/>
            </a:xfrm>
            <a:prstGeom prst="ellipse">
              <a:avLst/>
            </a:prstGeom>
            <a:solidFill>
              <a:srgbClr val="DC8569"/>
            </a:solidFill>
            <a:ln w="1">
              <a:solidFill>
                <a:srgbClr val="DC8569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3" name="Oval 61"/>
            <p:cNvSpPr>
              <a:spLocks noChangeArrowheads="1"/>
            </p:cNvSpPr>
            <p:nvPr/>
          </p:nvSpPr>
          <p:spPr bwMode="auto">
            <a:xfrm>
              <a:off x="1509" y="1268"/>
              <a:ext cx="34" cy="34"/>
            </a:xfrm>
            <a:prstGeom prst="ellipse">
              <a:avLst/>
            </a:prstGeom>
            <a:solidFill>
              <a:srgbClr val="8DA530"/>
            </a:solidFill>
            <a:ln w="1">
              <a:solidFill>
                <a:srgbClr val="8DA53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4" name="Oval 62"/>
            <p:cNvSpPr>
              <a:spLocks noChangeArrowheads="1"/>
            </p:cNvSpPr>
            <p:nvPr/>
          </p:nvSpPr>
          <p:spPr bwMode="auto">
            <a:xfrm>
              <a:off x="1365" y="1092"/>
              <a:ext cx="34" cy="34"/>
            </a:xfrm>
            <a:prstGeom prst="ellipse">
              <a:avLst/>
            </a:prstGeom>
            <a:solidFill>
              <a:srgbClr val="A12CDC"/>
            </a:solidFill>
            <a:ln w="1">
              <a:solidFill>
                <a:srgbClr val="A12CDC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5" name="Oval 63"/>
            <p:cNvSpPr>
              <a:spLocks noChangeArrowheads="1"/>
            </p:cNvSpPr>
            <p:nvPr/>
          </p:nvSpPr>
          <p:spPr bwMode="auto">
            <a:xfrm>
              <a:off x="1365" y="1128"/>
              <a:ext cx="34" cy="34"/>
            </a:xfrm>
            <a:prstGeom prst="ellipse">
              <a:avLst/>
            </a:prstGeom>
            <a:solidFill>
              <a:srgbClr val="91B720"/>
            </a:solidFill>
            <a:ln w="1">
              <a:solidFill>
                <a:srgbClr val="91B72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6" name="Oval 64"/>
            <p:cNvSpPr>
              <a:spLocks noChangeArrowheads="1"/>
            </p:cNvSpPr>
            <p:nvPr/>
          </p:nvSpPr>
          <p:spPr bwMode="auto">
            <a:xfrm>
              <a:off x="1365" y="1182"/>
              <a:ext cx="34" cy="34"/>
            </a:xfrm>
            <a:prstGeom prst="ellipse">
              <a:avLst/>
            </a:prstGeom>
            <a:solidFill>
              <a:srgbClr val="D54857"/>
            </a:solidFill>
            <a:ln w="1">
              <a:solidFill>
                <a:srgbClr val="D54857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7" name="Oval 65"/>
            <p:cNvSpPr>
              <a:spLocks noChangeArrowheads="1"/>
            </p:cNvSpPr>
            <p:nvPr/>
          </p:nvSpPr>
          <p:spPr bwMode="auto">
            <a:xfrm>
              <a:off x="1365" y="1196"/>
              <a:ext cx="34" cy="33"/>
            </a:xfrm>
            <a:prstGeom prst="ellipse">
              <a:avLst/>
            </a:prstGeom>
            <a:solidFill>
              <a:srgbClr val="CF7926"/>
            </a:solidFill>
            <a:ln w="1">
              <a:solidFill>
                <a:srgbClr val="CF792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8" name="Oval 66"/>
            <p:cNvSpPr>
              <a:spLocks noChangeArrowheads="1"/>
            </p:cNvSpPr>
            <p:nvPr/>
          </p:nvSpPr>
          <p:spPr bwMode="auto">
            <a:xfrm>
              <a:off x="1365" y="1198"/>
              <a:ext cx="34" cy="34"/>
            </a:xfrm>
            <a:prstGeom prst="ellipse">
              <a:avLst/>
            </a:prstGeom>
            <a:solidFill>
              <a:srgbClr val="406FDF"/>
            </a:solidFill>
            <a:ln w="1">
              <a:solidFill>
                <a:srgbClr val="406FDF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9" name="Oval 67"/>
            <p:cNvSpPr>
              <a:spLocks noChangeArrowheads="1"/>
            </p:cNvSpPr>
            <p:nvPr/>
          </p:nvSpPr>
          <p:spPr bwMode="auto">
            <a:xfrm>
              <a:off x="1365" y="1286"/>
              <a:ext cx="34" cy="34"/>
            </a:xfrm>
            <a:prstGeom prst="ellipse">
              <a:avLst/>
            </a:prstGeom>
            <a:solidFill>
              <a:srgbClr val="1FB6B6"/>
            </a:solidFill>
            <a:ln w="1">
              <a:solidFill>
                <a:srgbClr val="1FB6B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0" name="Oval 68"/>
            <p:cNvSpPr>
              <a:spLocks noChangeArrowheads="1"/>
            </p:cNvSpPr>
            <p:nvPr/>
          </p:nvSpPr>
          <p:spPr bwMode="auto">
            <a:xfrm>
              <a:off x="1220" y="1018"/>
              <a:ext cx="34" cy="33"/>
            </a:xfrm>
            <a:prstGeom prst="ellipse">
              <a:avLst/>
            </a:prstGeom>
            <a:solidFill>
              <a:srgbClr val="7FE44F"/>
            </a:solidFill>
            <a:ln w="1">
              <a:solidFill>
                <a:srgbClr val="7FE44F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1" name="Oval 69"/>
            <p:cNvSpPr>
              <a:spLocks noChangeArrowheads="1"/>
            </p:cNvSpPr>
            <p:nvPr/>
          </p:nvSpPr>
          <p:spPr bwMode="auto">
            <a:xfrm>
              <a:off x="1220" y="1209"/>
              <a:ext cx="34" cy="34"/>
            </a:xfrm>
            <a:prstGeom prst="ellipse">
              <a:avLst/>
            </a:prstGeom>
            <a:solidFill>
              <a:srgbClr val="D47BBB"/>
            </a:solidFill>
            <a:ln w="1">
              <a:solidFill>
                <a:srgbClr val="D47BBB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2" name="Oval 70"/>
            <p:cNvSpPr>
              <a:spLocks noChangeArrowheads="1"/>
            </p:cNvSpPr>
            <p:nvPr/>
          </p:nvSpPr>
          <p:spPr bwMode="auto">
            <a:xfrm>
              <a:off x="1220" y="1360"/>
              <a:ext cx="34" cy="34"/>
            </a:xfrm>
            <a:prstGeom prst="ellipse">
              <a:avLst/>
            </a:prstGeom>
            <a:solidFill>
              <a:srgbClr val="3E2B68"/>
            </a:solidFill>
            <a:ln w="1">
              <a:solidFill>
                <a:srgbClr val="3E2B68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3" name="Oval 71"/>
            <p:cNvSpPr>
              <a:spLocks noChangeArrowheads="1"/>
            </p:cNvSpPr>
            <p:nvPr/>
          </p:nvSpPr>
          <p:spPr bwMode="auto">
            <a:xfrm>
              <a:off x="1220" y="1410"/>
              <a:ext cx="34" cy="34"/>
            </a:xfrm>
            <a:prstGeom prst="ellipse">
              <a:avLst/>
            </a:prstGeom>
            <a:solidFill>
              <a:srgbClr val="AF8312"/>
            </a:solidFill>
            <a:ln w="1">
              <a:solidFill>
                <a:srgbClr val="AF8312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4" name="Oval 72"/>
            <p:cNvSpPr>
              <a:spLocks noChangeArrowheads="1"/>
            </p:cNvSpPr>
            <p:nvPr/>
          </p:nvSpPr>
          <p:spPr bwMode="auto">
            <a:xfrm>
              <a:off x="1220" y="1450"/>
              <a:ext cx="34" cy="34"/>
            </a:xfrm>
            <a:prstGeom prst="ellipse">
              <a:avLst/>
            </a:prstGeom>
            <a:solidFill>
              <a:srgbClr val="357169"/>
            </a:solidFill>
            <a:ln w="1">
              <a:solidFill>
                <a:srgbClr val="357169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5" name="Oval 73"/>
            <p:cNvSpPr>
              <a:spLocks noChangeArrowheads="1"/>
            </p:cNvSpPr>
            <p:nvPr/>
          </p:nvSpPr>
          <p:spPr bwMode="auto">
            <a:xfrm>
              <a:off x="1220" y="1615"/>
              <a:ext cx="34" cy="34"/>
            </a:xfrm>
            <a:prstGeom prst="ellipse">
              <a:avLst/>
            </a:prstGeom>
            <a:solidFill>
              <a:srgbClr val="372AD0"/>
            </a:solidFill>
            <a:ln w="1">
              <a:solidFill>
                <a:srgbClr val="372AD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6" name="Oval 74"/>
            <p:cNvSpPr>
              <a:spLocks noChangeArrowheads="1"/>
            </p:cNvSpPr>
            <p:nvPr/>
          </p:nvSpPr>
          <p:spPr bwMode="auto">
            <a:xfrm>
              <a:off x="887" y="1597"/>
              <a:ext cx="33" cy="34"/>
            </a:xfrm>
            <a:prstGeom prst="ellipse">
              <a:avLst/>
            </a:prstGeom>
            <a:solidFill>
              <a:srgbClr val="9051A0"/>
            </a:solidFill>
            <a:ln w="1">
              <a:solidFill>
                <a:srgbClr val="9051A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7" name="Oval 75"/>
            <p:cNvSpPr>
              <a:spLocks noChangeArrowheads="1"/>
            </p:cNvSpPr>
            <p:nvPr/>
          </p:nvSpPr>
          <p:spPr bwMode="auto">
            <a:xfrm>
              <a:off x="887" y="1635"/>
              <a:ext cx="33" cy="34"/>
            </a:xfrm>
            <a:prstGeom prst="ellipse">
              <a:avLst/>
            </a:prstGeom>
            <a:solidFill>
              <a:srgbClr val="9BA2C7"/>
            </a:solidFill>
            <a:ln w="1">
              <a:solidFill>
                <a:srgbClr val="9BA2C7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8" name="Oval 76"/>
            <p:cNvSpPr>
              <a:spLocks noChangeArrowheads="1"/>
            </p:cNvSpPr>
            <p:nvPr/>
          </p:nvSpPr>
          <p:spPr bwMode="auto">
            <a:xfrm>
              <a:off x="887" y="1640"/>
              <a:ext cx="33" cy="33"/>
            </a:xfrm>
            <a:prstGeom prst="ellipse">
              <a:avLst/>
            </a:prstGeom>
            <a:solidFill>
              <a:srgbClr val="DC8569"/>
            </a:solidFill>
            <a:ln w="1">
              <a:solidFill>
                <a:srgbClr val="DC8569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9" name="Oval 77"/>
            <p:cNvSpPr>
              <a:spLocks noChangeArrowheads="1"/>
            </p:cNvSpPr>
            <p:nvPr/>
          </p:nvSpPr>
          <p:spPr bwMode="auto">
            <a:xfrm>
              <a:off x="887" y="1671"/>
              <a:ext cx="33" cy="34"/>
            </a:xfrm>
            <a:prstGeom prst="ellipse">
              <a:avLst/>
            </a:prstGeom>
            <a:solidFill>
              <a:srgbClr val="6ABF8C"/>
            </a:solidFill>
            <a:ln w="1">
              <a:solidFill>
                <a:srgbClr val="6ABF8C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0" name="Oval 78"/>
            <p:cNvSpPr>
              <a:spLocks noChangeArrowheads="1"/>
            </p:cNvSpPr>
            <p:nvPr/>
          </p:nvSpPr>
          <p:spPr bwMode="auto">
            <a:xfrm>
              <a:off x="887" y="1703"/>
              <a:ext cx="33" cy="34"/>
            </a:xfrm>
            <a:prstGeom prst="ellipse">
              <a:avLst/>
            </a:prstGeom>
            <a:solidFill>
              <a:srgbClr val="D2269E"/>
            </a:solidFill>
            <a:ln w="1">
              <a:solidFill>
                <a:srgbClr val="D2269E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1" name="Oval 79"/>
            <p:cNvSpPr>
              <a:spLocks noChangeArrowheads="1"/>
            </p:cNvSpPr>
            <p:nvPr/>
          </p:nvSpPr>
          <p:spPr bwMode="auto">
            <a:xfrm>
              <a:off x="887" y="1710"/>
              <a:ext cx="33" cy="33"/>
            </a:xfrm>
            <a:prstGeom prst="ellipse">
              <a:avLst/>
            </a:prstGeom>
            <a:solidFill>
              <a:srgbClr val="239DC3"/>
            </a:solidFill>
            <a:ln w="1">
              <a:solidFill>
                <a:srgbClr val="239DC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2" name="Oval 80"/>
            <p:cNvSpPr>
              <a:spLocks noChangeArrowheads="1"/>
            </p:cNvSpPr>
            <p:nvPr/>
          </p:nvSpPr>
          <p:spPr bwMode="auto">
            <a:xfrm>
              <a:off x="887" y="1721"/>
              <a:ext cx="33" cy="34"/>
            </a:xfrm>
            <a:prstGeom prst="ellipse">
              <a:avLst/>
            </a:prstGeom>
            <a:solidFill>
              <a:srgbClr val="8DA530"/>
            </a:solidFill>
            <a:ln w="1">
              <a:solidFill>
                <a:srgbClr val="8DA53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3" name="Oval 81"/>
            <p:cNvSpPr>
              <a:spLocks noChangeArrowheads="1"/>
            </p:cNvSpPr>
            <p:nvPr/>
          </p:nvSpPr>
          <p:spPr bwMode="auto">
            <a:xfrm>
              <a:off x="551" y="1928"/>
              <a:ext cx="33" cy="34"/>
            </a:xfrm>
            <a:prstGeom prst="ellipse">
              <a:avLst/>
            </a:prstGeom>
            <a:solidFill>
              <a:srgbClr val="39B143"/>
            </a:solidFill>
            <a:ln w="1">
              <a:solidFill>
                <a:srgbClr val="39B14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4" name="Oval 82"/>
            <p:cNvSpPr>
              <a:spLocks noChangeArrowheads="1"/>
            </p:cNvSpPr>
            <p:nvPr/>
          </p:nvSpPr>
          <p:spPr bwMode="auto">
            <a:xfrm>
              <a:off x="551" y="1953"/>
              <a:ext cx="33" cy="34"/>
            </a:xfrm>
            <a:prstGeom prst="ellipse">
              <a:avLst/>
            </a:prstGeom>
            <a:solidFill>
              <a:srgbClr val="91B720"/>
            </a:solidFill>
            <a:ln w="1">
              <a:solidFill>
                <a:srgbClr val="91B72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5" name="Oval 83"/>
            <p:cNvSpPr>
              <a:spLocks noChangeArrowheads="1"/>
            </p:cNvSpPr>
            <p:nvPr/>
          </p:nvSpPr>
          <p:spPr bwMode="auto">
            <a:xfrm>
              <a:off x="551" y="1976"/>
              <a:ext cx="33" cy="33"/>
            </a:xfrm>
            <a:prstGeom prst="ellipse">
              <a:avLst/>
            </a:prstGeom>
            <a:solidFill>
              <a:srgbClr val="406FDF"/>
            </a:solidFill>
            <a:ln w="1">
              <a:solidFill>
                <a:srgbClr val="406FDF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6" name="Oval 84"/>
            <p:cNvSpPr>
              <a:spLocks noChangeArrowheads="1"/>
            </p:cNvSpPr>
            <p:nvPr/>
          </p:nvSpPr>
          <p:spPr bwMode="auto">
            <a:xfrm>
              <a:off x="551" y="1994"/>
              <a:ext cx="33" cy="33"/>
            </a:xfrm>
            <a:prstGeom prst="ellipse">
              <a:avLst/>
            </a:prstGeom>
            <a:solidFill>
              <a:srgbClr val="A12CDC"/>
            </a:solidFill>
            <a:ln w="1">
              <a:solidFill>
                <a:srgbClr val="A12CDC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7" name="Oval 85"/>
            <p:cNvSpPr>
              <a:spLocks noChangeArrowheads="1"/>
            </p:cNvSpPr>
            <p:nvPr/>
          </p:nvSpPr>
          <p:spPr bwMode="auto">
            <a:xfrm>
              <a:off x="551" y="2014"/>
              <a:ext cx="33" cy="34"/>
            </a:xfrm>
            <a:prstGeom prst="ellipse">
              <a:avLst/>
            </a:prstGeom>
            <a:solidFill>
              <a:srgbClr val="D54857"/>
            </a:solidFill>
            <a:ln w="1">
              <a:solidFill>
                <a:srgbClr val="D54857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8" name="Oval 86"/>
            <p:cNvSpPr>
              <a:spLocks noChangeArrowheads="1"/>
            </p:cNvSpPr>
            <p:nvPr/>
          </p:nvSpPr>
          <p:spPr bwMode="auto">
            <a:xfrm>
              <a:off x="551" y="2030"/>
              <a:ext cx="33" cy="33"/>
            </a:xfrm>
            <a:prstGeom prst="ellipse">
              <a:avLst/>
            </a:prstGeom>
            <a:solidFill>
              <a:srgbClr val="C925CD"/>
            </a:solidFill>
            <a:ln w="1">
              <a:solidFill>
                <a:srgbClr val="C925CD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9" name="Oval 87"/>
            <p:cNvSpPr>
              <a:spLocks noChangeArrowheads="1"/>
            </p:cNvSpPr>
            <p:nvPr/>
          </p:nvSpPr>
          <p:spPr bwMode="auto">
            <a:xfrm>
              <a:off x="551" y="2104"/>
              <a:ext cx="33" cy="34"/>
            </a:xfrm>
            <a:prstGeom prst="ellipse">
              <a:avLst/>
            </a:prstGeom>
            <a:solidFill>
              <a:srgbClr val="1FB6B6"/>
            </a:solidFill>
            <a:ln w="1">
              <a:solidFill>
                <a:srgbClr val="1FB6B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80" name="Oval 88"/>
            <p:cNvSpPr>
              <a:spLocks noChangeArrowheads="1"/>
            </p:cNvSpPr>
            <p:nvPr/>
          </p:nvSpPr>
          <p:spPr bwMode="auto">
            <a:xfrm>
              <a:off x="551" y="2172"/>
              <a:ext cx="33" cy="33"/>
            </a:xfrm>
            <a:prstGeom prst="ellipse">
              <a:avLst/>
            </a:prstGeom>
            <a:solidFill>
              <a:srgbClr val="C8C127"/>
            </a:solidFill>
            <a:ln w="1">
              <a:solidFill>
                <a:srgbClr val="C8C127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81" name="Freeform 89"/>
            <p:cNvSpPr>
              <a:spLocks/>
            </p:cNvSpPr>
            <p:nvPr/>
          </p:nvSpPr>
          <p:spPr bwMode="auto">
            <a:xfrm>
              <a:off x="569" y="1045"/>
              <a:ext cx="978" cy="989"/>
            </a:xfrm>
            <a:custGeom>
              <a:avLst/>
              <a:gdLst>
                <a:gd name="T0" fmla="*/ 0 w 978"/>
                <a:gd name="T1" fmla="*/ 989 h 989"/>
                <a:gd name="T2" fmla="*/ 207 w 978"/>
                <a:gd name="T3" fmla="*/ 780 h 989"/>
                <a:gd name="T4" fmla="*/ 309 w 978"/>
                <a:gd name="T5" fmla="*/ 677 h 989"/>
                <a:gd name="T6" fmla="*/ 377 w 978"/>
                <a:gd name="T7" fmla="*/ 608 h 989"/>
                <a:gd name="T8" fmla="*/ 428 w 978"/>
                <a:gd name="T9" fmla="*/ 556 h 989"/>
                <a:gd name="T10" fmla="*/ 469 w 978"/>
                <a:gd name="T11" fmla="*/ 515 h 989"/>
                <a:gd name="T12" fmla="*/ 503 w 978"/>
                <a:gd name="T13" fmla="*/ 480 h 989"/>
                <a:gd name="T14" fmla="*/ 533 w 978"/>
                <a:gd name="T15" fmla="*/ 451 h 989"/>
                <a:gd name="T16" fmla="*/ 558 w 978"/>
                <a:gd name="T17" fmla="*/ 425 h 989"/>
                <a:gd name="T18" fmla="*/ 581 w 978"/>
                <a:gd name="T19" fmla="*/ 401 h 989"/>
                <a:gd name="T20" fmla="*/ 602 w 978"/>
                <a:gd name="T21" fmla="*/ 380 h 989"/>
                <a:gd name="T22" fmla="*/ 621 w 978"/>
                <a:gd name="T23" fmla="*/ 361 h 989"/>
                <a:gd name="T24" fmla="*/ 638 w 978"/>
                <a:gd name="T25" fmla="*/ 344 h 989"/>
                <a:gd name="T26" fmla="*/ 654 w 978"/>
                <a:gd name="T27" fmla="*/ 328 h 989"/>
                <a:gd name="T28" fmla="*/ 669 w 978"/>
                <a:gd name="T29" fmla="*/ 313 h 989"/>
                <a:gd name="T30" fmla="*/ 682 w 978"/>
                <a:gd name="T31" fmla="*/ 299 h 989"/>
                <a:gd name="T32" fmla="*/ 695 w 978"/>
                <a:gd name="T33" fmla="*/ 286 h 989"/>
                <a:gd name="T34" fmla="*/ 707 w 978"/>
                <a:gd name="T35" fmla="*/ 274 h 989"/>
                <a:gd name="T36" fmla="*/ 719 w 978"/>
                <a:gd name="T37" fmla="*/ 262 h 989"/>
                <a:gd name="T38" fmla="*/ 730 w 978"/>
                <a:gd name="T39" fmla="*/ 251 h 989"/>
                <a:gd name="T40" fmla="*/ 740 w 978"/>
                <a:gd name="T41" fmla="*/ 241 h 989"/>
                <a:gd name="T42" fmla="*/ 750 w 978"/>
                <a:gd name="T43" fmla="*/ 231 h 989"/>
                <a:gd name="T44" fmla="*/ 759 w 978"/>
                <a:gd name="T45" fmla="*/ 221 h 989"/>
                <a:gd name="T46" fmla="*/ 769 w 978"/>
                <a:gd name="T47" fmla="*/ 212 h 989"/>
                <a:gd name="T48" fmla="*/ 777 w 978"/>
                <a:gd name="T49" fmla="*/ 203 h 989"/>
                <a:gd name="T50" fmla="*/ 785 w 978"/>
                <a:gd name="T51" fmla="*/ 195 h 989"/>
                <a:gd name="T52" fmla="*/ 793 w 978"/>
                <a:gd name="T53" fmla="*/ 187 h 989"/>
                <a:gd name="T54" fmla="*/ 801 w 978"/>
                <a:gd name="T55" fmla="*/ 179 h 989"/>
                <a:gd name="T56" fmla="*/ 809 w 978"/>
                <a:gd name="T57" fmla="*/ 172 h 989"/>
                <a:gd name="T58" fmla="*/ 816 w 978"/>
                <a:gd name="T59" fmla="*/ 164 h 989"/>
                <a:gd name="T60" fmla="*/ 823 w 978"/>
                <a:gd name="T61" fmla="*/ 157 h 989"/>
                <a:gd name="T62" fmla="*/ 829 w 978"/>
                <a:gd name="T63" fmla="*/ 151 h 989"/>
                <a:gd name="T64" fmla="*/ 836 w 978"/>
                <a:gd name="T65" fmla="*/ 144 h 989"/>
                <a:gd name="T66" fmla="*/ 842 w 978"/>
                <a:gd name="T67" fmla="*/ 138 h 989"/>
                <a:gd name="T68" fmla="*/ 848 w 978"/>
                <a:gd name="T69" fmla="*/ 131 h 989"/>
                <a:gd name="T70" fmla="*/ 854 w 978"/>
                <a:gd name="T71" fmla="*/ 125 h 989"/>
                <a:gd name="T72" fmla="*/ 860 w 978"/>
                <a:gd name="T73" fmla="*/ 120 h 989"/>
                <a:gd name="T74" fmla="*/ 865 w 978"/>
                <a:gd name="T75" fmla="*/ 114 h 989"/>
                <a:gd name="T76" fmla="*/ 871 w 978"/>
                <a:gd name="T77" fmla="*/ 108 h 989"/>
                <a:gd name="T78" fmla="*/ 876 w 978"/>
                <a:gd name="T79" fmla="*/ 103 h 989"/>
                <a:gd name="T80" fmla="*/ 882 w 978"/>
                <a:gd name="T81" fmla="*/ 98 h 989"/>
                <a:gd name="T82" fmla="*/ 887 w 978"/>
                <a:gd name="T83" fmla="*/ 93 h 989"/>
                <a:gd name="T84" fmla="*/ 892 w 978"/>
                <a:gd name="T85" fmla="*/ 88 h 989"/>
                <a:gd name="T86" fmla="*/ 896 w 978"/>
                <a:gd name="T87" fmla="*/ 83 h 989"/>
                <a:gd name="T88" fmla="*/ 901 w 978"/>
                <a:gd name="T89" fmla="*/ 78 h 989"/>
                <a:gd name="T90" fmla="*/ 906 w 978"/>
                <a:gd name="T91" fmla="*/ 73 h 989"/>
                <a:gd name="T92" fmla="*/ 910 w 978"/>
                <a:gd name="T93" fmla="*/ 69 h 989"/>
                <a:gd name="T94" fmla="*/ 915 w 978"/>
                <a:gd name="T95" fmla="*/ 64 h 989"/>
                <a:gd name="T96" fmla="*/ 919 w 978"/>
                <a:gd name="T97" fmla="*/ 60 h 989"/>
                <a:gd name="T98" fmla="*/ 978 w 978"/>
                <a:gd name="T99" fmla="*/ 0 h 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78" h="989">
                  <a:moveTo>
                    <a:pt x="0" y="989"/>
                  </a:moveTo>
                  <a:lnTo>
                    <a:pt x="207" y="780"/>
                  </a:lnTo>
                  <a:lnTo>
                    <a:pt x="309" y="677"/>
                  </a:lnTo>
                  <a:lnTo>
                    <a:pt x="377" y="608"/>
                  </a:lnTo>
                  <a:lnTo>
                    <a:pt x="428" y="556"/>
                  </a:lnTo>
                  <a:lnTo>
                    <a:pt x="469" y="515"/>
                  </a:lnTo>
                  <a:lnTo>
                    <a:pt x="503" y="480"/>
                  </a:lnTo>
                  <a:lnTo>
                    <a:pt x="533" y="451"/>
                  </a:lnTo>
                  <a:lnTo>
                    <a:pt x="558" y="425"/>
                  </a:lnTo>
                  <a:lnTo>
                    <a:pt x="581" y="401"/>
                  </a:lnTo>
                  <a:lnTo>
                    <a:pt x="602" y="380"/>
                  </a:lnTo>
                  <a:lnTo>
                    <a:pt x="621" y="361"/>
                  </a:lnTo>
                  <a:lnTo>
                    <a:pt x="638" y="344"/>
                  </a:lnTo>
                  <a:lnTo>
                    <a:pt x="654" y="328"/>
                  </a:lnTo>
                  <a:lnTo>
                    <a:pt x="669" y="313"/>
                  </a:lnTo>
                  <a:lnTo>
                    <a:pt x="682" y="299"/>
                  </a:lnTo>
                  <a:lnTo>
                    <a:pt x="695" y="286"/>
                  </a:lnTo>
                  <a:lnTo>
                    <a:pt x="707" y="274"/>
                  </a:lnTo>
                  <a:lnTo>
                    <a:pt x="719" y="262"/>
                  </a:lnTo>
                  <a:lnTo>
                    <a:pt x="730" y="251"/>
                  </a:lnTo>
                  <a:lnTo>
                    <a:pt x="740" y="241"/>
                  </a:lnTo>
                  <a:lnTo>
                    <a:pt x="750" y="231"/>
                  </a:lnTo>
                  <a:lnTo>
                    <a:pt x="759" y="221"/>
                  </a:lnTo>
                  <a:lnTo>
                    <a:pt x="769" y="212"/>
                  </a:lnTo>
                  <a:lnTo>
                    <a:pt x="777" y="203"/>
                  </a:lnTo>
                  <a:lnTo>
                    <a:pt x="785" y="195"/>
                  </a:lnTo>
                  <a:lnTo>
                    <a:pt x="793" y="187"/>
                  </a:lnTo>
                  <a:lnTo>
                    <a:pt x="801" y="179"/>
                  </a:lnTo>
                  <a:lnTo>
                    <a:pt x="809" y="172"/>
                  </a:lnTo>
                  <a:lnTo>
                    <a:pt x="816" y="164"/>
                  </a:lnTo>
                  <a:lnTo>
                    <a:pt x="823" y="157"/>
                  </a:lnTo>
                  <a:lnTo>
                    <a:pt x="829" y="151"/>
                  </a:lnTo>
                  <a:lnTo>
                    <a:pt x="836" y="144"/>
                  </a:lnTo>
                  <a:lnTo>
                    <a:pt x="842" y="138"/>
                  </a:lnTo>
                  <a:lnTo>
                    <a:pt x="848" y="131"/>
                  </a:lnTo>
                  <a:lnTo>
                    <a:pt x="854" y="125"/>
                  </a:lnTo>
                  <a:lnTo>
                    <a:pt x="860" y="120"/>
                  </a:lnTo>
                  <a:lnTo>
                    <a:pt x="865" y="114"/>
                  </a:lnTo>
                  <a:lnTo>
                    <a:pt x="871" y="108"/>
                  </a:lnTo>
                  <a:lnTo>
                    <a:pt x="876" y="103"/>
                  </a:lnTo>
                  <a:lnTo>
                    <a:pt x="882" y="98"/>
                  </a:lnTo>
                  <a:lnTo>
                    <a:pt x="887" y="93"/>
                  </a:lnTo>
                  <a:lnTo>
                    <a:pt x="892" y="88"/>
                  </a:lnTo>
                  <a:lnTo>
                    <a:pt x="896" y="83"/>
                  </a:lnTo>
                  <a:lnTo>
                    <a:pt x="901" y="78"/>
                  </a:lnTo>
                  <a:lnTo>
                    <a:pt x="906" y="73"/>
                  </a:lnTo>
                  <a:lnTo>
                    <a:pt x="910" y="69"/>
                  </a:lnTo>
                  <a:lnTo>
                    <a:pt x="915" y="64"/>
                  </a:lnTo>
                  <a:lnTo>
                    <a:pt x="919" y="60"/>
                  </a:lnTo>
                  <a:lnTo>
                    <a:pt x="978" y="0"/>
                  </a:lnTo>
                </a:path>
              </a:pathLst>
            </a:custGeom>
            <a:noFill/>
            <a:ln w="9" cap="flat">
              <a:solidFill>
                <a:srgbClr val="39B14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82" name="Rectangle 90"/>
            <p:cNvSpPr>
              <a:spLocks noChangeArrowheads="1"/>
            </p:cNvSpPr>
            <p:nvPr/>
          </p:nvSpPr>
          <p:spPr bwMode="auto">
            <a:xfrm>
              <a:off x="462" y="877"/>
              <a:ext cx="1353" cy="1352"/>
            </a:xfrm>
            <a:prstGeom prst="rect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83" name="Line 91"/>
            <p:cNvSpPr>
              <a:spLocks noChangeShapeType="1"/>
            </p:cNvSpPr>
            <p:nvPr/>
          </p:nvSpPr>
          <p:spPr bwMode="auto">
            <a:xfrm>
              <a:off x="462" y="2229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84" name="Line 92"/>
            <p:cNvSpPr>
              <a:spLocks noChangeShapeType="1"/>
            </p:cNvSpPr>
            <p:nvPr/>
          </p:nvSpPr>
          <p:spPr bwMode="auto">
            <a:xfrm>
              <a:off x="522" y="2229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85" name="Line 93"/>
            <p:cNvSpPr>
              <a:spLocks noChangeShapeType="1"/>
            </p:cNvSpPr>
            <p:nvPr/>
          </p:nvSpPr>
          <p:spPr bwMode="auto">
            <a:xfrm>
              <a:off x="568" y="2229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86" name="Line 94"/>
            <p:cNvSpPr>
              <a:spLocks noChangeShapeType="1"/>
            </p:cNvSpPr>
            <p:nvPr/>
          </p:nvSpPr>
          <p:spPr bwMode="auto">
            <a:xfrm>
              <a:off x="606" y="2229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87" name="Line 95"/>
            <p:cNvSpPr>
              <a:spLocks noChangeShapeType="1"/>
            </p:cNvSpPr>
            <p:nvPr/>
          </p:nvSpPr>
          <p:spPr bwMode="auto">
            <a:xfrm>
              <a:off x="637" y="2229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88" name="Line 96"/>
            <p:cNvSpPr>
              <a:spLocks noChangeShapeType="1"/>
            </p:cNvSpPr>
            <p:nvPr/>
          </p:nvSpPr>
          <p:spPr bwMode="auto">
            <a:xfrm>
              <a:off x="667" y="2229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89" name="Line 97"/>
            <p:cNvSpPr>
              <a:spLocks noChangeShapeType="1"/>
            </p:cNvSpPr>
            <p:nvPr/>
          </p:nvSpPr>
          <p:spPr bwMode="auto">
            <a:xfrm>
              <a:off x="689" y="2229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0" name="Line 98"/>
            <p:cNvSpPr>
              <a:spLocks noChangeShapeType="1"/>
            </p:cNvSpPr>
            <p:nvPr/>
          </p:nvSpPr>
          <p:spPr bwMode="auto">
            <a:xfrm>
              <a:off x="712" y="2229"/>
              <a:ext cx="0" cy="14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2" name="Line 100"/>
            <p:cNvSpPr>
              <a:spLocks noChangeShapeType="1"/>
            </p:cNvSpPr>
            <p:nvPr/>
          </p:nvSpPr>
          <p:spPr bwMode="auto">
            <a:xfrm>
              <a:off x="856" y="2229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3" name="Line 101"/>
            <p:cNvSpPr>
              <a:spLocks noChangeShapeType="1"/>
            </p:cNvSpPr>
            <p:nvPr/>
          </p:nvSpPr>
          <p:spPr bwMode="auto">
            <a:xfrm>
              <a:off x="940" y="2229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4" name="Line 102"/>
            <p:cNvSpPr>
              <a:spLocks noChangeShapeType="1"/>
            </p:cNvSpPr>
            <p:nvPr/>
          </p:nvSpPr>
          <p:spPr bwMode="auto">
            <a:xfrm>
              <a:off x="1001" y="2229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5" name="Line 103"/>
            <p:cNvSpPr>
              <a:spLocks noChangeShapeType="1"/>
            </p:cNvSpPr>
            <p:nvPr/>
          </p:nvSpPr>
          <p:spPr bwMode="auto">
            <a:xfrm>
              <a:off x="1048" y="2229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6" name="Line 104"/>
            <p:cNvSpPr>
              <a:spLocks noChangeShapeType="1"/>
            </p:cNvSpPr>
            <p:nvPr/>
          </p:nvSpPr>
          <p:spPr bwMode="auto">
            <a:xfrm>
              <a:off x="1084" y="2229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7" name="Line 105"/>
            <p:cNvSpPr>
              <a:spLocks noChangeShapeType="1"/>
            </p:cNvSpPr>
            <p:nvPr/>
          </p:nvSpPr>
          <p:spPr bwMode="auto">
            <a:xfrm>
              <a:off x="1118" y="2229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8" name="Line 106"/>
            <p:cNvSpPr>
              <a:spLocks noChangeShapeType="1"/>
            </p:cNvSpPr>
            <p:nvPr/>
          </p:nvSpPr>
          <p:spPr bwMode="auto">
            <a:xfrm>
              <a:off x="1145" y="2229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9" name="Line 107"/>
            <p:cNvSpPr>
              <a:spLocks noChangeShapeType="1"/>
            </p:cNvSpPr>
            <p:nvPr/>
          </p:nvSpPr>
          <p:spPr bwMode="auto">
            <a:xfrm>
              <a:off x="1170" y="2229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00" name="Line 108"/>
            <p:cNvSpPr>
              <a:spLocks noChangeShapeType="1"/>
            </p:cNvSpPr>
            <p:nvPr/>
          </p:nvSpPr>
          <p:spPr bwMode="auto">
            <a:xfrm>
              <a:off x="1192" y="2229"/>
              <a:ext cx="0" cy="14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02" name="Line 110"/>
            <p:cNvSpPr>
              <a:spLocks noChangeShapeType="1"/>
            </p:cNvSpPr>
            <p:nvPr/>
          </p:nvSpPr>
          <p:spPr bwMode="auto">
            <a:xfrm>
              <a:off x="1337" y="2229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03" name="Line 111"/>
            <p:cNvSpPr>
              <a:spLocks noChangeShapeType="1"/>
            </p:cNvSpPr>
            <p:nvPr/>
          </p:nvSpPr>
          <p:spPr bwMode="auto">
            <a:xfrm>
              <a:off x="1420" y="2229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04" name="Line 112"/>
            <p:cNvSpPr>
              <a:spLocks noChangeShapeType="1"/>
            </p:cNvSpPr>
            <p:nvPr/>
          </p:nvSpPr>
          <p:spPr bwMode="auto">
            <a:xfrm>
              <a:off x="1479" y="2229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05" name="Line 113"/>
            <p:cNvSpPr>
              <a:spLocks noChangeShapeType="1"/>
            </p:cNvSpPr>
            <p:nvPr/>
          </p:nvSpPr>
          <p:spPr bwMode="auto">
            <a:xfrm>
              <a:off x="1526" y="2229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06" name="Line 114"/>
            <p:cNvSpPr>
              <a:spLocks noChangeShapeType="1"/>
            </p:cNvSpPr>
            <p:nvPr/>
          </p:nvSpPr>
          <p:spPr bwMode="auto">
            <a:xfrm>
              <a:off x="1564" y="2229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07" name="Line 115"/>
            <p:cNvSpPr>
              <a:spLocks noChangeShapeType="1"/>
            </p:cNvSpPr>
            <p:nvPr/>
          </p:nvSpPr>
          <p:spPr bwMode="auto">
            <a:xfrm>
              <a:off x="1596" y="2229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08" name="Line 116"/>
            <p:cNvSpPr>
              <a:spLocks noChangeShapeType="1"/>
            </p:cNvSpPr>
            <p:nvPr/>
          </p:nvSpPr>
          <p:spPr bwMode="auto">
            <a:xfrm>
              <a:off x="1623" y="2229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09" name="Line 117"/>
            <p:cNvSpPr>
              <a:spLocks noChangeShapeType="1"/>
            </p:cNvSpPr>
            <p:nvPr/>
          </p:nvSpPr>
          <p:spPr bwMode="auto">
            <a:xfrm>
              <a:off x="1648" y="2229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10" name="Line 118"/>
            <p:cNvSpPr>
              <a:spLocks noChangeShapeType="1"/>
            </p:cNvSpPr>
            <p:nvPr/>
          </p:nvSpPr>
          <p:spPr bwMode="auto">
            <a:xfrm>
              <a:off x="1670" y="2229"/>
              <a:ext cx="0" cy="14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12" name="Line 120"/>
            <p:cNvSpPr>
              <a:spLocks noChangeShapeType="1"/>
            </p:cNvSpPr>
            <p:nvPr/>
          </p:nvSpPr>
          <p:spPr bwMode="auto">
            <a:xfrm>
              <a:off x="1815" y="2229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13" name="Rectangle 121"/>
            <p:cNvSpPr>
              <a:spLocks noChangeArrowheads="1"/>
            </p:cNvSpPr>
            <p:nvPr/>
          </p:nvSpPr>
          <p:spPr bwMode="auto">
            <a:xfrm>
              <a:off x="1040" y="2308"/>
              <a:ext cx="23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Dose (mg)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5214" name="Group 124"/>
          <p:cNvGrpSpPr>
            <a:grpSpLocks noChangeAspect="1"/>
          </p:cNvGrpSpPr>
          <p:nvPr/>
        </p:nvGrpSpPr>
        <p:grpSpPr bwMode="auto">
          <a:xfrm>
            <a:off x="3241675" y="1354138"/>
            <a:ext cx="2651125" cy="2422525"/>
            <a:chOff x="2042" y="853"/>
            <a:chExt cx="1670" cy="1526"/>
          </a:xfrm>
        </p:grpSpPr>
        <p:sp>
          <p:nvSpPr>
            <p:cNvPr id="5215" name="AutoShape 123"/>
            <p:cNvSpPr>
              <a:spLocks noChangeAspect="1" noChangeArrowheads="1" noTextEdit="1"/>
            </p:cNvSpPr>
            <p:nvPr/>
          </p:nvSpPr>
          <p:spPr bwMode="auto">
            <a:xfrm>
              <a:off x="2042" y="853"/>
              <a:ext cx="1670" cy="1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16" name="Rectangle 125"/>
            <p:cNvSpPr>
              <a:spLocks noChangeArrowheads="1"/>
            </p:cNvSpPr>
            <p:nvPr/>
          </p:nvSpPr>
          <p:spPr bwMode="auto">
            <a:xfrm>
              <a:off x="2044" y="855"/>
              <a:ext cx="3" cy="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18" name="Line 127"/>
            <p:cNvSpPr>
              <a:spLocks noChangeShapeType="1"/>
            </p:cNvSpPr>
            <p:nvPr/>
          </p:nvSpPr>
          <p:spPr bwMode="auto">
            <a:xfrm flipH="1">
              <a:off x="2314" y="2193"/>
              <a:ext cx="6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19" name="Line 128"/>
            <p:cNvSpPr>
              <a:spLocks noChangeShapeType="1"/>
            </p:cNvSpPr>
            <p:nvPr/>
          </p:nvSpPr>
          <p:spPr bwMode="auto">
            <a:xfrm flipH="1">
              <a:off x="2314" y="2134"/>
              <a:ext cx="6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0" name="Line 129"/>
            <p:cNvSpPr>
              <a:spLocks noChangeShapeType="1"/>
            </p:cNvSpPr>
            <p:nvPr/>
          </p:nvSpPr>
          <p:spPr bwMode="auto">
            <a:xfrm flipH="1">
              <a:off x="2314" y="2089"/>
              <a:ext cx="6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1" name="Line 130"/>
            <p:cNvSpPr>
              <a:spLocks noChangeShapeType="1"/>
            </p:cNvSpPr>
            <p:nvPr/>
          </p:nvSpPr>
          <p:spPr bwMode="auto">
            <a:xfrm flipH="1">
              <a:off x="2314" y="2051"/>
              <a:ext cx="6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2" name="Line 131"/>
            <p:cNvSpPr>
              <a:spLocks noChangeShapeType="1"/>
            </p:cNvSpPr>
            <p:nvPr/>
          </p:nvSpPr>
          <p:spPr bwMode="auto">
            <a:xfrm flipH="1">
              <a:off x="2314" y="2022"/>
              <a:ext cx="6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3" name="Line 132"/>
            <p:cNvSpPr>
              <a:spLocks noChangeShapeType="1"/>
            </p:cNvSpPr>
            <p:nvPr/>
          </p:nvSpPr>
          <p:spPr bwMode="auto">
            <a:xfrm flipH="1">
              <a:off x="2314" y="1995"/>
              <a:ext cx="6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4" name="Line 133"/>
            <p:cNvSpPr>
              <a:spLocks noChangeShapeType="1"/>
            </p:cNvSpPr>
            <p:nvPr/>
          </p:nvSpPr>
          <p:spPr bwMode="auto">
            <a:xfrm flipH="1">
              <a:off x="2314" y="1970"/>
              <a:ext cx="6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5" name="Line 134"/>
            <p:cNvSpPr>
              <a:spLocks noChangeShapeType="1"/>
            </p:cNvSpPr>
            <p:nvPr/>
          </p:nvSpPr>
          <p:spPr bwMode="auto">
            <a:xfrm flipH="1">
              <a:off x="2307" y="1950"/>
              <a:ext cx="13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7" name="Line 136"/>
            <p:cNvSpPr>
              <a:spLocks noChangeShapeType="1"/>
            </p:cNvSpPr>
            <p:nvPr/>
          </p:nvSpPr>
          <p:spPr bwMode="auto">
            <a:xfrm flipH="1">
              <a:off x="2314" y="1808"/>
              <a:ext cx="6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8" name="Line 137"/>
            <p:cNvSpPr>
              <a:spLocks noChangeShapeType="1"/>
            </p:cNvSpPr>
            <p:nvPr/>
          </p:nvSpPr>
          <p:spPr bwMode="auto">
            <a:xfrm flipH="1">
              <a:off x="2314" y="1726"/>
              <a:ext cx="6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9" name="Line 138"/>
            <p:cNvSpPr>
              <a:spLocks noChangeShapeType="1"/>
            </p:cNvSpPr>
            <p:nvPr/>
          </p:nvSpPr>
          <p:spPr bwMode="auto">
            <a:xfrm flipH="1">
              <a:off x="2314" y="1668"/>
              <a:ext cx="6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0" name="Line 139"/>
            <p:cNvSpPr>
              <a:spLocks noChangeShapeType="1"/>
            </p:cNvSpPr>
            <p:nvPr/>
          </p:nvSpPr>
          <p:spPr bwMode="auto">
            <a:xfrm flipH="1">
              <a:off x="2314" y="1623"/>
              <a:ext cx="6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1" name="Line 140"/>
            <p:cNvSpPr>
              <a:spLocks noChangeShapeType="1"/>
            </p:cNvSpPr>
            <p:nvPr/>
          </p:nvSpPr>
          <p:spPr bwMode="auto">
            <a:xfrm flipH="1">
              <a:off x="2314" y="1587"/>
              <a:ext cx="6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2" name="Line 141"/>
            <p:cNvSpPr>
              <a:spLocks noChangeShapeType="1"/>
            </p:cNvSpPr>
            <p:nvPr/>
          </p:nvSpPr>
          <p:spPr bwMode="auto">
            <a:xfrm flipH="1">
              <a:off x="2314" y="1555"/>
              <a:ext cx="6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3" name="Line 142"/>
            <p:cNvSpPr>
              <a:spLocks noChangeShapeType="1"/>
            </p:cNvSpPr>
            <p:nvPr/>
          </p:nvSpPr>
          <p:spPr bwMode="auto">
            <a:xfrm flipH="1">
              <a:off x="2314" y="1528"/>
              <a:ext cx="6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4" name="Line 143"/>
            <p:cNvSpPr>
              <a:spLocks noChangeShapeType="1"/>
            </p:cNvSpPr>
            <p:nvPr/>
          </p:nvSpPr>
          <p:spPr bwMode="auto">
            <a:xfrm flipH="1">
              <a:off x="2314" y="1503"/>
              <a:ext cx="6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5" name="Line 144"/>
            <p:cNvSpPr>
              <a:spLocks noChangeShapeType="1"/>
            </p:cNvSpPr>
            <p:nvPr/>
          </p:nvSpPr>
          <p:spPr bwMode="auto">
            <a:xfrm flipH="1">
              <a:off x="2307" y="1483"/>
              <a:ext cx="13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7" name="Line 146"/>
            <p:cNvSpPr>
              <a:spLocks noChangeShapeType="1"/>
            </p:cNvSpPr>
            <p:nvPr/>
          </p:nvSpPr>
          <p:spPr bwMode="auto">
            <a:xfrm flipH="1">
              <a:off x="2314" y="1341"/>
              <a:ext cx="6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8" name="Line 147"/>
            <p:cNvSpPr>
              <a:spLocks noChangeShapeType="1"/>
            </p:cNvSpPr>
            <p:nvPr/>
          </p:nvSpPr>
          <p:spPr bwMode="auto">
            <a:xfrm flipH="1">
              <a:off x="2314" y="1260"/>
              <a:ext cx="6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9" name="Line 148"/>
            <p:cNvSpPr>
              <a:spLocks noChangeShapeType="1"/>
            </p:cNvSpPr>
            <p:nvPr/>
          </p:nvSpPr>
          <p:spPr bwMode="auto">
            <a:xfrm flipH="1">
              <a:off x="2314" y="1201"/>
              <a:ext cx="6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40" name="Line 149"/>
            <p:cNvSpPr>
              <a:spLocks noChangeShapeType="1"/>
            </p:cNvSpPr>
            <p:nvPr/>
          </p:nvSpPr>
          <p:spPr bwMode="auto">
            <a:xfrm flipH="1">
              <a:off x="2314" y="1156"/>
              <a:ext cx="6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41" name="Line 150"/>
            <p:cNvSpPr>
              <a:spLocks noChangeShapeType="1"/>
            </p:cNvSpPr>
            <p:nvPr/>
          </p:nvSpPr>
          <p:spPr bwMode="auto">
            <a:xfrm flipH="1">
              <a:off x="2314" y="1120"/>
              <a:ext cx="6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42" name="Line 151"/>
            <p:cNvSpPr>
              <a:spLocks noChangeShapeType="1"/>
            </p:cNvSpPr>
            <p:nvPr/>
          </p:nvSpPr>
          <p:spPr bwMode="auto">
            <a:xfrm flipH="1">
              <a:off x="2314" y="1089"/>
              <a:ext cx="6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43" name="Line 152"/>
            <p:cNvSpPr>
              <a:spLocks noChangeShapeType="1"/>
            </p:cNvSpPr>
            <p:nvPr/>
          </p:nvSpPr>
          <p:spPr bwMode="auto">
            <a:xfrm flipH="1">
              <a:off x="2314" y="1062"/>
              <a:ext cx="6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44" name="Line 153"/>
            <p:cNvSpPr>
              <a:spLocks noChangeShapeType="1"/>
            </p:cNvSpPr>
            <p:nvPr/>
          </p:nvSpPr>
          <p:spPr bwMode="auto">
            <a:xfrm flipH="1">
              <a:off x="2314" y="1037"/>
              <a:ext cx="6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45" name="Line 154"/>
            <p:cNvSpPr>
              <a:spLocks noChangeShapeType="1"/>
            </p:cNvSpPr>
            <p:nvPr/>
          </p:nvSpPr>
          <p:spPr bwMode="auto">
            <a:xfrm flipH="1">
              <a:off x="2307" y="1016"/>
              <a:ext cx="13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47" name="Rectangle 156"/>
            <p:cNvSpPr>
              <a:spLocks noChangeArrowheads="1"/>
            </p:cNvSpPr>
            <p:nvPr/>
          </p:nvSpPr>
          <p:spPr bwMode="auto">
            <a:xfrm rot="16200000">
              <a:off x="2064" y="1587"/>
              <a:ext cx="52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248" name="Rectangle 157"/>
            <p:cNvSpPr>
              <a:spLocks noChangeArrowheads="1"/>
            </p:cNvSpPr>
            <p:nvPr/>
          </p:nvSpPr>
          <p:spPr bwMode="auto">
            <a:xfrm rot="16200000">
              <a:off x="2063" y="1557"/>
              <a:ext cx="54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U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249" name="Rectangle 158"/>
            <p:cNvSpPr>
              <a:spLocks noChangeArrowheads="1"/>
            </p:cNvSpPr>
            <p:nvPr/>
          </p:nvSpPr>
          <p:spPr bwMode="auto">
            <a:xfrm rot="16200000">
              <a:off x="2063" y="1526"/>
              <a:ext cx="54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250" name="Rectangle 159"/>
            <p:cNvSpPr>
              <a:spLocks noChangeArrowheads="1"/>
            </p:cNvSpPr>
            <p:nvPr/>
          </p:nvSpPr>
          <p:spPr bwMode="auto">
            <a:xfrm rot="16200000">
              <a:off x="2072" y="1503"/>
              <a:ext cx="36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251" name="Rectangle 160"/>
            <p:cNvSpPr>
              <a:spLocks noChangeArrowheads="1"/>
            </p:cNvSpPr>
            <p:nvPr/>
          </p:nvSpPr>
          <p:spPr bwMode="auto">
            <a:xfrm rot="16200000">
              <a:off x="2066" y="1484"/>
              <a:ext cx="48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252" name="Rectangle 161"/>
            <p:cNvSpPr>
              <a:spLocks noChangeArrowheads="1"/>
            </p:cNvSpPr>
            <p:nvPr/>
          </p:nvSpPr>
          <p:spPr bwMode="auto">
            <a:xfrm rot="16200000">
              <a:off x="2072" y="1465"/>
              <a:ext cx="36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253" name="Rectangle 162"/>
            <p:cNvSpPr>
              <a:spLocks noChangeArrowheads="1"/>
            </p:cNvSpPr>
            <p:nvPr/>
          </p:nvSpPr>
          <p:spPr bwMode="auto">
            <a:xfrm rot="16200000">
              <a:off x="2066" y="1445"/>
              <a:ext cx="48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?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254" name="Rectangle 163"/>
            <p:cNvSpPr>
              <a:spLocks noChangeArrowheads="1"/>
            </p:cNvSpPr>
            <p:nvPr/>
          </p:nvSpPr>
          <p:spPr bwMode="auto">
            <a:xfrm rot="16200000">
              <a:off x="2072" y="1422"/>
              <a:ext cx="36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255" name="Rectangle 164"/>
            <p:cNvSpPr>
              <a:spLocks noChangeArrowheads="1"/>
            </p:cNvSpPr>
            <p:nvPr/>
          </p:nvSpPr>
          <p:spPr bwMode="auto">
            <a:xfrm rot="16200000">
              <a:off x="2131" y="1595"/>
              <a:ext cx="36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256" name="Rectangle 165"/>
            <p:cNvSpPr>
              <a:spLocks noChangeArrowheads="1"/>
            </p:cNvSpPr>
            <p:nvPr/>
          </p:nvSpPr>
          <p:spPr bwMode="auto">
            <a:xfrm rot="16200000">
              <a:off x="2125" y="1576"/>
              <a:ext cx="48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257" name="Rectangle 166"/>
            <p:cNvSpPr>
              <a:spLocks noChangeArrowheads="1"/>
            </p:cNvSpPr>
            <p:nvPr/>
          </p:nvSpPr>
          <p:spPr bwMode="auto">
            <a:xfrm rot="16200000">
              <a:off x="2125" y="1551"/>
              <a:ext cx="48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g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258" name="Rectangle 167"/>
            <p:cNvSpPr>
              <a:spLocks noChangeArrowheads="1"/>
            </p:cNvSpPr>
            <p:nvPr/>
          </p:nvSpPr>
          <p:spPr bwMode="auto">
            <a:xfrm rot="16200000">
              <a:off x="2131" y="1532"/>
              <a:ext cx="36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•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259" name="Rectangle 168"/>
            <p:cNvSpPr>
              <a:spLocks noChangeArrowheads="1"/>
            </p:cNvSpPr>
            <p:nvPr/>
          </p:nvSpPr>
          <p:spPr bwMode="auto">
            <a:xfrm rot="16200000">
              <a:off x="2125" y="1511"/>
              <a:ext cx="48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260" name="Rectangle 169"/>
            <p:cNvSpPr>
              <a:spLocks noChangeArrowheads="1"/>
            </p:cNvSpPr>
            <p:nvPr/>
          </p:nvSpPr>
          <p:spPr bwMode="auto">
            <a:xfrm rot="16200000">
              <a:off x="2132" y="1493"/>
              <a:ext cx="34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/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261" name="Rectangle 170"/>
            <p:cNvSpPr>
              <a:spLocks noChangeArrowheads="1"/>
            </p:cNvSpPr>
            <p:nvPr/>
          </p:nvSpPr>
          <p:spPr bwMode="auto">
            <a:xfrm rot="16200000">
              <a:off x="2119" y="1468"/>
              <a:ext cx="5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262" name="Rectangle 171"/>
            <p:cNvSpPr>
              <a:spLocks noChangeArrowheads="1"/>
            </p:cNvSpPr>
            <p:nvPr/>
          </p:nvSpPr>
          <p:spPr bwMode="auto">
            <a:xfrm rot="16200000">
              <a:off x="2125" y="1441"/>
              <a:ext cx="48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263" name="Rectangle 172"/>
            <p:cNvSpPr>
              <a:spLocks noChangeArrowheads="1"/>
            </p:cNvSpPr>
            <p:nvPr/>
          </p:nvSpPr>
          <p:spPr bwMode="auto">
            <a:xfrm rot="16200000">
              <a:off x="2131" y="1424"/>
              <a:ext cx="36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264" name="Rectangle 173"/>
            <p:cNvSpPr>
              <a:spLocks noChangeArrowheads="1"/>
            </p:cNvSpPr>
            <p:nvPr/>
          </p:nvSpPr>
          <p:spPr bwMode="auto">
            <a:xfrm>
              <a:off x="2320" y="877"/>
              <a:ext cx="1353" cy="13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65" name="Oval 174"/>
            <p:cNvSpPr>
              <a:spLocks noChangeArrowheads="1"/>
            </p:cNvSpPr>
            <p:nvPr/>
          </p:nvSpPr>
          <p:spPr bwMode="auto">
            <a:xfrm>
              <a:off x="3581" y="948"/>
              <a:ext cx="34" cy="34"/>
            </a:xfrm>
            <a:prstGeom prst="ellipse">
              <a:avLst/>
            </a:prstGeom>
            <a:solidFill>
              <a:srgbClr val="618830"/>
            </a:solidFill>
            <a:ln w="1">
              <a:solidFill>
                <a:srgbClr val="61883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66" name="Oval 175"/>
            <p:cNvSpPr>
              <a:spLocks noChangeArrowheads="1"/>
            </p:cNvSpPr>
            <p:nvPr/>
          </p:nvSpPr>
          <p:spPr bwMode="auto">
            <a:xfrm>
              <a:off x="3581" y="995"/>
              <a:ext cx="34" cy="34"/>
            </a:xfrm>
            <a:prstGeom prst="ellipse">
              <a:avLst/>
            </a:prstGeom>
            <a:solidFill>
              <a:srgbClr val="29E4A1"/>
            </a:solidFill>
            <a:ln w="1">
              <a:solidFill>
                <a:srgbClr val="29E4A1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67" name="Oval 176"/>
            <p:cNvSpPr>
              <a:spLocks noChangeArrowheads="1"/>
            </p:cNvSpPr>
            <p:nvPr/>
          </p:nvSpPr>
          <p:spPr bwMode="auto">
            <a:xfrm>
              <a:off x="3581" y="1117"/>
              <a:ext cx="34" cy="34"/>
            </a:xfrm>
            <a:prstGeom prst="ellipse">
              <a:avLst/>
            </a:prstGeom>
            <a:solidFill>
              <a:srgbClr val="7FE44F"/>
            </a:solidFill>
            <a:ln w="1">
              <a:solidFill>
                <a:srgbClr val="7FE44F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68" name="Oval 177"/>
            <p:cNvSpPr>
              <a:spLocks noChangeArrowheads="1"/>
            </p:cNvSpPr>
            <p:nvPr/>
          </p:nvSpPr>
          <p:spPr bwMode="auto">
            <a:xfrm>
              <a:off x="3581" y="1121"/>
              <a:ext cx="34" cy="34"/>
            </a:xfrm>
            <a:prstGeom prst="ellipse">
              <a:avLst/>
            </a:prstGeom>
            <a:solidFill>
              <a:srgbClr val="A06D3E"/>
            </a:solidFill>
            <a:ln w="1">
              <a:solidFill>
                <a:srgbClr val="A06D3E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69" name="Oval 178"/>
            <p:cNvSpPr>
              <a:spLocks noChangeArrowheads="1"/>
            </p:cNvSpPr>
            <p:nvPr/>
          </p:nvSpPr>
          <p:spPr bwMode="auto">
            <a:xfrm>
              <a:off x="3581" y="1169"/>
              <a:ext cx="34" cy="33"/>
            </a:xfrm>
            <a:prstGeom prst="ellipse">
              <a:avLst/>
            </a:prstGeom>
            <a:solidFill>
              <a:srgbClr val="6D1C69"/>
            </a:solidFill>
            <a:ln w="1">
              <a:solidFill>
                <a:srgbClr val="6D1C69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70" name="Oval 179"/>
            <p:cNvSpPr>
              <a:spLocks noChangeArrowheads="1"/>
            </p:cNvSpPr>
            <p:nvPr/>
          </p:nvSpPr>
          <p:spPr bwMode="auto">
            <a:xfrm>
              <a:off x="3302" y="1072"/>
              <a:ext cx="34" cy="33"/>
            </a:xfrm>
            <a:prstGeom prst="ellipse">
              <a:avLst/>
            </a:prstGeom>
            <a:solidFill>
              <a:srgbClr val="C925CD"/>
            </a:solidFill>
            <a:ln w="1">
              <a:solidFill>
                <a:srgbClr val="C925CD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71" name="Oval 180"/>
            <p:cNvSpPr>
              <a:spLocks noChangeArrowheads="1"/>
            </p:cNvSpPr>
            <p:nvPr/>
          </p:nvSpPr>
          <p:spPr bwMode="auto">
            <a:xfrm>
              <a:off x="3302" y="1101"/>
              <a:ext cx="34" cy="34"/>
            </a:xfrm>
            <a:prstGeom prst="ellipse">
              <a:avLst/>
            </a:prstGeom>
            <a:solidFill>
              <a:srgbClr val="D2269E"/>
            </a:solidFill>
            <a:ln w="1">
              <a:solidFill>
                <a:srgbClr val="D2269E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72" name="Oval 181"/>
            <p:cNvSpPr>
              <a:spLocks noChangeArrowheads="1"/>
            </p:cNvSpPr>
            <p:nvPr/>
          </p:nvSpPr>
          <p:spPr bwMode="auto">
            <a:xfrm>
              <a:off x="3302" y="1218"/>
              <a:ext cx="34" cy="34"/>
            </a:xfrm>
            <a:prstGeom prst="ellipse">
              <a:avLst/>
            </a:prstGeom>
            <a:solidFill>
              <a:srgbClr val="91B720"/>
            </a:solidFill>
            <a:ln w="1">
              <a:solidFill>
                <a:srgbClr val="91B72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73" name="Oval 182"/>
            <p:cNvSpPr>
              <a:spLocks noChangeArrowheads="1"/>
            </p:cNvSpPr>
            <p:nvPr/>
          </p:nvSpPr>
          <p:spPr bwMode="auto">
            <a:xfrm>
              <a:off x="3302" y="1247"/>
              <a:ext cx="34" cy="34"/>
            </a:xfrm>
            <a:prstGeom prst="ellipse">
              <a:avLst/>
            </a:prstGeom>
            <a:solidFill>
              <a:srgbClr val="9051A0"/>
            </a:solidFill>
            <a:ln w="1">
              <a:solidFill>
                <a:srgbClr val="9051A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74" name="Oval 183"/>
            <p:cNvSpPr>
              <a:spLocks noChangeArrowheads="1"/>
            </p:cNvSpPr>
            <p:nvPr/>
          </p:nvSpPr>
          <p:spPr bwMode="auto">
            <a:xfrm>
              <a:off x="3302" y="1392"/>
              <a:ext cx="34" cy="34"/>
            </a:xfrm>
            <a:prstGeom prst="ellipse">
              <a:avLst/>
            </a:prstGeom>
            <a:solidFill>
              <a:srgbClr val="6ABF8C"/>
            </a:solidFill>
            <a:ln w="1">
              <a:solidFill>
                <a:srgbClr val="6ABF8C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75" name="Oval 184"/>
            <p:cNvSpPr>
              <a:spLocks noChangeArrowheads="1"/>
            </p:cNvSpPr>
            <p:nvPr/>
          </p:nvSpPr>
          <p:spPr bwMode="auto">
            <a:xfrm>
              <a:off x="3302" y="1453"/>
              <a:ext cx="34" cy="33"/>
            </a:xfrm>
            <a:prstGeom prst="ellipse">
              <a:avLst/>
            </a:prstGeom>
            <a:solidFill>
              <a:srgbClr val="239DC3"/>
            </a:solidFill>
            <a:ln w="1">
              <a:solidFill>
                <a:srgbClr val="239DC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76" name="Oval 185"/>
            <p:cNvSpPr>
              <a:spLocks noChangeArrowheads="1"/>
            </p:cNvSpPr>
            <p:nvPr/>
          </p:nvSpPr>
          <p:spPr bwMode="auto">
            <a:xfrm>
              <a:off x="3171" y="1288"/>
              <a:ext cx="34" cy="34"/>
            </a:xfrm>
            <a:prstGeom prst="ellipse">
              <a:avLst/>
            </a:prstGeom>
            <a:solidFill>
              <a:srgbClr val="E182B9"/>
            </a:solidFill>
            <a:ln w="1">
              <a:solidFill>
                <a:srgbClr val="E182B9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77" name="Oval 186"/>
            <p:cNvSpPr>
              <a:spLocks noChangeArrowheads="1"/>
            </p:cNvSpPr>
            <p:nvPr/>
          </p:nvSpPr>
          <p:spPr bwMode="auto">
            <a:xfrm>
              <a:off x="3171" y="1356"/>
              <a:ext cx="34" cy="33"/>
            </a:xfrm>
            <a:prstGeom prst="ellipse">
              <a:avLst/>
            </a:prstGeom>
            <a:solidFill>
              <a:srgbClr val="7362AC"/>
            </a:solidFill>
            <a:ln w="1">
              <a:solidFill>
                <a:srgbClr val="7362AC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78" name="Oval 187"/>
            <p:cNvSpPr>
              <a:spLocks noChangeArrowheads="1"/>
            </p:cNvSpPr>
            <p:nvPr/>
          </p:nvSpPr>
          <p:spPr bwMode="auto">
            <a:xfrm>
              <a:off x="3171" y="1380"/>
              <a:ext cx="34" cy="34"/>
            </a:xfrm>
            <a:prstGeom prst="ellipse">
              <a:avLst/>
            </a:prstGeom>
            <a:solidFill>
              <a:srgbClr val="C13A68"/>
            </a:solidFill>
            <a:ln w="1">
              <a:solidFill>
                <a:srgbClr val="C13A68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79" name="Oval 188"/>
            <p:cNvSpPr>
              <a:spLocks noChangeArrowheads="1"/>
            </p:cNvSpPr>
            <p:nvPr/>
          </p:nvSpPr>
          <p:spPr bwMode="auto">
            <a:xfrm>
              <a:off x="3171" y="1401"/>
              <a:ext cx="34" cy="34"/>
            </a:xfrm>
            <a:prstGeom prst="ellipse">
              <a:avLst/>
            </a:prstGeom>
            <a:solidFill>
              <a:srgbClr val="4F1A8C"/>
            </a:solidFill>
            <a:ln w="1">
              <a:solidFill>
                <a:srgbClr val="4F1A8C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80" name="Oval 189"/>
            <p:cNvSpPr>
              <a:spLocks noChangeArrowheads="1"/>
            </p:cNvSpPr>
            <p:nvPr/>
          </p:nvSpPr>
          <p:spPr bwMode="auto">
            <a:xfrm>
              <a:off x="2892" y="1353"/>
              <a:ext cx="34" cy="34"/>
            </a:xfrm>
            <a:prstGeom prst="ellipse">
              <a:avLst/>
            </a:prstGeom>
            <a:solidFill>
              <a:srgbClr val="39B143"/>
            </a:solidFill>
            <a:ln w="1">
              <a:solidFill>
                <a:srgbClr val="39B14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81" name="Oval 190"/>
            <p:cNvSpPr>
              <a:spLocks noChangeArrowheads="1"/>
            </p:cNvSpPr>
            <p:nvPr/>
          </p:nvSpPr>
          <p:spPr bwMode="auto">
            <a:xfrm>
              <a:off x="2892" y="1475"/>
              <a:ext cx="34" cy="34"/>
            </a:xfrm>
            <a:prstGeom prst="ellipse">
              <a:avLst/>
            </a:prstGeom>
            <a:solidFill>
              <a:srgbClr val="A12CDC"/>
            </a:solidFill>
            <a:ln w="1">
              <a:solidFill>
                <a:srgbClr val="A12CDC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82" name="Oval 191"/>
            <p:cNvSpPr>
              <a:spLocks noChangeArrowheads="1"/>
            </p:cNvSpPr>
            <p:nvPr/>
          </p:nvSpPr>
          <p:spPr bwMode="auto">
            <a:xfrm>
              <a:off x="2892" y="1581"/>
              <a:ext cx="34" cy="34"/>
            </a:xfrm>
            <a:prstGeom prst="ellipse">
              <a:avLst/>
            </a:prstGeom>
            <a:solidFill>
              <a:srgbClr val="13A3A7"/>
            </a:solidFill>
            <a:ln w="1">
              <a:solidFill>
                <a:srgbClr val="13A3A7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83" name="Oval 192"/>
            <p:cNvSpPr>
              <a:spLocks noChangeArrowheads="1"/>
            </p:cNvSpPr>
            <p:nvPr/>
          </p:nvSpPr>
          <p:spPr bwMode="auto">
            <a:xfrm>
              <a:off x="2892" y="1606"/>
              <a:ext cx="34" cy="34"/>
            </a:xfrm>
            <a:prstGeom prst="ellipse">
              <a:avLst/>
            </a:prstGeom>
            <a:solidFill>
              <a:srgbClr val="86D176"/>
            </a:solidFill>
            <a:ln w="1">
              <a:solidFill>
                <a:srgbClr val="86D17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84" name="Oval 193"/>
            <p:cNvSpPr>
              <a:spLocks noChangeArrowheads="1"/>
            </p:cNvSpPr>
            <p:nvPr/>
          </p:nvSpPr>
          <p:spPr bwMode="auto">
            <a:xfrm>
              <a:off x="2892" y="1606"/>
              <a:ext cx="34" cy="34"/>
            </a:xfrm>
            <a:prstGeom prst="ellipse">
              <a:avLst/>
            </a:prstGeom>
            <a:solidFill>
              <a:srgbClr val="1BC426"/>
            </a:solidFill>
            <a:ln w="1">
              <a:solidFill>
                <a:srgbClr val="1BC42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85" name="Oval 194"/>
            <p:cNvSpPr>
              <a:spLocks noChangeArrowheads="1"/>
            </p:cNvSpPr>
            <p:nvPr/>
          </p:nvSpPr>
          <p:spPr bwMode="auto">
            <a:xfrm>
              <a:off x="2892" y="1633"/>
              <a:ext cx="34" cy="34"/>
            </a:xfrm>
            <a:prstGeom prst="ellipse">
              <a:avLst/>
            </a:prstGeom>
            <a:solidFill>
              <a:srgbClr val="73ACC1"/>
            </a:solidFill>
            <a:ln w="1">
              <a:solidFill>
                <a:srgbClr val="73ACC1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86" name="Oval 195"/>
            <p:cNvSpPr>
              <a:spLocks noChangeArrowheads="1"/>
            </p:cNvSpPr>
            <p:nvPr/>
          </p:nvSpPr>
          <p:spPr bwMode="auto">
            <a:xfrm>
              <a:off x="2892" y="1669"/>
              <a:ext cx="34" cy="34"/>
            </a:xfrm>
            <a:prstGeom prst="ellipse">
              <a:avLst/>
            </a:prstGeom>
            <a:solidFill>
              <a:srgbClr val="21BD91"/>
            </a:solidFill>
            <a:ln w="1">
              <a:solidFill>
                <a:srgbClr val="21BD91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87" name="Oval 196"/>
            <p:cNvSpPr>
              <a:spLocks noChangeArrowheads="1"/>
            </p:cNvSpPr>
            <p:nvPr/>
          </p:nvSpPr>
          <p:spPr bwMode="auto">
            <a:xfrm>
              <a:off x="2892" y="1671"/>
              <a:ext cx="34" cy="34"/>
            </a:xfrm>
            <a:prstGeom prst="ellipse">
              <a:avLst/>
            </a:prstGeom>
            <a:solidFill>
              <a:srgbClr val="655C25"/>
            </a:solidFill>
            <a:ln w="1">
              <a:solidFill>
                <a:srgbClr val="655C25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88" name="Oval 197"/>
            <p:cNvSpPr>
              <a:spLocks noChangeArrowheads="1"/>
            </p:cNvSpPr>
            <p:nvPr/>
          </p:nvSpPr>
          <p:spPr bwMode="auto">
            <a:xfrm>
              <a:off x="2892" y="1685"/>
              <a:ext cx="34" cy="34"/>
            </a:xfrm>
            <a:prstGeom prst="ellipse">
              <a:avLst/>
            </a:prstGeom>
            <a:solidFill>
              <a:srgbClr val="406FDF"/>
            </a:solidFill>
            <a:ln w="1">
              <a:solidFill>
                <a:srgbClr val="406FDF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89" name="Oval 198"/>
            <p:cNvSpPr>
              <a:spLocks noChangeArrowheads="1"/>
            </p:cNvSpPr>
            <p:nvPr/>
          </p:nvSpPr>
          <p:spPr bwMode="auto">
            <a:xfrm>
              <a:off x="2892" y="1692"/>
              <a:ext cx="34" cy="33"/>
            </a:xfrm>
            <a:prstGeom prst="ellipse">
              <a:avLst/>
            </a:prstGeom>
            <a:solidFill>
              <a:srgbClr val="C8C127"/>
            </a:solidFill>
            <a:ln w="1">
              <a:solidFill>
                <a:srgbClr val="C8C127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90" name="Oval 199"/>
            <p:cNvSpPr>
              <a:spLocks noChangeArrowheads="1"/>
            </p:cNvSpPr>
            <p:nvPr/>
          </p:nvSpPr>
          <p:spPr bwMode="auto">
            <a:xfrm>
              <a:off x="2892" y="1725"/>
              <a:ext cx="34" cy="34"/>
            </a:xfrm>
            <a:prstGeom prst="ellipse">
              <a:avLst/>
            </a:prstGeom>
            <a:solidFill>
              <a:srgbClr val="1FB6B6"/>
            </a:solidFill>
            <a:ln w="1">
              <a:solidFill>
                <a:srgbClr val="1FB6B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91" name="Oval 200"/>
            <p:cNvSpPr>
              <a:spLocks noChangeArrowheads="1"/>
            </p:cNvSpPr>
            <p:nvPr/>
          </p:nvSpPr>
          <p:spPr bwMode="auto">
            <a:xfrm>
              <a:off x="2479" y="1955"/>
              <a:ext cx="34" cy="34"/>
            </a:xfrm>
            <a:prstGeom prst="ellipse">
              <a:avLst/>
            </a:prstGeom>
            <a:solidFill>
              <a:srgbClr val="3A651B"/>
            </a:solidFill>
            <a:ln w="1">
              <a:solidFill>
                <a:srgbClr val="3A651B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92" name="Oval 201"/>
            <p:cNvSpPr>
              <a:spLocks noChangeArrowheads="1"/>
            </p:cNvSpPr>
            <p:nvPr/>
          </p:nvSpPr>
          <p:spPr bwMode="auto">
            <a:xfrm>
              <a:off x="2479" y="1964"/>
              <a:ext cx="34" cy="34"/>
            </a:xfrm>
            <a:prstGeom prst="ellipse">
              <a:avLst/>
            </a:prstGeom>
            <a:solidFill>
              <a:srgbClr val="6A3360"/>
            </a:solidFill>
            <a:ln w="1">
              <a:solidFill>
                <a:srgbClr val="6A336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93" name="Oval 202"/>
            <p:cNvSpPr>
              <a:spLocks noChangeArrowheads="1"/>
            </p:cNvSpPr>
            <p:nvPr/>
          </p:nvSpPr>
          <p:spPr bwMode="auto">
            <a:xfrm>
              <a:off x="2479" y="1985"/>
              <a:ext cx="34" cy="33"/>
            </a:xfrm>
            <a:prstGeom prst="ellipse">
              <a:avLst/>
            </a:prstGeom>
            <a:solidFill>
              <a:srgbClr val="C78C2B"/>
            </a:solidFill>
            <a:ln w="1">
              <a:solidFill>
                <a:srgbClr val="C78C2B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94" name="Oval 203"/>
            <p:cNvSpPr>
              <a:spLocks noChangeArrowheads="1"/>
            </p:cNvSpPr>
            <p:nvPr/>
          </p:nvSpPr>
          <p:spPr bwMode="auto">
            <a:xfrm>
              <a:off x="2479" y="1989"/>
              <a:ext cx="34" cy="34"/>
            </a:xfrm>
            <a:prstGeom prst="ellipse">
              <a:avLst/>
            </a:prstGeom>
            <a:solidFill>
              <a:srgbClr val="D0BAAC"/>
            </a:solidFill>
            <a:ln w="1">
              <a:solidFill>
                <a:srgbClr val="D0BAAC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95" name="Oval 204"/>
            <p:cNvSpPr>
              <a:spLocks noChangeArrowheads="1"/>
            </p:cNvSpPr>
            <p:nvPr/>
          </p:nvSpPr>
          <p:spPr bwMode="auto">
            <a:xfrm>
              <a:off x="2479" y="2000"/>
              <a:ext cx="34" cy="34"/>
            </a:xfrm>
            <a:prstGeom prst="ellipse">
              <a:avLst/>
            </a:prstGeom>
            <a:solidFill>
              <a:srgbClr val="3E9884"/>
            </a:solidFill>
            <a:ln w="1">
              <a:solidFill>
                <a:srgbClr val="3E9884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96" name="Oval 205"/>
            <p:cNvSpPr>
              <a:spLocks noChangeArrowheads="1"/>
            </p:cNvSpPr>
            <p:nvPr/>
          </p:nvSpPr>
          <p:spPr bwMode="auto">
            <a:xfrm>
              <a:off x="2479" y="2021"/>
              <a:ext cx="34" cy="33"/>
            </a:xfrm>
            <a:prstGeom prst="ellipse">
              <a:avLst/>
            </a:prstGeom>
            <a:solidFill>
              <a:srgbClr val="E13BEB"/>
            </a:solidFill>
            <a:ln w="1">
              <a:solidFill>
                <a:srgbClr val="E13BEB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97" name="Oval 206"/>
            <p:cNvSpPr>
              <a:spLocks noChangeArrowheads="1"/>
            </p:cNvSpPr>
            <p:nvPr/>
          </p:nvSpPr>
          <p:spPr bwMode="auto">
            <a:xfrm>
              <a:off x="2479" y="2075"/>
              <a:ext cx="34" cy="33"/>
            </a:xfrm>
            <a:prstGeom prst="ellipse">
              <a:avLst/>
            </a:prstGeom>
            <a:solidFill>
              <a:srgbClr val="494BE2"/>
            </a:solidFill>
            <a:ln w="1">
              <a:solidFill>
                <a:srgbClr val="494BE2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98" name="Freeform 207"/>
            <p:cNvSpPr>
              <a:spLocks/>
            </p:cNvSpPr>
            <p:nvPr/>
          </p:nvSpPr>
          <p:spPr bwMode="auto">
            <a:xfrm>
              <a:off x="2498" y="1032"/>
              <a:ext cx="1119" cy="961"/>
            </a:xfrm>
            <a:custGeom>
              <a:avLst/>
              <a:gdLst>
                <a:gd name="T0" fmla="*/ 0 w 1119"/>
                <a:gd name="T1" fmla="*/ 961 h 961"/>
                <a:gd name="T2" fmla="*/ 206 w 1119"/>
                <a:gd name="T3" fmla="*/ 785 h 961"/>
                <a:gd name="T4" fmla="*/ 318 w 1119"/>
                <a:gd name="T5" fmla="*/ 688 h 961"/>
                <a:gd name="T6" fmla="*/ 396 w 1119"/>
                <a:gd name="T7" fmla="*/ 622 h 961"/>
                <a:gd name="T8" fmla="*/ 455 w 1119"/>
                <a:gd name="T9" fmla="*/ 570 h 961"/>
                <a:gd name="T10" fmla="*/ 503 w 1119"/>
                <a:gd name="T11" fmla="*/ 529 h 961"/>
                <a:gd name="T12" fmla="*/ 544 w 1119"/>
                <a:gd name="T13" fmla="*/ 494 h 961"/>
                <a:gd name="T14" fmla="*/ 579 w 1119"/>
                <a:gd name="T15" fmla="*/ 464 h 961"/>
                <a:gd name="T16" fmla="*/ 610 w 1119"/>
                <a:gd name="T17" fmla="*/ 438 h 961"/>
                <a:gd name="T18" fmla="*/ 637 w 1119"/>
                <a:gd name="T19" fmla="*/ 414 h 961"/>
                <a:gd name="T20" fmla="*/ 662 w 1119"/>
                <a:gd name="T21" fmla="*/ 393 h 961"/>
                <a:gd name="T22" fmla="*/ 684 w 1119"/>
                <a:gd name="T23" fmla="*/ 373 h 961"/>
                <a:gd name="T24" fmla="*/ 705 w 1119"/>
                <a:gd name="T25" fmla="*/ 356 h 961"/>
                <a:gd name="T26" fmla="*/ 724 w 1119"/>
                <a:gd name="T27" fmla="*/ 339 h 961"/>
                <a:gd name="T28" fmla="*/ 742 w 1119"/>
                <a:gd name="T29" fmla="*/ 324 h 961"/>
                <a:gd name="T30" fmla="*/ 759 w 1119"/>
                <a:gd name="T31" fmla="*/ 309 h 961"/>
                <a:gd name="T32" fmla="*/ 774 w 1119"/>
                <a:gd name="T33" fmla="*/ 296 h 961"/>
                <a:gd name="T34" fmla="*/ 789 w 1119"/>
                <a:gd name="T35" fmla="*/ 283 h 961"/>
                <a:gd name="T36" fmla="*/ 803 w 1119"/>
                <a:gd name="T37" fmla="*/ 271 h 961"/>
                <a:gd name="T38" fmla="*/ 816 w 1119"/>
                <a:gd name="T39" fmla="*/ 260 h 961"/>
                <a:gd name="T40" fmla="*/ 829 w 1119"/>
                <a:gd name="T41" fmla="*/ 249 h 961"/>
                <a:gd name="T42" fmla="*/ 841 w 1119"/>
                <a:gd name="T43" fmla="*/ 239 h 961"/>
                <a:gd name="T44" fmla="*/ 852 w 1119"/>
                <a:gd name="T45" fmla="*/ 229 h 961"/>
                <a:gd name="T46" fmla="*/ 863 w 1119"/>
                <a:gd name="T47" fmla="*/ 219 h 961"/>
                <a:gd name="T48" fmla="*/ 874 w 1119"/>
                <a:gd name="T49" fmla="*/ 210 h 961"/>
                <a:gd name="T50" fmla="*/ 884 w 1119"/>
                <a:gd name="T51" fmla="*/ 202 h 961"/>
                <a:gd name="T52" fmla="*/ 894 w 1119"/>
                <a:gd name="T53" fmla="*/ 193 h 961"/>
                <a:gd name="T54" fmla="*/ 903 w 1119"/>
                <a:gd name="T55" fmla="*/ 185 h 961"/>
                <a:gd name="T56" fmla="*/ 912 w 1119"/>
                <a:gd name="T57" fmla="*/ 178 h 961"/>
                <a:gd name="T58" fmla="*/ 921 w 1119"/>
                <a:gd name="T59" fmla="*/ 170 h 961"/>
                <a:gd name="T60" fmla="*/ 929 w 1119"/>
                <a:gd name="T61" fmla="*/ 163 h 961"/>
                <a:gd name="T62" fmla="*/ 937 w 1119"/>
                <a:gd name="T63" fmla="*/ 156 h 961"/>
                <a:gd name="T64" fmla="*/ 945 w 1119"/>
                <a:gd name="T65" fmla="*/ 149 h 961"/>
                <a:gd name="T66" fmla="*/ 953 w 1119"/>
                <a:gd name="T67" fmla="*/ 143 h 961"/>
                <a:gd name="T68" fmla="*/ 960 w 1119"/>
                <a:gd name="T69" fmla="*/ 136 h 961"/>
                <a:gd name="T70" fmla="*/ 967 w 1119"/>
                <a:gd name="T71" fmla="*/ 130 h 961"/>
                <a:gd name="T72" fmla="*/ 974 w 1119"/>
                <a:gd name="T73" fmla="*/ 124 h 961"/>
                <a:gd name="T74" fmla="*/ 981 w 1119"/>
                <a:gd name="T75" fmla="*/ 118 h 961"/>
                <a:gd name="T76" fmla="*/ 988 w 1119"/>
                <a:gd name="T77" fmla="*/ 112 h 961"/>
                <a:gd name="T78" fmla="*/ 994 w 1119"/>
                <a:gd name="T79" fmla="*/ 107 h 961"/>
                <a:gd name="T80" fmla="*/ 1001 w 1119"/>
                <a:gd name="T81" fmla="*/ 101 h 961"/>
                <a:gd name="T82" fmla="*/ 1007 w 1119"/>
                <a:gd name="T83" fmla="*/ 96 h 961"/>
                <a:gd name="T84" fmla="*/ 1013 w 1119"/>
                <a:gd name="T85" fmla="*/ 91 h 961"/>
                <a:gd name="T86" fmla="*/ 1019 w 1119"/>
                <a:gd name="T87" fmla="*/ 86 h 961"/>
                <a:gd name="T88" fmla="*/ 1025 w 1119"/>
                <a:gd name="T89" fmla="*/ 81 h 961"/>
                <a:gd name="T90" fmla="*/ 1030 w 1119"/>
                <a:gd name="T91" fmla="*/ 76 h 961"/>
                <a:gd name="T92" fmla="*/ 1036 w 1119"/>
                <a:gd name="T93" fmla="*/ 71 h 961"/>
                <a:gd name="T94" fmla="*/ 1041 w 1119"/>
                <a:gd name="T95" fmla="*/ 66 h 961"/>
                <a:gd name="T96" fmla="*/ 1046 w 1119"/>
                <a:gd name="T97" fmla="*/ 62 h 961"/>
                <a:gd name="T98" fmla="*/ 1119 w 1119"/>
                <a:gd name="T99" fmla="*/ 0 h 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19" h="961">
                  <a:moveTo>
                    <a:pt x="0" y="961"/>
                  </a:moveTo>
                  <a:lnTo>
                    <a:pt x="206" y="785"/>
                  </a:lnTo>
                  <a:lnTo>
                    <a:pt x="318" y="688"/>
                  </a:lnTo>
                  <a:lnTo>
                    <a:pt x="396" y="622"/>
                  </a:lnTo>
                  <a:lnTo>
                    <a:pt x="455" y="570"/>
                  </a:lnTo>
                  <a:lnTo>
                    <a:pt x="503" y="529"/>
                  </a:lnTo>
                  <a:lnTo>
                    <a:pt x="544" y="494"/>
                  </a:lnTo>
                  <a:lnTo>
                    <a:pt x="579" y="464"/>
                  </a:lnTo>
                  <a:lnTo>
                    <a:pt x="610" y="438"/>
                  </a:lnTo>
                  <a:lnTo>
                    <a:pt x="637" y="414"/>
                  </a:lnTo>
                  <a:lnTo>
                    <a:pt x="662" y="393"/>
                  </a:lnTo>
                  <a:lnTo>
                    <a:pt x="684" y="373"/>
                  </a:lnTo>
                  <a:lnTo>
                    <a:pt x="705" y="356"/>
                  </a:lnTo>
                  <a:lnTo>
                    <a:pt x="724" y="339"/>
                  </a:lnTo>
                  <a:lnTo>
                    <a:pt x="742" y="324"/>
                  </a:lnTo>
                  <a:lnTo>
                    <a:pt x="759" y="309"/>
                  </a:lnTo>
                  <a:lnTo>
                    <a:pt x="774" y="296"/>
                  </a:lnTo>
                  <a:lnTo>
                    <a:pt x="789" y="283"/>
                  </a:lnTo>
                  <a:lnTo>
                    <a:pt x="803" y="271"/>
                  </a:lnTo>
                  <a:lnTo>
                    <a:pt x="816" y="260"/>
                  </a:lnTo>
                  <a:lnTo>
                    <a:pt x="829" y="249"/>
                  </a:lnTo>
                  <a:lnTo>
                    <a:pt x="841" y="239"/>
                  </a:lnTo>
                  <a:lnTo>
                    <a:pt x="852" y="229"/>
                  </a:lnTo>
                  <a:lnTo>
                    <a:pt x="863" y="219"/>
                  </a:lnTo>
                  <a:lnTo>
                    <a:pt x="874" y="210"/>
                  </a:lnTo>
                  <a:lnTo>
                    <a:pt x="884" y="202"/>
                  </a:lnTo>
                  <a:lnTo>
                    <a:pt x="894" y="193"/>
                  </a:lnTo>
                  <a:lnTo>
                    <a:pt x="903" y="185"/>
                  </a:lnTo>
                  <a:lnTo>
                    <a:pt x="912" y="178"/>
                  </a:lnTo>
                  <a:lnTo>
                    <a:pt x="921" y="170"/>
                  </a:lnTo>
                  <a:lnTo>
                    <a:pt x="929" y="163"/>
                  </a:lnTo>
                  <a:lnTo>
                    <a:pt x="937" y="156"/>
                  </a:lnTo>
                  <a:lnTo>
                    <a:pt x="945" y="149"/>
                  </a:lnTo>
                  <a:lnTo>
                    <a:pt x="953" y="143"/>
                  </a:lnTo>
                  <a:lnTo>
                    <a:pt x="960" y="136"/>
                  </a:lnTo>
                  <a:lnTo>
                    <a:pt x="967" y="130"/>
                  </a:lnTo>
                  <a:lnTo>
                    <a:pt x="974" y="124"/>
                  </a:lnTo>
                  <a:lnTo>
                    <a:pt x="981" y="118"/>
                  </a:lnTo>
                  <a:lnTo>
                    <a:pt x="988" y="112"/>
                  </a:lnTo>
                  <a:lnTo>
                    <a:pt x="994" y="107"/>
                  </a:lnTo>
                  <a:lnTo>
                    <a:pt x="1001" y="101"/>
                  </a:lnTo>
                  <a:lnTo>
                    <a:pt x="1007" y="96"/>
                  </a:lnTo>
                  <a:lnTo>
                    <a:pt x="1013" y="91"/>
                  </a:lnTo>
                  <a:lnTo>
                    <a:pt x="1019" y="86"/>
                  </a:lnTo>
                  <a:lnTo>
                    <a:pt x="1025" y="81"/>
                  </a:lnTo>
                  <a:lnTo>
                    <a:pt x="1030" y="76"/>
                  </a:lnTo>
                  <a:lnTo>
                    <a:pt x="1036" y="71"/>
                  </a:lnTo>
                  <a:lnTo>
                    <a:pt x="1041" y="66"/>
                  </a:lnTo>
                  <a:lnTo>
                    <a:pt x="1046" y="62"/>
                  </a:lnTo>
                  <a:lnTo>
                    <a:pt x="1119" y="0"/>
                  </a:lnTo>
                </a:path>
              </a:pathLst>
            </a:custGeom>
            <a:noFill/>
            <a:ln w="9" cap="flat">
              <a:solidFill>
                <a:srgbClr val="D5485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99" name="Rectangle 208"/>
            <p:cNvSpPr>
              <a:spLocks noChangeArrowheads="1"/>
            </p:cNvSpPr>
            <p:nvPr/>
          </p:nvSpPr>
          <p:spPr bwMode="auto">
            <a:xfrm>
              <a:off x="2320" y="877"/>
              <a:ext cx="1353" cy="1352"/>
            </a:xfrm>
            <a:prstGeom prst="rect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00" name="Line 209"/>
            <p:cNvSpPr>
              <a:spLocks noChangeShapeType="1"/>
            </p:cNvSpPr>
            <p:nvPr/>
          </p:nvSpPr>
          <p:spPr bwMode="auto">
            <a:xfrm>
              <a:off x="2320" y="2229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01" name="Line 210"/>
            <p:cNvSpPr>
              <a:spLocks noChangeShapeType="1"/>
            </p:cNvSpPr>
            <p:nvPr/>
          </p:nvSpPr>
          <p:spPr bwMode="auto">
            <a:xfrm>
              <a:off x="2368" y="2229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02" name="Line 211"/>
            <p:cNvSpPr>
              <a:spLocks noChangeShapeType="1"/>
            </p:cNvSpPr>
            <p:nvPr/>
          </p:nvSpPr>
          <p:spPr bwMode="auto">
            <a:xfrm>
              <a:off x="2406" y="2229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03" name="Line 212"/>
            <p:cNvSpPr>
              <a:spLocks noChangeShapeType="1"/>
            </p:cNvSpPr>
            <p:nvPr/>
          </p:nvSpPr>
          <p:spPr bwMode="auto">
            <a:xfrm>
              <a:off x="2440" y="2229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04" name="Line 213"/>
            <p:cNvSpPr>
              <a:spLocks noChangeShapeType="1"/>
            </p:cNvSpPr>
            <p:nvPr/>
          </p:nvSpPr>
          <p:spPr bwMode="auto">
            <a:xfrm>
              <a:off x="2471" y="2229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05" name="Line 214"/>
            <p:cNvSpPr>
              <a:spLocks noChangeShapeType="1"/>
            </p:cNvSpPr>
            <p:nvPr/>
          </p:nvSpPr>
          <p:spPr bwMode="auto">
            <a:xfrm>
              <a:off x="2496" y="2229"/>
              <a:ext cx="0" cy="14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07" name="Line 216"/>
            <p:cNvSpPr>
              <a:spLocks noChangeShapeType="1"/>
            </p:cNvSpPr>
            <p:nvPr/>
          </p:nvSpPr>
          <p:spPr bwMode="auto">
            <a:xfrm>
              <a:off x="2674" y="2229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08" name="Line 217"/>
            <p:cNvSpPr>
              <a:spLocks noChangeShapeType="1"/>
            </p:cNvSpPr>
            <p:nvPr/>
          </p:nvSpPr>
          <p:spPr bwMode="auto">
            <a:xfrm>
              <a:off x="2778" y="2229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09" name="Line 218"/>
            <p:cNvSpPr>
              <a:spLocks noChangeShapeType="1"/>
            </p:cNvSpPr>
            <p:nvPr/>
          </p:nvSpPr>
          <p:spPr bwMode="auto">
            <a:xfrm>
              <a:off x="2850" y="2229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10" name="Line 219"/>
            <p:cNvSpPr>
              <a:spLocks noChangeShapeType="1"/>
            </p:cNvSpPr>
            <p:nvPr/>
          </p:nvSpPr>
          <p:spPr bwMode="auto">
            <a:xfrm>
              <a:off x="2909" y="2229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11" name="Line 220"/>
            <p:cNvSpPr>
              <a:spLocks noChangeShapeType="1"/>
            </p:cNvSpPr>
            <p:nvPr/>
          </p:nvSpPr>
          <p:spPr bwMode="auto">
            <a:xfrm>
              <a:off x="2954" y="2229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12" name="Line 221"/>
            <p:cNvSpPr>
              <a:spLocks noChangeShapeType="1"/>
            </p:cNvSpPr>
            <p:nvPr/>
          </p:nvSpPr>
          <p:spPr bwMode="auto">
            <a:xfrm>
              <a:off x="2994" y="2229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13" name="Line 222"/>
            <p:cNvSpPr>
              <a:spLocks noChangeShapeType="1"/>
            </p:cNvSpPr>
            <p:nvPr/>
          </p:nvSpPr>
          <p:spPr bwMode="auto">
            <a:xfrm>
              <a:off x="3028" y="2229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14" name="Line 223"/>
            <p:cNvSpPr>
              <a:spLocks noChangeShapeType="1"/>
            </p:cNvSpPr>
            <p:nvPr/>
          </p:nvSpPr>
          <p:spPr bwMode="auto">
            <a:xfrm>
              <a:off x="3057" y="2229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15" name="Line 224"/>
            <p:cNvSpPr>
              <a:spLocks noChangeShapeType="1"/>
            </p:cNvSpPr>
            <p:nvPr/>
          </p:nvSpPr>
          <p:spPr bwMode="auto">
            <a:xfrm>
              <a:off x="3084" y="2229"/>
              <a:ext cx="0" cy="14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17" name="Line 226"/>
            <p:cNvSpPr>
              <a:spLocks noChangeShapeType="1"/>
            </p:cNvSpPr>
            <p:nvPr/>
          </p:nvSpPr>
          <p:spPr bwMode="auto">
            <a:xfrm>
              <a:off x="3262" y="2229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18" name="Line 227"/>
            <p:cNvSpPr>
              <a:spLocks noChangeShapeType="1"/>
            </p:cNvSpPr>
            <p:nvPr/>
          </p:nvSpPr>
          <p:spPr bwMode="auto">
            <a:xfrm>
              <a:off x="3366" y="2229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19" name="Line 228"/>
            <p:cNvSpPr>
              <a:spLocks noChangeShapeType="1"/>
            </p:cNvSpPr>
            <p:nvPr/>
          </p:nvSpPr>
          <p:spPr bwMode="auto">
            <a:xfrm>
              <a:off x="3438" y="2229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0" name="Line 229"/>
            <p:cNvSpPr>
              <a:spLocks noChangeShapeType="1"/>
            </p:cNvSpPr>
            <p:nvPr/>
          </p:nvSpPr>
          <p:spPr bwMode="auto">
            <a:xfrm>
              <a:off x="3497" y="2229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1" name="Line 230"/>
            <p:cNvSpPr>
              <a:spLocks noChangeShapeType="1"/>
            </p:cNvSpPr>
            <p:nvPr/>
          </p:nvSpPr>
          <p:spPr bwMode="auto">
            <a:xfrm>
              <a:off x="3542" y="2229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2" name="Line 231"/>
            <p:cNvSpPr>
              <a:spLocks noChangeShapeType="1"/>
            </p:cNvSpPr>
            <p:nvPr/>
          </p:nvSpPr>
          <p:spPr bwMode="auto">
            <a:xfrm>
              <a:off x="3582" y="2229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3" name="Line 232"/>
            <p:cNvSpPr>
              <a:spLocks noChangeShapeType="1"/>
            </p:cNvSpPr>
            <p:nvPr/>
          </p:nvSpPr>
          <p:spPr bwMode="auto">
            <a:xfrm>
              <a:off x="3616" y="2229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4" name="Line 233"/>
            <p:cNvSpPr>
              <a:spLocks noChangeShapeType="1"/>
            </p:cNvSpPr>
            <p:nvPr/>
          </p:nvSpPr>
          <p:spPr bwMode="auto">
            <a:xfrm>
              <a:off x="3646" y="2229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5" name="Line 234"/>
            <p:cNvSpPr>
              <a:spLocks noChangeShapeType="1"/>
            </p:cNvSpPr>
            <p:nvPr/>
          </p:nvSpPr>
          <p:spPr bwMode="auto">
            <a:xfrm>
              <a:off x="3673" y="2229"/>
              <a:ext cx="0" cy="14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7" name="Rectangle 236"/>
            <p:cNvSpPr>
              <a:spLocks noChangeArrowheads="1"/>
            </p:cNvSpPr>
            <p:nvPr/>
          </p:nvSpPr>
          <p:spPr bwMode="auto">
            <a:xfrm>
              <a:off x="2898" y="2308"/>
              <a:ext cx="23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Dose (mg)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5328" name="Group 239"/>
          <p:cNvGrpSpPr>
            <a:grpSpLocks noChangeAspect="1"/>
          </p:cNvGrpSpPr>
          <p:nvPr/>
        </p:nvGrpSpPr>
        <p:grpSpPr bwMode="auto">
          <a:xfrm>
            <a:off x="6148391" y="1357313"/>
            <a:ext cx="2586038" cy="2444750"/>
            <a:chOff x="3873" y="855"/>
            <a:chExt cx="1629" cy="1540"/>
          </a:xfrm>
        </p:grpSpPr>
        <p:sp>
          <p:nvSpPr>
            <p:cNvPr id="5330" name="Rectangle 240"/>
            <p:cNvSpPr>
              <a:spLocks noChangeArrowheads="1"/>
            </p:cNvSpPr>
            <p:nvPr/>
          </p:nvSpPr>
          <p:spPr bwMode="auto">
            <a:xfrm>
              <a:off x="3873" y="855"/>
              <a:ext cx="3" cy="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2" name="Line 242"/>
            <p:cNvSpPr>
              <a:spLocks noChangeShapeType="1"/>
            </p:cNvSpPr>
            <p:nvPr/>
          </p:nvSpPr>
          <p:spPr bwMode="auto">
            <a:xfrm flipH="1">
              <a:off x="4122" y="2250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3" name="Line 243"/>
            <p:cNvSpPr>
              <a:spLocks noChangeShapeType="1"/>
            </p:cNvSpPr>
            <p:nvPr/>
          </p:nvSpPr>
          <p:spPr bwMode="auto">
            <a:xfrm flipH="1">
              <a:off x="4122" y="2172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4" name="Line 244"/>
            <p:cNvSpPr>
              <a:spLocks noChangeShapeType="1"/>
            </p:cNvSpPr>
            <p:nvPr/>
          </p:nvSpPr>
          <p:spPr bwMode="auto">
            <a:xfrm flipH="1">
              <a:off x="4122" y="2113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5" name="Line 245"/>
            <p:cNvSpPr>
              <a:spLocks noChangeShapeType="1"/>
            </p:cNvSpPr>
            <p:nvPr/>
          </p:nvSpPr>
          <p:spPr bwMode="auto">
            <a:xfrm flipH="1">
              <a:off x="4122" y="2064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6" name="Line 246"/>
            <p:cNvSpPr>
              <a:spLocks noChangeShapeType="1"/>
            </p:cNvSpPr>
            <p:nvPr/>
          </p:nvSpPr>
          <p:spPr bwMode="auto">
            <a:xfrm flipH="1">
              <a:off x="4122" y="2023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7" name="Line 247"/>
            <p:cNvSpPr>
              <a:spLocks noChangeShapeType="1"/>
            </p:cNvSpPr>
            <p:nvPr/>
          </p:nvSpPr>
          <p:spPr bwMode="auto">
            <a:xfrm flipH="1">
              <a:off x="4122" y="1987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8" name="Line 248"/>
            <p:cNvSpPr>
              <a:spLocks noChangeShapeType="1"/>
            </p:cNvSpPr>
            <p:nvPr/>
          </p:nvSpPr>
          <p:spPr bwMode="auto">
            <a:xfrm flipH="1">
              <a:off x="4122" y="1955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9" name="Line 249"/>
            <p:cNvSpPr>
              <a:spLocks noChangeShapeType="1"/>
            </p:cNvSpPr>
            <p:nvPr/>
          </p:nvSpPr>
          <p:spPr bwMode="auto">
            <a:xfrm flipH="1">
              <a:off x="4115" y="1927"/>
              <a:ext cx="14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41" name="Line 251"/>
            <p:cNvSpPr>
              <a:spLocks noChangeShapeType="1"/>
            </p:cNvSpPr>
            <p:nvPr/>
          </p:nvSpPr>
          <p:spPr bwMode="auto">
            <a:xfrm flipH="1">
              <a:off x="4122" y="1742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42" name="Line 252"/>
            <p:cNvSpPr>
              <a:spLocks noChangeShapeType="1"/>
            </p:cNvSpPr>
            <p:nvPr/>
          </p:nvSpPr>
          <p:spPr bwMode="auto">
            <a:xfrm flipH="1">
              <a:off x="4122" y="1632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43" name="Line 253"/>
            <p:cNvSpPr>
              <a:spLocks noChangeShapeType="1"/>
            </p:cNvSpPr>
            <p:nvPr/>
          </p:nvSpPr>
          <p:spPr bwMode="auto">
            <a:xfrm flipH="1">
              <a:off x="4122" y="1554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44" name="Line 254"/>
            <p:cNvSpPr>
              <a:spLocks noChangeShapeType="1"/>
            </p:cNvSpPr>
            <p:nvPr/>
          </p:nvSpPr>
          <p:spPr bwMode="auto">
            <a:xfrm flipH="1">
              <a:off x="4122" y="1495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45" name="Line 255"/>
            <p:cNvSpPr>
              <a:spLocks noChangeShapeType="1"/>
            </p:cNvSpPr>
            <p:nvPr/>
          </p:nvSpPr>
          <p:spPr bwMode="auto">
            <a:xfrm flipH="1">
              <a:off x="4122" y="1447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46" name="Line 256"/>
            <p:cNvSpPr>
              <a:spLocks noChangeShapeType="1"/>
            </p:cNvSpPr>
            <p:nvPr/>
          </p:nvSpPr>
          <p:spPr bwMode="auto">
            <a:xfrm flipH="1">
              <a:off x="4122" y="1406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47" name="Line 257"/>
            <p:cNvSpPr>
              <a:spLocks noChangeShapeType="1"/>
            </p:cNvSpPr>
            <p:nvPr/>
          </p:nvSpPr>
          <p:spPr bwMode="auto">
            <a:xfrm flipH="1">
              <a:off x="4122" y="1369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48" name="Line 258"/>
            <p:cNvSpPr>
              <a:spLocks noChangeShapeType="1"/>
            </p:cNvSpPr>
            <p:nvPr/>
          </p:nvSpPr>
          <p:spPr bwMode="auto">
            <a:xfrm flipH="1">
              <a:off x="4122" y="1337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49" name="Line 259"/>
            <p:cNvSpPr>
              <a:spLocks noChangeShapeType="1"/>
            </p:cNvSpPr>
            <p:nvPr/>
          </p:nvSpPr>
          <p:spPr bwMode="auto">
            <a:xfrm flipH="1">
              <a:off x="4115" y="1309"/>
              <a:ext cx="14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51" name="Line 261"/>
            <p:cNvSpPr>
              <a:spLocks noChangeShapeType="1"/>
            </p:cNvSpPr>
            <p:nvPr/>
          </p:nvSpPr>
          <p:spPr bwMode="auto">
            <a:xfrm flipH="1">
              <a:off x="4122" y="1122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52" name="Line 262"/>
            <p:cNvSpPr>
              <a:spLocks noChangeShapeType="1"/>
            </p:cNvSpPr>
            <p:nvPr/>
          </p:nvSpPr>
          <p:spPr bwMode="auto">
            <a:xfrm flipH="1">
              <a:off x="4122" y="1014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53" name="Line 263"/>
            <p:cNvSpPr>
              <a:spLocks noChangeShapeType="1"/>
            </p:cNvSpPr>
            <p:nvPr/>
          </p:nvSpPr>
          <p:spPr bwMode="auto">
            <a:xfrm flipH="1">
              <a:off x="4122" y="937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54" name="Line 264"/>
            <p:cNvSpPr>
              <a:spLocks noChangeShapeType="1"/>
            </p:cNvSpPr>
            <p:nvPr/>
          </p:nvSpPr>
          <p:spPr bwMode="auto">
            <a:xfrm flipH="1">
              <a:off x="4122" y="877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55" name="Rectangle 265"/>
            <p:cNvSpPr>
              <a:spLocks noChangeArrowheads="1"/>
            </p:cNvSpPr>
            <p:nvPr/>
          </p:nvSpPr>
          <p:spPr bwMode="auto">
            <a:xfrm rot="16200000">
              <a:off x="3892" y="1598"/>
              <a:ext cx="53" cy="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356" name="Rectangle 266"/>
            <p:cNvSpPr>
              <a:spLocks noChangeArrowheads="1"/>
            </p:cNvSpPr>
            <p:nvPr/>
          </p:nvSpPr>
          <p:spPr bwMode="auto">
            <a:xfrm rot="16200000">
              <a:off x="3891" y="1568"/>
              <a:ext cx="55" cy="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U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357" name="Rectangle 267"/>
            <p:cNvSpPr>
              <a:spLocks noChangeArrowheads="1"/>
            </p:cNvSpPr>
            <p:nvPr/>
          </p:nvSpPr>
          <p:spPr bwMode="auto">
            <a:xfrm rot="16200000">
              <a:off x="3891" y="1536"/>
              <a:ext cx="55" cy="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358" name="Rectangle 268"/>
            <p:cNvSpPr>
              <a:spLocks noChangeArrowheads="1"/>
            </p:cNvSpPr>
            <p:nvPr/>
          </p:nvSpPr>
          <p:spPr bwMode="auto">
            <a:xfrm rot="16200000">
              <a:off x="3900" y="1513"/>
              <a:ext cx="37" cy="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359" name="Rectangle 269"/>
            <p:cNvSpPr>
              <a:spLocks noChangeArrowheads="1"/>
            </p:cNvSpPr>
            <p:nvPr/>
          </p:nvSpPr>
          <p:spPr bwMode="auto">
            <a:xfrm rot="16200000">
              <a:off x="3895" y="1494"/>
              <a:ext cx="48" cy="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360" name="Rectangle 270"/>
            <p:cNvSpPr>
              <a:spLocks noChangeArrowheads="1"/>
            </p:cNvSpPr>
            <p:nvPr/>
          </p:nvSpPr>
          <p:spPr bwMode="auto">
            <a:xfrm rot="16200000">
              <a:off x="3900" y="1474"/>
              <a:ext cx="37" cy="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361" name="Rectangle 271"/>
            <p:cNvSpPr>
              <a:spLocks noChangeArrowheads="1"/>
            </p:cNvSpPr>
            <p:nvPr/>
          </p:nvSpPr>
          <p:spPr bwMode="auto">
            <a:xfrm rot="16200000">
              <a:off x="3895" y="1455"/>
              <a:ext cx="48" cy="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?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362" name="Rectangle 272"/>
            <p:cNvSpPr>
              <a:spLocks noChangeArrowheads="1"/>
            </p:cNvSpPr>
            <p:nvPr/>
          </p:nvSpPr>
          <p:spPr bwMode="auto">
            <a:xfrm rot="16200000">
              <a:off x="3900" y="1430"/>
              <a:ext cx="37" cy="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363" name="Rectangle 273"/>
            <p:cNvSpPr>
              <a:spLocks noChangeArrowheads="1"/>
            </p:cNvSpPr>
            <p:nvPr/>
          </p:nvSpPr>
          <p:spPr bwMode="auto">
            <a:xfrm rot="16200000">
              <a:off x="3960" y="1606"/>
              <a:ext cx="37" cy="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364" name="Rectangle 274"/>
            <p:cNvSpPr>
              <a:spLocks noChangeArrowheads="1"/>
            </p:cNvSpPr>
            <p:nvPr/>
          </p:nvSpPr>
          <p:spPr bwMode="auto">
            <a:xfrm rot="16200000">
              <a:off x="3955" y="1588"/>
              <a:ext cx="48" cy="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365" name="Rectangle 275"/>
            <p:cNvSpPr>
              <a:spLocks noChangeArrowheads="1"/>
            </p:cNvSpPr>
            <p:nvPr/>
          </p:nvSpPr>
          <p:spPr bwMode="auto">
            <a:xfrm rot="16200000">
              <a:off x="3955" y="1562"/>
              <a:ext cx="48" cy="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g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366" name="Rectangle 276"/>
            <p:cNvSpPr>
              <a:spLocks noChangeArrowheads="1"/>
            </p:cNvSpPr>
            <p:nvPr/>
          </p:nvSpPr>
          <p:spPr bwMode="auto">
            <a:xfrm rot="16200000">
              <a:off x="3960" y="1542"/>
              <a:ext cx="37" cy="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•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367" name="Rectangle 277"/>
            <p:cNvSpPr>
              <a:spLocks noChangeArrowheads="1"/>
            </p:cNvSpPr>
            <p:nvPr/>
          </p:nvSpPr>
          <p:spPr bwMode="auto">
            <a:xfrm rot="16200000">
              <a:off x="3955" y="1521"/>
              <a:ext cx="48" cy="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368" name="Rectangle 278"/>
            <p:cNvSpPr>
              <a:spLocks noChangeArrowheads="1"/>
            </p:cNvSpPr>
            <p:nvPr/>
          </p:nvSpPr>
          <p:spPr bwMode="auto">
            <a:xfrm rot="16200000">
              <a:off x="3961" y="1502"/>
              <a:ext cx="35" cy="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/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369" name="Rectangle 279"/>
            <p:cNvSpPr>
              <a:spLocks noChangeArrowheads="1"/>
            </p:cNvSpPr>
            <p:nvPr/>
          </p:nvSpPr>
          <p:spPr bwMode="auto">
            <a:xfrm rot="16200000">
              <a:off x="3949" y="1479"/>
              <a:ext cx="60" cy="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370" name="Rectangle 280"/>
            <p:cNvSpPr>
              <a:spLocks noChangeArrowheads="1"/>
            </p:cNvSpPr>
            <p:nvPr/>
          </p:nvSpPr>
          <p:spPr bwMode="auto">
            <a:xfrm rot="16200000">
              <a:off x="3955" y="1450"/>
              <a:ext cx="48" cy="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371" name="Rectangle 281"/>
            <p:cNvSpPr>
              <a:spLocks noChangeArrowheads="1"/>
            </p:cNvSpPr>
            <p:nvPr/>
          </p:nvSpPr>
          <p:spPr bwMode="auto">
            <a:xfrm rot="16200000">
              <a:off x="3960" y="1432"/>
              <a:ext cx="37" cy="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372" name="Rectangle 282"/>
            <p:cNvSpPr>
              <a:spLocks noChangeArrowheads="1"/>
            </p:cNvSpPr>
            <p:nvPr/>
          </p:nvSpPr>
          <p:spPr bwMode="auto">
            <a:xfrm>
              <a:off x="4129" y="877"/>
              <a:ext cx="1373" cy="13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73" name="Oval 283"/>
            <p:cNvSpPr>
              <a:spLocks noChangeArrowheads="1"/>
            </p:cNvSpPr>
            <p:nvPr/>
          </p:nvSpPr>
          <p:spPr bwMode="auto">
            <a:xfrm>
              <a:off x="5357" y="981"/>
              <a:ext cx="34" cy="34"/>
            </a:xfrm>
            <a:prstGeom prst="ellipse">
              <a:avLst/>
            </a:prstGeom>
            <a:solidFill>
              <a:srgbClr val="9051A0"/>
            </a:solidFill>
            <a:ln w="1">
              <a:solidFill>
                <a:srgbClr val="9051A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74" name="Oval 284"/>
            <p:cNvSpPr>
              <a:spLocks noChangeArrowheads="1"/>
            </p:cNvSpPr>
            <p:nvPr/>
          </p:nvSpPr>
          <p:spPr bwMode="auto">
            <a:xfrm>
              <a:off x="5357" y="1050"/>
              <a:ext cx="34" cy="34"/>
            </a:xfrm>
            <a:prstGeom prst="ellipse">
              <a:avLst/>
            </a:prstGeom>
            <a:solidFill>
              <a:srgbClr val="21BD91"/>
            </a:solidFill>
            <a:ln w="1">
              <a:solidFill>
                <a:srgbClr val="21BD91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75" name="Oval 285"/>
            <p:cNvSpPr>
              <a:spLocks noChangeArrowheads="1"/>
            </p:cNvSpPr>
            <p:nvPr/>
          </p:nvSpPr>
          <p:spPr bwMode="auto">
            <a:xfrm>
              <a:off x="5357" y="1130"/>
              <a:ext cx="34" cy="34"/>
            </a:xfrm>
            <a:prstGeom prst="ellipse">
              <a:avLst/>
            </a:prstGeom>
            <a:solidFill>
              <a:srgbClr val="D2269E"/>
            </a:solidFill>
            <a:ln w="1">
              <a:solidFill>
                <a:srgbClr val="D2269E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76" name="Oval 286"/>
            <p:cNvSpPr>
              <a:spLocks noChangeArrowheads="1"/>
            </p:cNvSpPr>
            <p:nvPr/>
          </p:nvSpPr>
          <p:spPr bwMode="auto">
            <a:xfrm>
              <a:off x="5357" y="1228"/>
              <a:ext cx="34" cy="35"/>
            </a:xfrm>
            <a:prstGeom prst="ellipse">
              <a:avLst/>
            </a:prstGeom>
            <a:solidFill>
              <a:srgbClr val="DC8569"/>
            </a:solidFill>
            <a:ln w="1">
              <a:solidFill>
                <a:srgbClr val="DC8569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77" name="Oval 287"/>
            <p:cNvSpPr>
              <a:spLocks noChangeArrowheads="1"/>
            </p:cNvSpPr>
            <p:nvPr/>
          </p:nvSpPr>
          <p:spPr bwMode="auto">
            <a:xfrm>
              <a:off x="5357" y="1240"/>
              <a:ext cx="34" cy="34"/>
            </a:xfrm>
            <a:prstGeom prst="ellipse">
              <a:avLst/>
            </a:prstGeom>
            <a:solidFill>
              <a:srgbClr val="1FB6B6"/>
            </a:solidFill>
            <a:ln w="1">
              <a:solidFill>
                <a:srgbClr val="1FB6B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78" name="Oval 288"/>
            <p:cNvSpPr>
              <a:spLocks noChangeArrowheads="1"/>
            </p:cNvSpPr>
            <p:nvPr/>
          </p:nvSpPr>
          <p:spPr bwMode="auto">
            <a:xfrm>
              <a:off x="5279" y="931"/>
              <a:ext cx="34" cy="34"/>
            </a:xfrm>
            <a:prstGeom prst="ellipse">
              <a:avLst/>
            </a:prstGeom>
            <a:solidFill>
              <a:srgbClr val="CF7926"/>
            </a:solidFill>
            <a:ln w="1">
              <a:solidFill>
                <a:srgbClr val="CF792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79" name="Oval 289"/>
            <p:cNvSpPr>
              <a:spLocks noChangeArrowheads="1"/>
            </p:cNvSpPr>
            <p:nvPr/>
          </p:nvSpPr>
          <p:spPr bwMode="auto">
            <a:xfrm>
              <a:off x="5279" y="1013"/>
              <a:ext cx="34" cy="34"/>
            </a:xfrm>
            <a:prstGeom prst="ellipse">
              <a:avLst/>
            </a:prstGeom>
            <a:solidFill>
              <a:srgbClr val="A12CDC"/>
            </a:solidFill>
            <a:ln w="1">
              <a:solidFill>
                <a:srgbClr val="A12CDC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80" name="Oval 290"/>
            <p:cNvSpPr>
              <a:spLocks noChangeArrowheads="1"/>
            </p:cNvSpPr>
            <p:nvPr/>
          </p:nvSpPr>
          <p:spPr bwMode="auto">
            <a:xfrm>
              <a:off x="5279" y="1114"/>
              <a:ext cx="34" cy="34"/>
            </a:xfrm>
            <a:prstGeom prst="ellipse">
              <a:avLst/>
            </a:prstGeom>
            <a:solidFill>
              <a:srgbClr val="21BD91"/>
            </a:solidFill>
            <a:ln w="1">
              <a:solidFill>
                <a:srgbClr val="21BD91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81" name="Oval 291"/>
            <p:cNvSpPr>
              <a:spLocks noChangeArrowheads="1"/>
            </p:cNvSpPr>
            <p:nvPr/>
          </p:nvSpPr>
          <p:spPr bwMode="auto">
            <a:xfrm>
              <a:off x="5279" y="1123"/>
              <a:ext cx="34" cy="34"/>
            </a:xfrm>
            <a:prstGeom prst="ellipse">
              <a:avLst/>
            </a:prstGeom>
            <a:solidFill>
              <a:srgbClr val="9051A0"/>
            </a:solidFill>
            <a:ln w="1">
              <a:solidFill>
                <a:srgbClr val="9051A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82" name="Oval 292"/>
            <p:cNvSpPr>
              <a:spLocks noChangeArrowheads="1"/>
            </p:cNvSpPr>
            <p:nvPr/>
          </p:nvSpPr>
          <p:spPr bwMode="auto">
            <a:xfrm>
              <a:off x="5279" y="1162"/>
              <a:ext cx="34" cy="34"/>
            </a:xfrm>
            <a:prstGeom prst="ellipse">
              <a:avLst/>
            </a:prstGeom>
            <a:solidFill>
              <a:srgbClr val="91B720"/>
            </a:solidFill>
            <a:ln w="1">
              <a:solidFill>
                <a:srgbClr val="91B72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83" name="Oval 293"/>
            <p:cNvSpPr>
              <a:spLocks noChangeArrowheads="1"/>
            </p:cNvSpPr>
            <p:nvPr/>
          </p:nvSpPr>
          <p:spPr bwMode="auto">
            <a:xfrm>
              <a:off x="5279" y="1166"/>
              <a:ext cx="34" cy="35"/>
            </a:xfrm>
            <a:prstGeom prst="ellipse">
              <a:avLst/>
            </a:prstGeom>
            <a:solidFill>
              <a:srgbClr val="C8C127"/>
            </a:solidFill>
            <a:ln w="1">
              <a:solidFill>
                <a:srgbClr val="C8C127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84" name="Oval 294"/>
            <p:cNvSpPr>
              <a:spLocks noChangeArrowheads="1"/>
            </p:cNvSpPr>
            <p:nvPr/>
          </p:nvSpPr>
          <p:spPr bwMode="auto">
            <a:xfrm>
              <a:off x="5279" y="1180"/>
              <a:ext cx="34" cy="35"/>
            </a:xfrm>
            <a:prstGeom prst="ellipse">
              <a:avLst/>
            </a:prstGeom>
            <a:solidFill>
              <a:srgbClr val="239DC3"/>
            </a:solidFill>
            <a:ln w="1">
              <a:solidFill>
                <a:srgbClr val="239DC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85" name="Oval 295"/>
            <p:cNvSpPr>
              <a:spLocks noChangeArrowheads="1"/>
            </p:cNvSpPr>
            <p:nvPr/>
          </p:nvSpPr>
          <p:spPr bwMode="auto">
            <a:xfrm>
              <a:off x="5279" y="1217"/>
              <a:ext cx="34" cy="34"/>
            </a:xfrm>
            <a:prstGeom prst="ellipse">
              <a:avLst/>
            </a:prstGeom>
            <a:solidFill>
              <a:srgbClr val="8DA530"/>
            </a:solidFill>
            <a:ln w="1">
              <a:solidFill>
                <a:srgbClr val="8DA53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86" name="Oval 296"/>
            <p:cNvSpPr>
              <a:spLocks noChangeArrowheads="1"/>
            </p:cNvSpPr>
            <p:nvPr/>
          </p:nvSpPr>
          <p:spPr bwMode="auto">
            <a:xfrm>
              <a:off x="5279" y="1219"/>
              <a:ext cx="34" cy="34"/>
            </a:xfrm>
            <a:prstGeom prst="ellipse">
              <a:avLst/>
            </a:prstGeom>
            <a:solidFill>
              <a:srgbClr val="D2269E"/>
            </a:solidFill>
            <a:ln w="1">
              <a:solidFill>
                <a:srgbClr val="D2269E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87" name="Oval 297"/>
            <p:cNvSpPr>
              <a:spLocks noChangeArrowheads="1"/>
            </p:cNvSpPr>
            <p:nvPr/>
          </p:nvSpPr>
          <p:spPr bwMode="auto">
            <a:xfrm>
              <a:off x="5279" y="1313"/>
              <a:ext cx="34" cy="34"/>
            </a:xfrm>
            <a:prstGeom prst="ellipse">
              <a:avLst/>
            </a:prstGeom>
            <a:solidFill>
              <a:srgbClr val="1FB6B6"/>
            </a:solidFill>
            <a:ln w="1">
              <a:solidFill>
                <a:srgbClr val="1FB6B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88" name="Oval 298"/>
            <p:cNvSpPr>
              <a:spLocks noChangeArrowheads="1"/>
            </p:cNvSpPr>
            <p:nvPr/>
          </p:nvSpPr>
          <p:spPr bwMode="auto">
            <a:xfrm>
              <a:off x="5279" y="1349"/>
              <a:ext cx="34" cy="35"/>
            </a:xfrm>
            <a:prstGeom prst="ellipse">
              <a:avLst/>
            </a:prstGeom>
            <a:solidFill>
              <a:srgbClr val="DC8569"/>
            </a:solidFill>
            <a:ln w="1">
              <a:solidFill>
                <a:srgbClr val="DC8569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89" name="Oval 299"/>
            <p:cNvSpPr>
              <a:spLocks noChangeArrowheads="1"/>
            </p:cNvSpPr>
            <p:nvPr/>
          </p:nvSpPr>
          <p:spPr bwMode="auto">
            <a:xfrm>
              <a:off x="5192" y="1235"/>
              <a:ext cx="34" cy="34"/>
            </a:xfrm>
            <a:prstGeom prst="ellipse">
              <a:avLst/>
            </a:prstGeom>
            <a:solidFill>
              <a:srgbClr val="39B143"/>
            </a:solidFill>
            <a:ln w="1">
              <a:solidFill>
                <a:srgbClr val="39B14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90" name="Oval 300"/>
            <p:cNvSpPr>
              <a:spLocks noChangeArrowheads="1"/>
            </p:cNvSpPr>
            <p:nvPr/>
          </p:nvSpPr>
          <p:spPr bwMode="auto">
            <a:xfrm>
              <a:off x="5192" y="1242"/>
              <a:ext cx="34" cy="34"/>
            </a:xfrm>
            <a:prstGeom prst="ellipse">
              <a:avLst/>
            </a:prstGeom>
            <a:solidFill>
              <a:srgbClr val="6ABF8C"/>
            </a:solidFill>
            <a:ln w="1">
              <a:solidFill>
                <a:srgbClr val="6ABF8C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91" name="Oval 301"/>
            <p:cNvSpPr>
              <a:spLocks noChangeArrowheads="1"/>
            </p:cNvSpPr>
            <p:nvPr/>
          </p:nvSpPr>
          <p:spPr bwMode="auto">
            <a:xfrm>
              <a:off x="5192" y="1295"/>
              <a:ext cx="34" cy="34"/>
            </a:xfrm>
            <a:prstGeom prst="ellipse">
              <a:avLst/>
            </a:prstGeom>
            <a:solidFill>
              <a:srgbClr val="D54857"/>
            </a:solidFill>
            <a:ln w="1">
              <a:solidFill>
                <a:srgbClr val="D54857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92" name="Oval 302"/>
            <p:cNvSpPr>
              <a:spLocks noChangeArrowheads="1"/>
            </p:cNvSpPr>
            <p:nvPr/>
          </p:nvSpPr>
          <p:spPr bwMode="auto">
            <a:xfrm>
              <a:off x="5192" y="1386"/>
              <a:ext cx="34" cy="34"/>
            </a:xfrm>
            <a:prstGeom prst="ellipse">
              <a:avLst/>
            </a:prstGeom>
            <a:solidFill>
              <a:srgbClr val="C925CD"/>
            </a:solidFill>
            <a:ln w="1">
              <a:solidFill>
                <a:srgbClr val="C925CD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93" name="Oval 303"/>
            <p:cNvSpPr>
              <a:spLocks noChangeArrowheads="1"/>
            </p:cNvSpPr>
            <p:nvPr/>
          </p:nvSpPr>
          <p:spPr bwMode="auto">
            <a:xfrm>
              <a:off x="5070" y="1182"/>
              <a:ext cx="35" cy="35"/>
            </a:xfrm>
            <a:prstGeom prst="ellipse">
              <a:avLst/>
            </a:prstGeom>
            <a:solidFill>
              <a:srgbClr val="CF7926"/>
            </a:solidFill>
            <a:ln w="1">
              <a:solidFill>
                <a:srgbClr val="CF792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94" name="Oval 304"/>
            <p:cNvSpPr>
              <a:spLocks noChangeArrowheads="1"/>
            </p:cNvSpPr>
            <p:nvPr/>
          </p:nvSpPr>
          <p:spPr bwMode="auto">
            <a:xfrm>
              <a:off x="5070" y="1375"/>
              <a:ext cx="35" cy="34"/>
            </a:xfrm>
            <a:prstGeom prst="ellipse">
              <a:avLst/>
            </a:prstGeom>
            <a:solidFill>
              <a:srgbClr val="C8C127"/>
            </a:solidFill>
            <a:ln w="1">
              <a:solidFill>
                <a:srgbClr val="C8C127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95" name="Oval 305"/>
            <p:cNvSpPr>
              <a:spLocks noChangeArrowheads="1"/>
            </p:cNvSpPr>
            <p:nvPr/>
          </p:nvSpPr>
          <p:spPr bwMode="auto">
            <a:xfrm>
              <a:off x="5070" y="1393"/>
              <a:ext cx="35" cy="34"/>
            </a:xfrm>
            <a:prstGeom prst="ellipse">
              <a:avLst/>
            </a:prstGeom>
            <a:solidFill>
              <a:srgbClr val="6ABF8C"/>
            </a:solidFill>
            <a:ln w="1">
              <a:solidFill>
                <a:srgbClr val="6ABF8C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96" name="Oval 306"/>
            <p:cNvSpPr>
              <a:spLocks noChangeArrowheads="1"/>
            </p:cNvSpPr>
            <p:nvPr/>
          </p:nvSpPr>
          <p:spPr bwMode="auto">
            <a:xfrm>
              <a:off x="5070" y="1400"/>
              <a:ext cx="35" cy="34"/>
            </a:xfrm>
            <a:prstGeom prst="ellipse">
              <a:avLst/>
            </a:prstGeom>
            <a:solidFill>
              <a:srgbClr val="D2269E"/>
            </a:solidFill>
            <a:ln w="1">
              <a:solidFill>
                <a:srgbClr val="D2269E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97" name="Oval 307"/>
            <p:cNvSpPr>
              <a:spLocks noChangeArrowheads="1"/>
            </p:cNvSpPr>
            <p:nvPr/>
          </p:nvSpPr>
          <p:spPr bwMode="auto">
            <a:xfrm>
              <a:off x="5070" y="1425"/>
              <a:ext cx="35" cy="34"/>
            </a:xfrm>
            <a:prstGeom prst="ellipse">
              <a:avLst/>
            </a:prstGeom>
            <a:solidFill>
              <a:srgbClr val="239DC3"/>
            </a:solidFill>
            <a:ln w="1">
              <a:solidFill>
                <a:srgbClr val="239DC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98" name="Oval 308"/>
            <p:cNvSpPr>
              <a:spLocks noChangeArrowheads="1"/>
            </p:cNvSpPr>
            <p:nvPr/>
          </p:nvSpPr>
          <p:spPr bwMode="auto">
            <a:xfrm>
              <a:off x="5070" y="1434"/>
              <a:ext cx="35" cy="34"/>
            </a:xfrm>
            <a:prstGeom prst="ellipse">
              <a:avLst/>
            </a:prstGeom>
            <a:solidFill>
              <a:srgbClr val="8DA530"/>
            </a:solidFill>
            <a:ln w="1">
              <a:solidFill>
                <a:srgbClr val="8DA53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99" name="Oval 309"/>
            <p:cNvSpPr>
              <a:spLocks noChangeArrowheads="1"/>
            </p:cNvSpPr>
            <p:nvPr/>
          </p:nvSpPr>
          <p:spPr bwMode="auto">
            <a:xfrm>
              <a:off x="5070" y="1533"/>
              <a:ext cx="35" cy="34"/>
            </a:xfrm>
            <a:prstGeom prst="ellipse">
              <a:avLst/>
            </a:prstGeom>
            <a:solidFill>
              <a:srgbClr val="C925CD"/>
            </a:solidFill>
            <a:ln w="1">
              <a:solidFill>
                <a:srgbClr val="C925CD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00" name="Oval 310"/>
            <p:cNvSpPr>
              <a:spLocks noChangeArrowheads="1"/>
            </p:cNvSpPr>
            <p:nvPr/>
          </p:nvSpPr>
          <p:spPr bwMode="auto">
            <a:xfrm>
              <a:off x="5070" y="1544"/>
              <a:ext cx="35" cy="34"/>
            </a:xfrm>
            <a:prstGeom prst="ellipse">
              <a:avLst/>
            </a:prstGeom>
            <a:solidFill>
              <a:srgbClr val="DC8569"/>
            </a:solidFill>
            <a:ln w="1">
              <a:solidFill>
                <a:srgbClr val="DC8569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01" name="Oval 311"/>
            <p:cNvSpPr>
              <a:spLocks noChangeArrowheads="1"/>
            </p:cNvSpPr>
            <p:nvPr/>
          </p:nvSpPr>
          <p:spPr bwMode="auto">
            <a:xfrm>
              <a:off x="4798" y="1434"/>
              <a:ext cx="34" cy="34"/>
            </a:xfrm>
            <a:prstGeom prst="ellipse">
              <a:avLst/>
            </a:prstGeom>
            <a:solidFill>
              <a:srgbClr val="CF7926"/>
            </a:solidFill>
            <a:ln w="1">
              <a:solidFill>
                <a:srgbClr val="CF792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02" name="Oval 312"/>
            <p:cNvSpPr>
              <a:spLocks noChangeArrowheads="1"/>
            </p:cNvSpPr>
            <p:nvPr/>
          </p:nvSpPr>
          <p:spPr bwMode="auto">
            <a:xfrm>
              <a:off x="4798" y="1521"/>
              <a:ext cx="34" cy="34"/>
            </a:xfrm>
            <a:prstGeom prst="ellipse">
              <a:avLst/>
            </a:prstGeom>
            <a:solidFill>
              <a:srgbClr val="A12CDC"/>
            </a:solidFill>
            <a:ln w="1">
              <a:solidFill>
                <a:srgbClr val="A12CDC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03" name="Oval 313"/>
            <p:cNvSpPr>
              <a:spLocks noChangeArrowheads="1"/>
            </p:cNvSpPr>
            <p:nvPr/>
          </p:nvSpPr>
          <p:spPr bwMode="auto">
            <a:xfrm>
              <a:off x="4798" y="1585"/>
              <a:ext cx="34" cy="34"/>
            </a:xfrm>
            <a:prstGeom prst="ellipse">
              <a:avLst/>
            </a:prstGeom>
            <a:solidFill>
              <a:srgbClr val="21BD91"/>
            </a:solidFill>
            <a:ln w="1">
              <a:solidFill>
                <a:srgbClr val="21BD91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04" name="Oval 314"/>
            <p:cNvSpPr>
              <a:spLocks noChangeArrowheads="1"/>
            </p:cNvSpPr>
            <p:nvPr/>
          </p:nvSpPr>
          <p:spPr bwMode="auto">
            <a:xfrm>
              <a:off x="4798" y="1640"/>
              <a:ext cx="34" cy="34"/>
            </a:xfrm>
            <a:prstGeom prst="ellipse">
              <a:avLst/>
            </a:prstGeom>
            <a:solidFill>
              <a:srgbClr val="39B143"/>
            </a:solidFill>
            <a:ln w="1">
              <a:solidFill>
                <a:srgbClr val="39B14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05" name="Oval 315"/>
            <p:cNvSpPr>
              <a:spLocks noChangeArrowheads="1"/>
            </p:cNvSpPr>
            <p:nvPr/>
          </p:nvSpPr>
          <p:spPr bwMode="auto">
            <a:xfrm>
              <a:off x="4798" y="1642"/>
              <a:ext cx="34" cy="35"/>
            </a:xfrm>
            <a:prstGeom prst="ellipse">
              <a:avLst/>
            </a:prstGeom>
            <a:solidFill>
              <a:srgbClr val="D54857"/>
            </a:solidFill>
            <a:ln w="1">
              <a:solidFill>
                <a:srgbClr val="D54857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06" name="Oval 316"/>
            <p:cNvSpPr>
              <a:spLocks noChangeArrowheads="1"/>
            </p:cNvSpPr>
            <p:nvPr/>
          </p:nvSpPr>
          <p:spPr bwMode="auto">
            <a:xfrm>
              <a:off x="4798" y="1686"/>
              <a:ext cx="34" cy="34"/>
            </a:xfrm>
            <a:prstGeom prst="ellipse">
              <a:avLst/>
            </a:prstGeom>
            <a:solidFill>
              <a:srgbClr val="91B720"/>
            </a:solidFill>
            <a:ln w="1">
              <a:solidFill>
                <a:srgbClr val="91B72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07" name="Oval 317"/>
            <p:cNvSpPr>
              <a:spLocks noChangeArrowheads="1"/>
            </p:cNvSpPr>
            <p:nvPr/>
          </p:nvSpPr>
          <p:spPr bwMode="auto">
            <a:xfrm>
              <a:off x="4592" y="1757"/>
              <a:ext cx="34" cy="34"/>
            </a:xfrm>
            <a:prstGeom prst="ellipse">
              <a:avLst/>
            </a:prstGeom>
            <a:solidFill>
              <a:srgbClr val="9051A0"/>
            </a:solidFill>
            <a:ln w="1">
              <a:solidFill>
                <a:srgbClr val="9051A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08" name="Oval 318"/>
            <p:cNvSpPr>
              <a:spLocks noChangeArrowheads="1"/>
            </p:cNvSpPr>
            <p:nvPr/>
          </p:nvSpPr>
          <p:spPr bwMode="auto">
            <a:xfrm>
              <a:off x="4592" y="1800"/>
              <a:ext cx="34" cy="35"/>
            </a:xfrm>
            <a:prstGeom prst="ellipse">
              <a:avLst/>
            </a:prstGeom>
            <a:solidFill>
              <a:srgbClr val="239DC3"/>
            </a:solidFill>
            <a:ln w="1">
              <a:solidFill>
                <a:srgbClr val="239DC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09" name="Oval 319"/>
            <p:cNvSpPr>
              <a:spLocks noChangeArrowheads="1"/>
            </p:cNvSpPr>
            <p:nvPr/>
          </p:nvSpPr>
          <p:spPr bwMode="auto">
            <a:xfrm>
              <a:off x="4592" y="1837"/>
              <a:ext cx="34" cy="34"/>
            </a:xfrm>
            <a:prstGeom prst="ellipse">
              <a:avLst/>
            </a:prstGeom>
            <a:solidFill>
              <a:srgbClr val="C8C127"/>
            </a:solidFill>
            <a:ln w="1">
              <a:solidFill>
                <a:srgbClr val="C8C127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10" name="Oval 320"/>
            <p:cNvSpPr>
              <a:spLocks noChangeArrowheads="1"/>
            </p:cNvSpPr>
            <p:nvPr/>
          </p:nvSpPr>
          <p:spPr bwMode="auto">
            <a:xfrm>
              <a:off x="4592" y="1855"/>
              <a:ext cx="34" cy="34"/>
            </a:xfrm>
            <a:prstGeom prst="ellipse">
              <a:avLst/>
            </a:prstGeom>
            <a:solidFill>
              <a:srgbClr val="6ABF8C"/>
            </a:solidFill>
            <a:ln w="1">
              <a:solidFill>
                <a:srgbClr val="6ABF8C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11" name="Oval 321"/>
            <p:cNvSpPr>
              <a:spLocks noChangeArrowheads="1"/>
            </p:cNvSpPr>
            <p:nvPr/>
          </p:nvSpPr>
          <p:spPr bwMode="auto">
            <a:xfrm>
              <a:off x="4592" y="1894"/>
              <a:ext cx="34" cy="34"/>
            </a:xfrm>
            <a:prstGeom prst="ellipse">
              <a:avLst/>
            </a:prstGeom>
            <a:solidFill>
              <a:srgbClr val="8DA530"/>
            </a:solidFill>
            <a:ln w="1">
              <a:solidFill>
                <a:srgbClr val="8DA53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12" name="Oval 322"/>
            <p:cNvSpPr>
              <a:spLocks noChangeArrowheads="1"/>
            </p:cNvSpPr>
            <p:nvPr/>
          </p:nvSpPr>
          <p:spPr bwMode="auto">
            <a:xfrm>
              <a:off x="4592" y="1983"/>
              <a:ext cx="34" cy="35"/>
            </a:xfrm>
            <a:prstGeom prst="ellipse">
              <a:avLst/>
            </a:prstGeom>
            <a:solidFill>
              <a:srgbClr val="C925CD"/>
            </a:solidFill>
            <a:ln w="1">
              <a:solidFill>
                <a:srgbClr val="C925CD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13" name="Oval 323"/>
            <p:cNvSpPr>
              <a:spLocks noChangeArrowheads="1"/>
            </p:cNvSpPr>
            <p:nvPr/>
          </p:nvSpPr>
          <p:spPr bwMode="auto">
            <a:xfrm>
              <a:off x="4384" y="1917"/>
              <a:ext cx="34" cy="34"/>
            </a:xfrm>
            <a:prstGeom prst="ellipse">
              <a:avLst/>
            </a:prstGeom>
            <a:solidFill>
              <a:srgbClr val="A12CDC"/>
            </a:solidFill>
            <a:ln w="1">
              <a:solidFill>
                <a:srgbClr val="A12CDC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14" name="Oval 324"/>
            <p:cNvSpPr>
              <a:spLocks noChangeArrowheads="1"/>
            </p:cNvSpPr>
            <p:nvPr/>
          </p:nvSpPr>
          <p:spPr bwMode="auto">
            <a:xfrm>
              <a:off x="4384" y="1949"/>
              <a:ext cx="34" cy="34"/>
            </a:xfrm>
            <a:prstGeom prst="ellipse">
              <a:avLst/>
            </a:prstGeom>
            <a:solidFill>
              <a:srgbClr val="406FDF"/>
            </a:solidFill>
            <a:ln w="1">
              <a:solidFill>
                <a:srgbClr val="406FDF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15" name="Oval 325"/>
            <p:cNvSpPr>
              <a:spLocks noChangeArrowheads="1"/>
            </p:cNvSpPr>
            <p:nvPr/>
          </p:nvSpPr>
          <p:spPr bwMode="auto">
            <a:xfrm>
              <a:off x="4384" y="2020"/>
              <a:ext cx="34" cy="34"/>
            </a:xfrm>
            <a:prstGeom prst="ellipse">
              <a:avLst/>
            </a:prstGeom>
            <a:solidFill>
              <a:srgbClr val="39B143"/>
            </a:solidFill>
            <a:ln w="1">
              <a:solidFill>
                <a:srgbClr val="39B14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16" name="Oval 326"/>
            <p:cNvSpPr>
              <a:spLocks noChangeArrowheads="1"/>
            </p:cNvSpPr>
            <p:nvPr/>
          </p:nvSpPr>
          <p:spPr bwMode="auto">
            <a:xfrm>
              <a:off x="4384" y="2020"/>
              <a:ext cx="34" cy="34"/>
            </a:xfrm>
            <a:prstGeom prst="ellipse">
              <a:avLst/>
            </a:prstGeom>
            <a:solidFill>
              <a:srgbClr val="D54857"/>
            </a:solidFill>
            <a:ln w="1">
              <a:solidFill>
                <a:srgbClr val="D54857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17" name="Oval 327"/>
            <p:cNvSpPr>
              <a:spLocks noChangeArrowheads="1"/>
            </p:cNvSpPr>
            <p:nvPr/>
          </p:nvSpPr>
          <p:spPr bwMode="auto">
            <a:xfrm>
              <a:off x="4384" y="2029"/>
              <a:ext cx="34" cy="34"/>
            </a:xfrm>
            <a:prstGeom prst="ellipse">
              <a:avLst/>
            </a:prstGeom>
            <a:solidFill>
              <a:srgbClr val="91B720"/>
            </a:solidFill>
            <a:ln w="1">
              <a:solidFill>
                <a:srgbClr val="91B72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18" name="Oval 328"/>
            <p:cNvSpPr>
              <a:spLocks noChangeArrowheads="1"/>
            </p:cNvSpPr>
            <p:nvPr/>
          </p:nvSpPr>
          <p:spPr bwMode="auto">
            <a:xfrm>
              <a:off x="4384" y="2114"/>
              <a:ext cx="34" cy="34"/>
            </a:xfrm>
            <a:prstGeom prst="ellipse">
              <a:avLst/>
            </a:prstGeom>
            <a:solidFill>
              <a:srgbClr val="1FB6B6"/>
            </a:solidFill>
            <a:ln w="1">
              <a:solidFill>
                <a:srgbClr val="1FB6B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19" name="Freeform 329"/>
            <p:cNvSpPr>
              <a:spLocks/>
            </p:cNvSpPr>
            <p:nvPr/>
          </p:nvSpPr>
          <p:spPr bwMode="auto">
            <a:xfrm>
              <a:off x="4403" y="1092"/>
              <a:ext cx="1014" cy="943"/>
            </a:xfrm>
            <a:custGeom>
              <a:avLst/>
              <a:gdLst>
                <a:gd name="T0" fmla="*/ 0 w 1014"/>
                <a:gd name="T1" fmla="*/ 943 h 943"/>
                <a:gd name="T2" fmla="*/ 112 w 1014"/>
                <a:gd name="T3" fmla="*/ 839 h 943"/>
                <a:gd name="T4" fmla="*/ 192 w 1014"/>
                <a:gd name="T5" fmla="*/ 764 h 943"/>
                <a:gd name="T6" fmla="*/ 256 w 1014"/>
                <a:gd name="T7" fmla="*/ 705 h 943"/>
                <a:gd name="T8" fmla="*/ 308 w 1014"/>
                <a:gd name="T9" fmla="*/ 656 h 943"/>
                <a:gd name="T10" fmla="*/ 353 w 1014"/>
                <a:gd name="T11" fmla="*/ 615 h 943"/>
                <a:gd name="T12" fmla="*/ 392 w 1014"/>
                <a:gd name="T13" fmla="*/ 579 h 943"/>
                <a:gd name="T14" fmla="*/ 426 w 1014"/>
                <a:gd name="T15" fmla="*/ 547 h 943"/>
                <a:gd name="T16" fmla="*/ 457 w 1014"/>
                <a:gd name="T17" fmla="*/ 518 h 943"/>
                <a:gd name="T18" fmla="*/ 485 w 1014"/>
                <a:gd name="T19" fmla="*/ 493 h 943"/>
                <a:gd name="T20" fmla="*/ 510 w 1014"/>
                <a:gd name="T21" fmla="*/ 469 h 943"/>
                <a:gd name="T22" fmla="*/ 534 w 1014"/>
                <a:gd name="T23" fmla="*/ 447 h 943"/>
                <a:gd name="T24" fmla="*/ 555 w 1014"/>
                <a:gd name="T25" fmla="*/ 427 h 943"/>
                <a:gd name="T26" fmla="*/ 576 w 1014"/>
                <a:gd name="T27" fmla="*/ 408 h 943"/>
                <a:gd name="T28" fmla="*/ 595 w 1014"/>
                <a:gd name="T29" fmla="*/ 390 h 943"/>
                <a:gd name="T30" fmla="*/ 613 w 1014"/>
                <a:gd name="T31" fmla="*/ 374 h 943"/>
                <a:gd name="T32" fmla="*/ 629 w 1014"/>
                <a:gd name="T33" fmla="*/ 358 h 943"/>
                <a:gd name="T34" fmla="*/ 645 w 1014"/>
                <a:gd name="T35" fmla="*/ 343 h 943"/>
                <a:gd name="T36" fmla="*/ 660 w 1014"/>
                <a:gd name="T37" fmla="*/ 329 h 943"/>
                <a:gd name="T38" fmla="*/ 675 w 1014"/>
                <a:gd name="T39" fmla="*/ 316 h 943"/>
                <a:gd name="T40" fmla="*/ 689 w 1014"/>
                <a:gd name="T41" fmla="*/ 303 h 943"/>
                <a:gd name="T42" fmla="*/ 702 w 1014"/>
                <a:gd name="T43" fmla="*/ 291 h 943"/>
                <a:gd name="T44" fmla="*/ 714 w 1014"/>
                <a:gd name="T45" fmla="*/ 279 h 943"/>
                <a:gd name="T46" fmla="*/ 726 w 1014"/>
                <a:gd name="T47" fmla="*/ 268 h 943"/>
                <a:gd name="T48" fmla="*/ 738 w 1014"/>
                <a:gd name="T49" fmla="*/ 257 h 943"/>
                <a:gd name="T50" fmla="*/ 749 w 1014"/>
                <a:gd name="T51" fmla="*/ 247 h 943"/>
                <a:gd name="T52" fmla="*/ 760 w 1014"/>
                <a:gd name="T53" fmla="*/ 237 h 943"/>
                <a:gd name="T54" fmla="*/ 770 w 1014"/>
                <a:gd name="T55" fmla="*/ 227 h 943"/>
                <a:gd name="T56" fmla="*/ 780 w 1014"/>
                <a:gd name="T57" fmla="*/ 218 h 943"/>
                <a:gd name="T58" fmla="*/ 790 w 1014"/>
                <a:gd name="T59" fmla="*/ 209 h 943"/>
                <a:gd name="T60" fmla="*/ 799 w 1014"/>
                <a:gd name="T61" fmla="*/ 200 h 943"/>
                <a:gd name="T62" fmla="*/ 809 w 1014"/>
                <a:gd name="T63" fmla="*/ 192 h 943"/>
                <a:gd name="T64" fmla="*/ 817 w 1014"/>
                <a:gd name="T65" fmla="*/ 183 h 943"/>
                <a:gd name="T66" fmla="*/ 826 w 1014"/>
                <a:gd name="T67" fmla="*/ 175 h 943"/>
                <a:gd name="T68" fmla="*/ 834 w 1014"/>
                <a:gd name="T69" fmla="*/ 168 h 943"/>
                <a:gd name="T70" fmla="*/ 842 w 1014"/>
                <a:gd name="T71" fmla="*/ 160 h 943"/>
                <a:gd name="T72" fmla="*/ 850 w 1014"/>
                <a:gd name="T73" fmla="*/ 153 h 943"/>
                <a:gd name="T74" fmla="*/ 858 w 1014"/>
                <a:gd name="T75" fmla="*/ 146 h 943"/>
                <a:gd name="T76" fmla="*/ 866 w 1014"/>
                <a:gd name="T77" fmla="*/ 139 h 943"/>
                <a:gd name="T78" fmla="*/ 873 w 1014"/>
                <a:gd name="T79" fmla="*/ 132 h 943"/>
                <a:gd name="T80" fmla="*/ 880 w 1014"/>
                <a:gd name="T81" fmla="*/ 125 h 943"/>
                <a:gd name="T82" fmla="*/ 887 w 1014"/>
                <a:gd name="T83" fmla="*/ 119 h 943"/>
                <a:gd name="T84" fmla="*/ 894 w 1014"/>
                <a:gd name="T85" fmla="*/ 112 h 943"/>
                <a:gd name="T86" fmla="*/ 900 w 1014"/>
                <a:gd name="T87" fmla="*/ 106 h 943"/>
                <a:gd name="T88" fmla="*/ 907 w 1014"/>
                <a:gd name="T89" fmla="*/ 100 h 943"/>
                <a:gd name="T90" fmla="*/ 914 w 1014"/>
                <a:gd name="T91" fmla="*/ 94 h 943"/>
                <a:gd name="T92" fmla="*/ 920 w 1014"/>
                <a:gd name="T93" fmla="*/ 88 h 943"/>
                <a:gd name="T94" fmla="*/ 926 w 1014"/>
                <a:gd name="T95" fmla="*/ 83 h 943"/>
                <a:gd name="T96" fmla="*/ 932 w 1014"/>
                <a:gd name="T97" fmla="*/ 77 h 943"/>
                <a:gd name="T98" fmla="*/ 1014 w 1014"/>
                <a:gd name="T99" fmla="*/ 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14" h="943">
                  <a:moveTo>
                    <a:pt x="0" y="943"/>
                  </a:moveTo>
                  <a:lnTo>
                    <a:pt x="112" y="839"/>
                  </a:lnTo>
                  <a:lnTo>
                    <a:pt x="192" y="764"/>
                  </a:lnTo>
                  <a:lnTo>
                    <a:pt x="256" y="705"/>
                  </a:lnTo>
                  <a:lnTo>
                    <a:pt x="308" y="656"/>
                  </a:lnTo>
                  <a:lnTo>
                    <a:pt x="353" y="615"/>
                  </a:lnTo>
                  <a:lnTo>
                    <a:pt x="392" y="579"/>
                  </a:lnTo>
                  <a:lnTo>
                    <a:pt x="426" y="547"/>
                  </a:lnTo>
                  <a:lnTo>
                    <a:pt x="457" y="518"/>
                  </a:lnTo>
                  <a:lnTo>
                    <a:pt x="485" y="493"/>
                  </a:lnTo>
                  <a:lnTo>
                    <a:pt x="510" y="469"/>
                  </a:lnTo>
                  <a:lnTo>
                    <a:pt x="534" y="447"/>
                  </a:lnTo>
                  <a:lnTo>
                    <a:pt x="555" y="427"/>
                  </a:lnTo>
                  <a:lnTo>
                    <a:pt x="576" y="408"/>
                  </a:lnTo>
                  <a:lnTo>
                    <a:pt x="595" y="390"/>
                  </a:lnTo>
                  <a:lnTo>
                    <a:pt x="613" y="374"/>
                  </a:lnTo>
                  <a:lnTo>
                    <a:pt x="629" y="358"/>
                  </a:lnTo>
                  <a:lnTo>
                    <a:pt x="645" y="343"/>
                  </a:lnTo>
                  <a:lnTo>
                    <a:pt x="660" y="329"/>
                  </a:lnTo>
                  <a:lnTo>
                    <a:pt x="675" y="316"/>
                  </a:lnTo>
                  <a:lnTo>
                    <a:pt x="689" y="303"/>
                  </a:lnTo>
                  <a:lnTo>
                    <a:pt x="702" y="291"/>
                  </a:lnTo>
                  <a:lnTo>
                    <a:pt x="714" y="279"/>
                  </a:lnTo>
                  <a:lnTo>
                    <a:pt x="726" y="268"/>
                  </a:lnTo>
                  <a:lnTo>
                    <a:pt x="738" y="257"/>
                  </a:lnTo>
                  <a:lnTo>
                    <a:pt x="749" y="247"/>
                  </a:lnTo>
                  <a:lnTo>
                    <a:pt x="760" y="237"/>
                  </a:lnTo>
                  <a:lnTo>
                    <a:pt x="770" y="227"/>
                  </a:lnTo>
                  <a:lnTo>
                    <a:pt x="780" y="218"/>
                  </a:lnTo>
                  <a:lnTo>
                    <a:pt x="790" y="209"/>
                  </a:lnTo>
                  <a:lnTo>
                    <a:pt x="799" y="200"/>
                  </a:lnTo>
                  <a:lnTo>
                    <a:pt x="809" y="192"/>
                  </a:lnTo>
                  <a:lnTo>
                    <a:pt x="817" y="183"/>
                  </a:lnTo>
                  <a:lnTo>
                    <a:pt x="826" y="175"/>
                  </a:lnTo>
                  <a:lnTo>
                    <a:pt x="834" y="168"/>
                  </a:lnTo>
                  <a:lnTo>
                    <a:pt x="842" y="160"/>
                  </a:lnTo>
                  <a:lnTo>
                    <a:pt x="850" y="153"/>
                  </a:lnTo>
                  <a:lnTo>
                    <a:pt x="858" y="146"/>
                  </a:lnTo>
                  <a:lnTo>
                    <a:pt x="866" y="139"/>
                  </a:lnTo>
                  <a:lnTo>
                    <a:pt x="873" y="132"/>
                  </a:lnTo>
                  <a:lnTo>
                    <a:pt x="880" y="125"/>
                  </a:lnTo>
                  <a:lnTo>
                    <a:pt x="887" y="119"/>
                  </a:lnTo>
                  <a:lnTo>
                    <a:pt x="894" y="112"/>
                  </a:lnTo>
                  <a:lnTo>
                    <a:pt x="900" y="106"/>
                  </a:lnTo>
                  <a:lnTo>
                    <a:pt x="907" y="100"/>
                  </a:lnTo>
                  <a:lnTo>
                    <a:pt x="914" y="94"/>
                  </a:lnTo>
                  <a:lnTo>
                    <a:pt x="920" y="88"/>
                  </a:lnTo>
                  <a:lnTo>
                    <a:pt x="926" y="83"/>
                  </a:lnTo>
                  <a:lnTo>
                    <a:pt x="932" y="77"/>
                  </a:lnTo>
                  <a:lnTo>
                    <a:pt x="1014" y="0"/>
                  </a:lnTo>
                </a:path>
              </a:pathLst>
            </a:custGeom>
            <a:noFill/>
            <a:ln w="9" cap="flat">
              <a:solidFill>
                <a:srgbClr val="D5485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0" name="Rectangle 330"/>
            <p:cNvSpPr>
              <a:spLocks noChangeArrowheads="1"/>
            </p:cNvSpPr>
            <p:nvPr/>
          </p:nvSpPr>
          <p:spPr bwMode="auto">
            <a:xfrm>
              <a:off x="4129" y="877"/>
              <a:ext cx="1373" cy="1373"/>
            </a:xfrm>
            <a:prstGeom prst="rect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1" name="Line 331"/>
            <p:cNvSpPr>
              <a:spLocks noChangeShapeType="1"/>
            </p:cNvSpPr>
            <p:nvPr/>
          </p:nvSpPr>
          <p:spPr bwMode="auto">
            <a:xfrm>
              <a:off x="4129" y="2250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2" name="Line 332"/>
            <p:cNvSpPr>
              <a:spLocks noChangeShapeType="1"/>
            </p:cNvSpPr>
            <p:nvPr/>
          </p:nvSpPr>
          <p:spPr bwMode="auto">
            <a:xfrm>
              <a:off x="4250" y="2250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3" name="Line 333"/>
            <p:cNvSpPr>
              <a:spLocks noChangeShapeType="1"/>
            </p:cNvSpPr>
            <p:nvPr/>
          </p:nvSpPr>
          <p:spPr bwMode="auto">
            <a:xfrm>
              <a:off x="4335" y="2250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4" name="Line 334"/>
            <p:cNvSpPr>
              <a:spLocks noChangeShapeType="1"/>
            </p:cNvSpPr>
            <p:nvPr/>
          </p:nvSpPr>
          <p:spPr bwMode="auto">
            <a:xfrm>
              <a:off x="4401" y="2250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5" name="Line 335"/>
            <p:cNvSpPr>
              <a:spLocks noChangeShapeType="1"/>
            </p:cNvSpPr>
            <p:nvPr/>
          </p:nvSpPr>
          <p:spPr bwMode="auto">
            <a:xfrm>
              <a:off x="4456" y="2250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6" name="Line 336"/>
            <p:cNvSpPr>
              <a:spLocks noChangeShapeType="1"/>
            </p:cNvSpPr>
            <p:nvPr/>
          </p:nvSpPr>
          <p:spPr bwMode="auto">
            <a:xfrm>
              <a:off x="4502" y="2250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7" name="Line 337"/>
            <p:cNvSpPr>
              <a:spLocks noChangeShapeType="1"/>
            </p:cNvSpPr>
            <p:nvPr/>
          </p:nvSpPr>
          <p:spPr bwMode="auto">
            <a:xfrm>
              <a:off x="4543" y="2250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8" name="Line 338"/>
            <p:cNvSpPr>
              <a:spLocks noChangeShapeType="1"/>
            </p:cNvSpPr>
            <p:nvPr/>
          </p:nvSpPr>
          <p:spPr bwMode="auto">
            <a:xfrm>
              <a:off x="4577" y="2250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9" name="Line 339"/>
            <p:cNvSpPr>
              <a:spLocks noChangeShapeType="1"/>
            </p:cNvSpPr>
            <p:nvPr/>
          </p:nvSpPr>
          <p:spPr bwMode="auto">
            <a:xfrm>
              <a:off x="4609" y="2250"/>
              <a:ext cx="0" cy="14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1" name="Line 341"/>
            <p:cNvSpPr>
              <a:spLocks noChangeShapeType="1"/>
            </p:cNvSpPr>
            <p:nvPr/>
          </p:nvSpPr>
          <p:spPr bwMode="auto">
            <a:xfrm>
              <a:off x="4815" y="2250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2" name="Line 342"/>
            <p:cNvSpPr>
              <a:spLocks noChangeShapeType="1"/>
            </p:cNvSpPr>
            <p:nvPr/>
          </p:nvSpPr>
          <p:spPr bwMode="auto">
            <a:xfrm>
              <a:off x="4937" y="2250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3" name="Line 343"/>
            <p:cNvSpPr>
              <a:spLocks noChangeShapeType="1"/>
            </p:cNvSpPr>
            <p:nvPr/>
          </p:nvSpPr>
          <p:spPr bwMode="auto">
            <a:xfrm>
              <a:off x="5021" y="2250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4" name="Line 344"/>
            <p:cNvSpPr>
              <a:spLocks noChangeShapeType="1"/>
            </p:cNvSpPr>
            <p:nvPr/>
          </p:nvSpPr>
          <p:spPr bwMode="auto">
            <a:xfrm>
              <a:off x="5088" y="2250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5" name="Line 345"/>
            <p:cNvSpPr>
              <a:spLocks noChangeShapeType="1"/>
            </p:cNvSpPr>
            <p:nvPr/>
          </p:nvSpPr>
          <p:spPr bwMode="auto">
            <a:xfrm>
              <a:off x="5143" y="2250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6" name="Line 346"/>
            <p:cNvSpPr>
              <a:spLocks noChangeShapeType="1"/>
            </p:cNvSpPr>
            <p:nvPr/>
          </p:nvSpPr>
          <p:spPr bwMode="auto">
            <a:xfrm>
              <a:off x="5188" y="2250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7" name="Line 347"/>
            <p:cNvSpPr>
              <a:spLocks noChangeShapeType="1"/>
            </p:cNvSpPr>
            <p:nvPr/>
          </p:nvSpPr>
          <p:spPr bwMode="auto">
            <a:xfrm>
              <a:off x="5230" y="2250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8" name="Line 348"/>
            <p:cNvSpPr>
              <a:spLocks noChangeShapeType="1"/>
            </p:cNvSpPr>
            <p:nvPr/>
          </p:nvSpPr>
          <p:spPr bwMode="auto">
            <a:xfrm>
              <a:off x="5264" y="2250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9" name="Line 349"/>
            <p:cNvSpPr>
              <a:spLocks noChangeShapeType="1"/>
            </p:cNvSpPr>
            <p:nvPr/>
          </p:nvSpPr>
          <p:spPr bwMode="auto">
            <a:xfrm>
              <a:off x="5296" y="2250"/>
              <a:ext cx="0" cy="14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41" name="Line 351"/>
            <p:cNvSpPr>
              <a:spLocks noChangeShapeType="1"/>
            </p:cNvSpPr>
            <p:nvPr/>
          </p:nvSpPr>
          <p:spPr bwMode="auto">
            <a:xfrm>
              <a:off x="5502" y="2250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42" name="Rectangle 352"/>
            <p:cNvSpPr>
              <a:spLocks noChangeArrowheads="1"/>
            </p:cNvSpPr>
            <p:nvPr/>
          </p:nvSpPr>
          <p:spPr bwMode="auto">
            <a:xfrm>
              <a:off x="4716" y="2331"/>
              <a:ext cx="245" cy="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Dose (mg)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5443" name="Group 355"/>
          <p:cNvGrpSpPr>
            <a:grpSpLocks noChangeAspect="1"/>
          </p:cNvGrpSpPr>
          <p:nvPr/>
        </p:nvGrpSpPr>
        <p:grpSpPr bwMode="auto">
          <a:xfrm>
            <a:off x="1717676" y="3903664"/>
            <a:ext cx="2586038" cy="2411413"/>
            <a:chOff x="1082" y="2459"/>
            <a:chExt cx="1629" cy="1519"/>
          </a:xfrm>
        </p:grpSpPr>
        <p:sp>
          <p:nvSpPr>
            <p:cNvPr id="5445" name="Rectangle 356"/>
            <p:cNvSpPr>
              <a:spLocks noChangeArrowheads="1"/>
            </p:cNvSpPr>
            <p:nvPr/>
          </p:nvSpPr>
          <p:spPr bwMode="auto">
            <a:xfrm>
              <a:off x="1082" y="2459"/>
              <a:ext cx="3" cy="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47" name="Line 358"/>
            <p:cNvSpPr>
              <a:spLocks noChangeShapeType="1"/>
            </p:cNvSpPr>
            <p:nvPr/>
          </p:nvSpPr>
          <p:spPr bwMode="auto">
            <a:xfrm flipH="1">
              <a:off x="1345" y="3833"/>
              <a:ext cx="13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49" name="Line 360"/>
            <p:cNvSpPr>
              <a:spLocks noChangeShapeType="1"/>
            </p:cNvSpPr>
            <p:nvPr/>
          </p:nvSpPr>
          <p:spPr bwMode="auto">
            <a:xfrm flipH="1">
              <a:off x="1352" y="3630"/>
              <a:ext cx="6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50" name="Line 361"/>
            <p:cNvSpPr>
              <a:spLocks noChangeShapeType="1"/>
            </p:cNvSpPr>
            <p:nvPr/>
          </p:nvSpPr>
          <p:spPr bwMode="auto">
            <a:xfrm flipH="1">
              <a:off x="1352" y="3511"/>
              <a:ext cx="6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51" name="Line 362"/>
            <p:cNvSpPr>
              <a:spLocks noChangeShapeType="1"/>
            </p:cNvSpPr>
            <p:nvPr/>
          </p:nvSpPr>
          <p:spPr bwMode="auto">
            <a:xfrm flipH="1">
              <a:off x="1352" y="3425"/>
              <a:ext cx="6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52" name="Line 363"/>
            <p:cNvSpPr>
              <a:spLocks noChangeShapeType="1"/>
            </p:cNvSpPr>
            <p:nvPr/>
          </p:nvSpPr>
          <p:spPr bwMode="auto">
            <a:xfrm flipH="1">
              <a:off x="1352" y="3360"/>
              <a:ext cx="6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53" name="Line 364"/>
            <p:cNvSpPr>
              <a:spLocks noChangeShapeType="1"/>
            </p:cNvSpPr>
            <p:nvPr/>
          </p:nvSpPr>
          <p:spPr bwMode="auto">
            <a:xfrm flipH="1">
              <a:off x="1352" y="3308"/>
              <a:ext cx="6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54" name="Line 365"/>
            <p:cNvSpPr>
              <a:spLocks noChangeShapeType="1"/>
            </p:cNvSpPr>
            <p:nvPr/>
          </p:nvSpPr>
          <p:spPr bwMode="auto">
            <a:xfrm flipH="1">
              <a:off x="1352" y="3261"/>
              <a:ext cx="6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55" name="Line 366"/>
            <p:cNvSpPr>
              <a:spLocks noChangeShapeType="1"/>
            </p:cNvSpPr>
            <p:nvPr/>
          </p:nvSpPr>
          <p:spPr bwMode="auto">
            <a:xfrm flipH="1">
              <a:off x="1352" y="3222"/>
              <a:ext cx="6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56" name="Line 367"/>
            <p:cNvSpPr>
              <a:spLocks noChangeShapeType="1"/>
            </p:cNvSpPr>
            <p:nvPr/>
          </p:nvSpPr>
          <p:spPr bwMode="auto">
            <a:xfrm flipH="1">
              <a:off x="1352" y="3188"/>
              <a:ext cx="6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57" name="Line 368"/>
            <p:cNvSpPr>
              <a:spLocks noChangeShapeType="1"/>
            </p:cNvSpPr>
            <p:nvPr/>
          </p:nvSpPr>
          <p:spPr bwMode="auto">
            <a:xfrm flipH="1">
              <a:off x="1345" y="3157"/>
              <a:ext cx="13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59" name="Line 370"/>
            <p:cNvSpPr>
              <a:spLocks noChangeShapeType="1"/>
            </p:cNvSpPr>
            <p:nvPr/>
          </p:nvSpPr>
          <p:spPr bwMode="auto">
            <a:xfrm flipH="1">
              <a:off x="1352" y="2954"/>
              <a:ext cx="6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60" name="Line 371"/>
            <p:cNvSpPr>
              <a:spLocks noChangeShapeType="1"/>
            </p:cNvSpPr>
            <p:nvPr/>
          </p:nvSpPr>
          <p:spPr bwMode="auto">
            <a:xfrm flipH="1">
              <a:off x="1352" y="2835"/>
              <a:ext cx="6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61" name="Line 372"/>
            <p:cNvSpPr>
              <a:spLocks noChangeShapeType="1"/>
            </p:cNvSpPr>
            <p:nvPr/>
          </p:nvSpPr>
          <p:spPr bwMode="auto">
            <a:xfrm flipH="1">
              <a:off x="1352" y="2749"/>
              <a:ext cx="6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62" name="Line 373"/>
            <p:cNvSpPr>
              <a:spLocks noChangeShapeType="1"/>
            </p:cNvSpPr>
            <p:nvPr/>
          </p:nvSpPr>
          <p:spPr bwMode="auto">
            <a:xfrm flipH="1">
              <a:off x="1352" y="2684"/>
              <a:ext cx="6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63" name="Line 374"/>
            <p:cNvSpPr>
              <a:spLocks noChangeShapeType="1"/>
            </p:cNvSpPr>
            <p:nvPr/>
          </p:nvSpPr>
          <p:spPr bwMode="auto">
            <a:xfrm flipH="1">
              <a:off x="1352" y="2632"/>
              <a:ext cx="6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64" name="Line 375"/>
            <p:cNvSpPr>
              <a:spLocks noChangeShapeType="1"/>
            </p:cNvSpPr>
            <p:nvPr/>
          </p:nvSpPr>
          <p:spPr bwMode="auto">
            <a:xfrm flipH="1">
              <a:off x="1352" y="2584"/>
              <a:ext cx="6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65" name="Line 376"/>
            <p:cNvSpPr>
              <a:spLocks noChangeShapeType="1"/>
            </p:cNvSpPr>
            <p:nvPr/>
          </p:nvSpPr>
          <p:spPr bwMode="auto">
            <a:xfrm flipH="1">
              <a:off x="1352" y="2546"/>
              <a:ext cx="6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66" name="Line 377"/>
            <p:cNvSpPr>
              <a:spLocks noChangeShapeType="1"/>
            </p:cNvSpPr>
            <p:nvPr/>
          </p:nvSpPr>
          <p:spPr bwMode="auto">
            <a:xfrm flipH="1">
              <a:off x="1352" y="2512"/>
              <a:ext cx="6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67" name="Line 378"/>
            <p:cNvSpPr>
              <a:spLocks noChangeShapeType="1"/>
            </p:cNvSpPr>
            <p:nvPr/>
          </p:nvSpPr>
          <p:spPr bwMode="auto">
            <a:xfrm flipH="1">
              <a:off x="1345" y="2481"/>
              <a:ext cx="13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69" name="Rectangle 380"/>
            <p:cNvSpPr>
              <a:spLocks noChangeArrowheads="1"/>
            </p:cNvSpPr>
            <p:nvPr/>
          </p:nvSpPr>
          <p:spPr bwMode="auto">
            <a:xfrm rot="16200000">
              <a:off x="1101" y="3191"/>
              <a:ext cx="52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470" name="Rectangle 381"/>
            <p:cNvSpPr>
              <a:spLocks noChangeArrowheads="1"/>
            </p:cNvSpPr>
            <p:nvPr/>
          </p:nvSpPr>
          <p:spPr bwMode="auto">
            <a:xfrm rot="16200000">
              <a:off x="1100" y="3161"/>
              <a:ext cx="54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U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471" name="Rectangle 382"/>
            <p:cNvSpPr>
              <a:spLocks noChangeArrowheads="1"/>
            </p:cNvSpPr>
            <p:nvPr/>
          </p:nvSpPr>
          <p:spPr bwMode="auto">
            <a:xfrm rot="16200000">
              <a:off x="1100" y="3130"/>
              <a:ext cx="54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472" name="Rectangle 383"/>
            <p:cNvSpPr>
              <a:spLocks noChangeArrowheads="1"/>
            </p:cNvSpPr>
            <p:nvPr/>
          </p:nvSpPr>
          <p:spPr bwMode="auto">
            <a:xfrm rot="16200000">
              <a:off x="1109" y="3107"/>
              <a:ext cx="36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473" name="Rectangle 384"/>
            <p:cNvSpPr>
              <a:spLocks noChangeArrowheads="1"/>
            </p:cNvSpPr>
            <p:nvPr/>
          </p:nvSpPr>
          <p:spPr bwMode="auto">
            <a:xfrm rot="16200000">
              <a:off x="1103" y="3088"/>
              <a:ext cx="48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474" name="Rectangle 385"/>
            <p:cNvSpPr>
              <a:spLocks noChangeArrowheads="1"/>
            </p:cNvSpPr>
            <p:nvPr/>
          </p:nvSpPr>
          <p:spPr bwMode="auto">
            <a:xfrm rot="16200000">
              <a:off x="1109" y="3069"/>
              <a:ext cx="36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475" name="Rectangle 386"/>
            <p:cNvSpPr>
              <a:spLocks noChangeArrowheads="1"/>
            </p:cNvSpPr>
            <p:nvPr/>
          </p:nvSpPr>
          <p:spPr bwMode="auto">
            <a:xfrm rot="16200000">
              <a:off x="1103" y="3049"/>
              <a:ext cx="48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?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476" name="Rectangle 387"/>
            <p:cNvSpPr>
              <a:spLocks noChangeArrowheads="1"/>
            </p:cNvSpPr>
            <p:nvPr/>
          </p:nvSpPr>
          <p:spPr bwMode="auto">
            <a:xfrm rot="16200000">
              <a:off x="1109" y="3025"/>
              <a:ext cx="36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477" name="Rectangle 388"/>
            <p:cNvSpPr>
              <a:spLocks noChangeArrowheads="1"/>
            </p:cNvSpPr>
            <p:nvPr/>
          </p:nvSpPr>
          <p:spPr bwMode="auto">
            <a:xfrm rot="16200000">
              <a:off x="1168" y="3199"/>
              <a:ext cx="36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478" name="Rectangle 389"/>
            <p:cNvSpPr>
              <a:spLocks noChangeArrowheads="1"/>
            </p:cNvSpPr>
            <p:nvPr/>
          </p:nvSpPr>
          <p:spPr bwMode="auto">
            <a:xfrm rot="16200000">
              <a:off x="1162" y="3180"/>
              <a:ext cx="48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479" name="Rectangle 390"/>
            <p:cNvSpPr>
              <a:spLocks noChangeArrowheads="1"/>
            </p:cNvSpPr>
            <p:nvPr/>
          </p:nvSpPr>
          <p:spPr bwMode="auto">
            <a:xfrm rot="16200000">
              <a:off x="1162" y="3155"/>
              <a:ext cx="48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g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480" name="Rectangle 391"/>
            <p:cNvSpPr>
              <a:spLocks noChangeArrowheads="1"/>
            </p:cNvSpPr>
            <p:nvPr/>
          </p:nvSpPr>
          <p:spPr bwMode="auto">
            <a:xfrm rot="16200000">
              <a:off x="1168" y="3136"/>
              <a:ext cx="36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•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481" name="Rectangle 392"/>
            <p:cNvSpPr>
              <a:spLocks noChangeArrowheads="1"/>
            </p:cNvSpPr>
            <p:nvPr/>
          </p:nvSpPr>
          <p:spPr bwMode="auto">
            <a:xfrm rot="16200000">
              <a:off x="1162" y="3115"/>
              <a:ext cx="48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482" name="Rectangle 393"/>
            <p:cNvSpPr>
              <a:spLocks noChangeArrowheads="1"/>
            </p:cNvSpPr>
            <p:nvPr/>
          </p:nvSpPr>
          <p:spPr bwMode="auto">
            <a:xfrm rot="16200000">
              <a:off x="1169" y="3097"/>
              <a:ext cx="34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/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483" name="Rectangle 394"/>
            <p:cNvSpPr>
              <a:spLocks noChangeArrowheads="1"/>
            </p:cNvSpPr>
            <p:nvPr/>
          </p:nvSpPr>
          <p:spPr bwMode="auto">
            <a:xfrm rot="16200000">
              <a:off x="1156" y="3072"/>
              <a:ext cx="5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484" name="Rectangle 395"/>
            <p:cNvSpPr>
              <a:spLocks noChangeArrowheads="1"/>
            </p:cNvSpPr>
            <p:nvPr/>
          </p:nvSpPr>
          <p:spPr bwMode="auto">
            <a:xfrm rot="16200000">
              <a:off x="1162" y="3045"/>
              <a:ext cx="48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485" name="Rectangle 396"/>
            <p:cNvSpPr>
              <a:spLocks noChangeArrowheads="1"/>
            </p:cNvSpPr>
            <p:nvPr/>
          </p:nvSpPr>
          <p:spPr bwMode="auto">
            <a:xfrm rot="16200000">
              <a:off x="1168" y="3027"/>
              <a:ext cx="36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486" name="Rectangle 397"/>
            <p:cNvSpPr>
              <a:spLocks noChangeArrowheads="1"/>
            </p:cNvSpPr>
            <p:nvPr/>
          </p:nvSpPr>
          <p:spPr bwMode="auto">
            <a:xfrm>
              <a:off x="1358" y="2481"/>
              <a:ext cx="1353" cy="13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87" name="Oval 398"/>
            <p:cNvSpPr>
              <a:spLocks noChangeArrowheads="1"/>
            </p:cNvSpPr>
            <p:nvPr/>
          </p:nvSpPr>
          <p:spPr bwMode="auto">
            <a:xfrm>
              <a:off x="2459" y="2558"/>
              <a:ext cx="34" cy="34"/>
            </a:xfrm>
            <a:prstGeom prst="ellipse">
              <a:avLst/>
            </a:prstGeom>
            <a:solidFill>
              <a:srgbClr val="86B21C"/>
            </a:solidFill>
            <a:ln w="1">
              <a:solidFill>
                <a:srgbClr val="86B21C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88" name="Oval 399"/>
            <p:cNvSpPr>
              <a:spLocks noChangeArrowheads="1"/>
            </p:cNvSpPr>
            <p:nvPr/>
          </p:nvSpPr>
          <p:spPr bwMode="auto">
            <a:xfrm>
              <a:off x="2459" y="2581"/>
              <a:ext cx="34" cy="34"/>
            </a:xfrm>
            <a:prstGeom prst="ellipse">
              <a:avLst/>
            </a:prstGeom>
            <a:solidFill>
              <a:srgbClr val="8D30BD"/>
            </a:solidFill>
            <a:ln w="1">
              <a:solidFill>
                <a:srgbClr val="8D30BD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89" name="Oval 400"/>
            <p:cNvSpPr>
              <a:spLocks noChangeArrowheads="1"/>
            </p:cNvSpPr>
            <p:nvPr/>
          </p:nvSpPr>
          <p:spPr bwMode="auto">
            <a:xfrm>
              <a:off x="2459" y="2624"/>
              <a:ext cx="34" cy="34"/>
            </a:xfrm>
            <a:prstGeom prst="ellipse">
              <a:avLst/>
            </a:prstGeom>
            <a:solidFill>
              <a:srgbClr val="7CDF15"/>
            </a:solidFill>
            <a:ln w="1">
              <a:solidFill>
                <a:srgbClr val="7CDF15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90" name="Oval 401"/>
            <p:cNvSpPr>
              <a:spLocks noChangeArrowheads="1"/>
            </p:cNvSpPr>
            <p:nvPr/>
          </p:nvSpPr>
          <p:spPr bwMode="auto">
            <a:xfrm>
              <a:off x="2459" y="2655"/>
              <a:ext cx="34" cy="34"/>
            </a:xfrm>
            <a:prstGeom prst="ellipse">
              <a:avLst/>
            </a:prstGeom>
            <a:solidFill>
              <a:srgbClr val="334E9F"/>
            </a:solidFill>
            <a:ln w="1">
              <a:solidFill>
                <a:srgbClr val="334E9F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91" name="Oval 402"/>
            <p:cNvSpPr>
              <a:spLocks noChangeArrowheads="1"/>
            </p:cNvSpPr>
            <p:nvPr/>
          </p:nvSpPr>
          <p:spPr bwMode="auto">
            <a:xfrm>
              <a:off x="2459" y="2658"/>
              <a:ext cx="34" cy="33"/>
            </a:xfrm>
            <a:prstGeom prst="ellipse">
              <a:avLst/>
            </a:prstGeom>
            <a:solidFill>
              <a:srgbClr val="7AE5B4"/>
            </a:solidFill>
            <a:ln w="1">
              <a:solidFill>
                <a:srgbClr val="7AE5B4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92" name="Oval 403"/>
            <p:cNvSpPr>
              <a:spLocks noChangeArrowheads="1"/>
            </p:cNvSpPr>
            <p:nvPr/>
          </p:nvSpPr>
          <p:spPr bwMode="auto">
            <a:xfrm>
              <a:off x="2459" y="2660"/>
              <a:ext cx="34" cy="34"/>
            </a:xfrm>
            <a:prstGeom prst="ellipse">
              <a:avLst/>
            </a:prstGeom>
            <a:solidFill>
              <a:srgbClr val="93B258"/>
            </a:solidFill>
            <a:ln w="1">
              <a:solidFill>
                <a:srgbClr val="93B258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93" name="Oval 404"/>
            <p:cNvSpPr>
              <a:spLocks noChangeArrowheads="1"/>
            </p:cNvSpPr>
            <p:nvPr/>
          </p:nvSpPr>
          <p:spPr bwMode="auto">
            <a:xfrm>
              <a:off x="2459" y="2671"/>
              <a:ext cx="34" cy="34"/>
            </a:xfrm>
            <a:prstGeom prst="ellipse">
              <a:avLst/>
            </a:prstGeom>
            <a:solidFill>
              <a:srgbClr val="CB7884"/>
            </a:solidFill>
            <a:ln w="1">
              <a:solidFill>
                <a:srgbClr val="CB7884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94" name="Oval 405"/>
            <p:cNvSpPr>
              <a:spLocks noChangeArrowheads="1"/>
            </p:cNvSpPr>
            <p:nvPr/>
          </p:nvSpPr>
          <p:spPr bwMode="auto">
            <a:xfrm>
              <a:off x="2459" y="2680"/>
              <a:ext cx="34" cy="34"/>
            </a:xfrm>
            <a:prstGeom prst="ellipse">
              <a:avLst/>
            </a:prstGeom>
            <a:solidFill>
              <a:srgbClr val="8DBCAD"/>
            </a:solidFill>
            <a:ln w="1">
              <a:solidFill>
                <a:srgbClr val="8DBCAD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95" name="Oval 406"/>
            <p:cNvSpPr>
              <a:spLocks noChangeArrowheads="1"/>
            </p:cNvSpPr>
            <p:nvPr/>
          </p:nvSpPr>
          <p:spPr bwMode="auto">
            <a:xfrm>
              <a:off x="2459" y="2691"/>
              <a:ext cx="34" cy="34"/>
            </a:xfrm>
            <a:prstGeom prst="ellipse">
              <a:avLst/>
            </a:prstGeom>
            <a:solidFill>
              <a:srgbClr val="364E63"/>
            </a:solidFill>
            <a:ln w="1">
              <a:solidFill>
                <a:srgbClr val="364E6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96" name="Oval 407"/>
            <p:cNvSpPr>
              <a:spLocks noChangeArrowheads="1"/>
            </p:cNvSpPr>
            <p:nvPr/>
          </p:nvSpPr>
          <p:spPr bwMode="auto">
            <a:xfrm>
              <a:off x="2459" y="2707"/>
              <a:ext cx="34" cy="34"/>
            </a:xfrm>
            <a:prstGeom prst="ellipse">
              <a:avLst/>
            </a:prstGeom>
            <a:solidFill>
              <a:srgbClr val="9E2B17"/>
            </a:solidFill>
            <a:ln w="1">
              <a:solidFill>
                <a:srgbClr val="9E2B17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97" name="Oval 408"/>
            <p:cNvSpPr>
              <a:spLocks noChangeArrowheads="1"/>
            </p:cNvSpPr>
            <p:nvPr/>
          </p:nvSpPr>
          <p:spPr bwMode="auto">
            <a:xfrm>
              <a:off x="2459" y="2725"/>
              <a:ext cx="34" cy="34"/>
            </a:xfrm>
            <a:prstGeom prst="ellipse">
              <a:avLst/>
            </a:prstGeom>
            <a:solidFill>
              <a:srgbClr val="E9B67D"/>
            </a:solidFill>
            <a:ln w="1">
              <a:solidFill>
                <a:srgbClr val="E9B67D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98" name="Oval 409"/>
            <p:cNvSpPr>
              <a:spLocks noChangeArrowheads="1"/>
            </p:cNvSpPr>
            <p:nvPr/>
          </p:nvSpPr>
          <p:spPr bwMode="auto">
            <a:xfrm>
              <a:off x="2459" y="2739"/>
              <a:ext cx="34" cy="34"/>
            </a:xfrm>
            <a:prstGeom prst="ellipse">
              <a:avLst/>
            </a:prstGeom>
            <a:solidFill>
              <a:srgbClr val="C84FDE"/>
            </a:solidFill>
            <a:ln w="1">
              <a:solidFill>
                <a:srgbClr val="C84FDE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99" name="Oval 410"/>
            <p:cNvSpPr>
              <a:spLocks noChangeArrowheads="1"/>
            </p:cNvSpPr>
            <p:nvPr/>
          </p:nvSpPr>
          <p:spPr bwMode="auto">
            <a:xfrm>
              <a:off x="2459" y="2793"/>
              <a:ext cx="34" cy="34"/>
            </a:xfrm>
            <a:prstGeom prst="ellipse">
              <a:avLst/>
            </a:prstGeom>
            <a:solidFill>
              <a:srgbClr val="BEC458"/>
            </a:solidFill>
            <a:ln w="1">
              <a:solidFill>
                <a:srgbClr val="BEC458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00" name="Oval 411"/>
            <p:cNvSpPr>
              <a:spLocks noChangeArrowheads="1"/>
            </p:cNvSpPr>
            <p:nvPr/>
          </p:nvSpPr>
          <p:spPr bwMode="auto">
            <a:xfrm>
              <a:off x="2459" y="2797"/>
              <a:ext cx="34" cy="34"/>
            </a:xfrm>
            <a:prstGeom prst="ellipse">
              <a:avLst/>
            </a:prstGeom>
            <a:solidFill>
              <a:srgbClr val="D29DB4"/>
            </a:solidFill>
            <a:ln w="1">
              <a:solidFill>
                <a:srgbClr val="D29DB4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01" name="Oval 412"/>
            <p:cNvSpPr>
              <a:spLocks noChangeArrowheads="1"/>
            </p:cNvSpPr>
            <p:nvPr/>
          </p:nvSpPr>
          <p:spPr bwMode="auto">
            <a:xfrm>
              <a:off x="2459" y="2833"/>
              <a:ext cx="34" cy="34"/>
            </a:xfrm>
            <a:prstGeom prst="ellipse">
              <a:avLst/>
            </a:prstGeom>
            <a:solidFill>
              <a:srgbClr val="82F09E"/>
            </a:solidFill>
            <a:ln w="1">
              <a:solidFill>
                <a:srgbClr val="82F09E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02" name="Oval 413"/>
            <p:cNvSpPr>
              <a:spLocks noChangeArrowheads="1"/>
            </p:cNvSpPr>
            <p:nvPr/>
          </p:nvSpPr>
          <p:spPr bwMode="auto">
            <a:xfrm>
              <a:off x="2426" y="2640"/>
              <a:ext cx="33" cy="33"/>
            </a:xfrm>
            <a:prstGeom prst="ellipse">
              <a:avLst/>
            </a:prstGeom>
            <a:solidFill>
              <a:srgbClr val="CADA9B"/>
            </a:solidFill>
            <a:ln w="1">
              <a:solidFill>
                <a:srgbClr val="CADA9B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03" name="Oval 414"/>
            <p:cNvSpPr>
              <a:spLocks noChangeArrowheads="1"/>
            </p:cNvSpPr>
            <p:nvPr/>
          </p:nvSpPr>
          <p:spPr bwMode="auto">
            <a:xfrm>
              <a:off x="2426" y="2669"/>
              <a:ext cx="33" cy="34"/>
            </a:xfrm>
            <a:prstGeom prst="ellipse">
              <a:avLst/>
            </a:prstGeom>
            <a:solidFill>
              <a:srgbClr val="D1928B"/>
            </a:solidFill>
            <a:ln w="1">
              <a:solidFill>
                <a:srgbClr val="D1928B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04" name="Oval 415"/>
            <p:cNvSpPr>
              <a:spLocks noChangeArrowheads="1"/>
            </p:cNvSpPr>
            <p:nvPr/>
          </p:nvSpPr>
          <p:spPr bwMode="auto">
            <a:xfrm>
              <a:off x="2426" y="2703"/>
              <a:ext cx="33" cy="34"/>
            </a:xfrm>
            <a:prstGeom prst="ellipse">
              <a:avLst/>
            </a:prstGeom>
            <a:solidFill>
              <a:srgbClr val="79DC76"/>
            </a:solidFill>
            <a:ln w="1">
              <a:solidFill>
                <a:srgbClr val="79DC7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05" name="Oval 416"/>
            <p:cNvSpPr>
              <a:spLocks noChangeArrowheads="1"/>
            </p:cNvSpPr>
            <p:nvPr/>
          </p:nvSpPr>
          <p:spPr bwMode="auto">
            <a:xfrm>
              <a:off x="2426" y="2732"/>
              <a:ext cx="33" cy="34"/>
            </a:xfrm>
            <a:prstGeom prst="ellipse">
              <a:avLst/>
            </a:prstGeom>
            <a:solidFill>
              <a:srgbClr val="5E4072"/>
            </a:solidFill>
            <a:ln w="1">
              <a:solidFill>
                <a:srgbClr val="5E4072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06" name="Oval 417"/>
            <p:cNvSpPr>
              <a:spLocks noChangeArrowheads="1"/>
            </p:cNvSpPr>
            <p:nvPr/>
          </p:nvSpPr>
          <p:spPr bwMode="auto">
            <a:xfrm>
              <a:off x="2426" y="2750"/>
              <a:ext cx="33" cy="34"/>
            </a:xfrm>
            <a:prstGeom prst="ellipse">
              <a:avLst/>
            </a:prstGeom>
            <a:solidFill>
              <a:srgbClr val="436095"/>
            </a:solidFill>
            <a:ln w="1">
              <a:solidFill>
                <a:srgbClr val="436095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07" name="Oval 418"/>
            <p:cNvSpPr>
              <a:spLocks noChangeArrowheads="1"/>
            </p:cNvSpPr>
            <p:nvPr/>
          </p:nvSpPr>
          <p:spPr bwMode="auto">
            <a:xfrm>
              <a:off x="2426" y="2804"/>
              <a:ext cx="33" cy="34"/>
            </a:xfrm>
            <a:prstGeom prst="ellipse">
              <a:avLst/>
            </a:prstGeom>
            <a:solidFill>
              <a:srgbClr val="B46BEE"/>
            </a:solidFill>
            <a:ln w="1">
              <a:solidFill>
                <a:srgbClr val="B46BEE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08" name="Oval 419"/>
            <p:cNvSpPr>
              <a:spLocks noChangeArrowheads="1"/>
            </p:cNvSpPr>
            <p:nvPr/>
          </p:nvSpPr>
          <p:spPr bwMode="auto">
            <a:xfrm>
              <a:off x="2340" y="2626"/>
              <a:ext cx="34" cy="34"/>
            </a:xfrm>
            <a:prstGeom prst="ellipse">
              <a:avLst/>
            </a:prstGeom>
            <a:solidFill>
              <a:srgbClr val="B958B0"/>
            </a:solidFill>
            <a:ln w="1">
              <a:solidFill>
                <a:srgbClr val="B958B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09" name="Oval 420"/>
            <p:cNvSpPr>
              <a:spLocks noChangeArrowheads="1"/>
            </p:cNvSpPr>
            <p:nvPr/>
          </p:nvSpPr>
          <p:spPr bwMode="auto">
            <a:xfrm>
              <a:off x="2340" y="2696"/>
              <a:ext cx="34" cy="34"/>
            </a:xfrm>
            <a:prstGeom prst="ellipse">
              <a:avLst/>
            </a:prstGeom>
            <a:solidFill>
              <a:srgbClr val="7CDF15"/>
            </a:solidFill>
            <a:ln w="1">
              <a:solidFill>
                <a:srgbClr val="7CDF15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10" name="Oval 421"/>
            <p:cNvSpPr>
              <a:spLocks noChangeArrowheads="1"/>
            </p:cNvSpPr>
            <p:nvPr/>
          </p:nvSpPr>
          <p:spPr bwMode="auto">
            <a:xfrm>
              <a:off x="2340" y="2714"/>
              <a:ext cx="34" cy="34"/>
            </a:xfrm>
            <a:prstGeom prst="ellipse">
              <a:avLst/>
            </a:prstGeom>
            <a:solidFill>
              <a:srgbClr val="7638E2"/>
            </a:solidFill>
            <a:ln w="1">
              <a:solidFill>
                <a:srgbClr val="7638E2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11" name="Oval 422"/>
            <p:cNvSpPr>
              <a:spLocks noChangeArrowheads="1"/>
            </p:cNvSpPr>
            <p:nvPr/>
          </p:nvSpPr>
          <p:spPr bwMode="auto">
            <a:xfrm>
              <a:off x="2340" y="2714"/>
              <a:ext cx="34" cy="34"/>
            </a:xfrm>
            <a:prstGeom prst="ellipse">
              <a:avLst/>
            </a:prstGeom>
            <a:solidFill>
              <a:srgbClr val="7A3E25"/>
            </a:solidFill>
            <a:ln w="1">
              <a:solidFill>
                <a:srgbClr val="7A3E25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12" name="Oval 423"/>
            <p:cNvSpPr>
              <a:spLocks noChangeArrowheads="1"/>
            </p:cNvSpPr>
            <p:nvPr/>
          </p:nvSpPr>
          <p:spPr bwMode="auto">
            <a:xfrm>
              <a:off x="2340" y="2849"/>
              <a:ext cx="34" cy="34"/>
            </a:xfrm>
            <a:prstGeom prst="ellipse">
              <a:avLst/>
            </a:prstGeom>
            <a:solidFill>
              <a:srgbClr val="90ABE8"/>
            </a:solidFill>
            <a:ln w="1">
              <a:solidFill>
                <a:srgbClr val="90ABE8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13" name="Oval 424"/>
            <p:cNvSpPr>
              <a:spLocks noChangeArrowheads="1"/>
            </p:cNvSpPr>
            <p:nvPr/>
          </p:nvSpPr>
          <p:spPr bwMode="auto">
            <a:xfrm>
              <a:off x="2340" y="2849"/>
              <a:ext cx="34" cy="34"/>
            </a:xfrm>
            <a:prstGeom prst="ellipse">
              <a:avLst/>
            </a:prstGeom>
            <a:solidFill>
              <a:srgbClr val="C84FDE"/>
            </a:solidFill>
            <a:ln w="1">
              <a:solidFill>
                <a:srgbClr val="C84FDE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14" name="Oval 425"/>
            <p:cNvSpPr>
              <a:spLocks noChangeArrowheads="1"/>
            </p:cNvSpPr>
            <p:nvPr/>
          </p:nvSpPr>
          <p:spPr bwMode="auto">
            <a:xfrm>
              <a:off x="2340" y="2921"/>
              <a:ext cx="34" cy="34"/>
            </a:xfrm>
            <a:prstGeom prst="ellipse">
              <a:avLst/>
            </a:prstGeom>
            <a:solidFill>
              <a:srgbClr val="D29DB4"/>
            </a:solidFill>
            <a:ln w="1">
              <a:solidFill>
                <a:srgbClr val="D29DB4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15" name="Oval 426"/>
            <p:cNvSpPr>
              <a:spLocks noChangeArrowheads="1"/>
            </p:cNvSpPr>
            <p:nvPr/>
          </p:nvSpPr>
          <p:spPr bwMode="auto">
            <a:xfrm>
              <a:off x="2220" y="2775"/>
              <a:ext cx="34" cy="34"/>
            </a:xfrm>
            <a:prstGeom prst="ellipse">
              <a:avLst/>
            </a:prstGeom>
            <a:solidFill>
              <a:srgbClr val="C55116"/>
            </a:solidFill>
            <a:ln w="1">
              <a:solidFill>
                <a:srgbClr val="C5511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16" name="Oval 427"/>
            <p:cNvSpPr>
              <a:spLocks noChangeArrowheads="1"/>
            </p:cNvSpPr>
            <p:nvPr/>
          </p:nvSpPr>
          <p:spPr bwMode="auto">
            <a:xfrm>
              <a:off x="2220" y="2777"/>
              <a:ext cx="34" cy="34"/>
            </a:xfrm>
            <a:prstGeom prst="ellipse">
              <a:avLst/>
            </a:prstGeom>
            <a:solidFill>
              <a:srgbClr val="C55116"/>
            </a:solidFill>
            <a:ln w="1">
              <a:solidFill>
                <a:srgbClr val="C5511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17" name="Oval 428"/>
            <p:cNvSpPr>
              <a:spLocks noChangeArrowheads="1"/>
            </p:cNvSpPr>
            <p:nvPr/>
          </p:nvSpPr>
          <p:spPr bwMode="auto">
            <a:xfrm>
              <a:off x="2220" y="2854"/>
              <a:ext cx="34" cy="34"/>
            </a:xfrm>
            <a:prstGeom prst="ellipse">
              <a:avLst/>
            </a:prstGeom>
            <a:solidFill>
              <a:srgbClr val="5E4072"/>
            </a:solidFill>
            <a:ln w="1">
              <a:solidFill>
                <a:srgbClr val="5E4072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18" name="Oval 429"/>
            <p:cNvSpPr>
              <a:spLocks noChangeArrowheads="1"/>
            </p:cNvSpPr>
            <p:nvPr/>
          </p:nvSpPr>
          <p:spPr bwMode="auto">
            <a:xfrm>
              <a:off x="2220" y="2856"/>
              <a:ext cx="34" cy="34"/>
            </a:xfrm>
            <a:prstGeom prst="ellipse">
              <a:avLst/>
            </a:prstGeom>
            <a:solidFill>
              <a:srgbClr val="52AEEE"/>
            </a:solidFill>
            <a:ln w="1">
              <a:solidFill>
                <a:srgbClr val="52AEEE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19" name="Oval 430"/>
            <p:cNvSpPr>
              <a:spLocks noChangeArrowheads="1"/>
            </p:cNvSpPr>
            <p:nvPr/>
          </p:nvSpPr>
          <p:spPr bwMode="auto">
            <a:xfrm>
              <a:off x="2220" y="2912"/>
              <a:ext cx="34" cy="34"/>
            </a:xfrm>
            <a:prstGeom prst="ellipse">
              <a:avLst/>
            </a:prstGeom>
            <a:solidFill>
              <a:srgbClr val="D1928B"/>
            </a:solidFill>
            <a:ln w="1">
              <a:solidFill>
                <a:srgbClr val="D1928B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20" name="Oval 431"/>
            <p:cNvSpPr>
              <a:spLocks noChangeArrowheads="1"/>
            </p:cNvSpPr>
            <p:nvPr/>
          </p:nvSpPr>
          <p:spPr bwMode="auto">
            <a:xfrm>
              <a:off x="2220" y="2924"/>
              <a:ext cx="34" cy="33"/>
            </a:xfrm>
            <a:prstGeom prst="ellipse">
              <a:avLst/>
            </a:prstGeom>
            <a:solidFill>
              <a:srgbClr val="776BCB"/>
            </a:solidFill>
            <a:ln w="1">
              <a:solidFill>
                <a:srgbClr val="776BCB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21" name="Oval 432"/>
            <p:cNvSpPr>
              <a:spLocks noChangeArrowheads="1"/>
            </p:cNvSpPr>
            <p:nvPr/>
          </p:nvSpPr>
          <p:spPr bwMode="auto">
            <a:xfrm>
              <a:off x="2220" y="2933"/>
              <a:ext cx="34" cy="33"/>
            </a:xfrm>
            <a:prstGeom prst="ellipse">
              <a:avLst/>
            </a:prstGeom>
            <a:solidFill>
              <a:srgbClr val="4249B5"/>
            </a:solidFill>
            <a:ln w="1">
              <a:solidFill>
                <a:srgbClr val="4249B5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22" name="Oval 433"/>
            <p:cNvSpPr>
              <a:spLocks noChangeArrowheads="1"/>
            </p:cNvSpPr>
            <p:nvPr/>
          </p:nvSpPr>
          <p:spPr bwMode="auto">
            <a:xfrm>
              <a:off x="2220" y="2946"/>
              <a:ext cx="34" cy="34"/>
            </a:xfrm>
            <a:prstGeom prst="ellipse">
              <a:avLst/>
            </a:prstGeom>
            <a:solidFill>
              <a:srgbClr val="4249B5"/>
            </a:solidFill>
            <a:ln w="1">
              <a:solidFill>
                <a:srgbClr val="4249B5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23" name="Oval 434"/>
            <p:cNvSpPr>
              <a:spLocks noChangeArrowheads="1"/>
            </p:cNvSpPr>
            <p:nvPr/>
          </p:nvSpPr>
          <p:spPr bwMode="auto">
            <a:xfrm>
              <a:off x="2220" y="2946"/>
              <a:ext cx="34" cy="34"/>
            </a:xfrm>
            <a:prstGeom prst="ellipse">
              <a:avLst/>
            </a:prstGeom>
            <a:solidFill>
              <a:srgbClr val="96B877"/>
            </a:solidFill>
            <a:ln w="1">
              <a:solidFill>
                <a:srgbClr val="96B877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24" name="Oval 435"/>
            <p:cNvSpPr>
              <a:spLocks noChangeArrowheads="1"/>
            </p:cNvSpPr>
            <p:nvPr/>
          </p:nvSpPr>
          <p:spPr bwMode="auto">
            <a:xfrm>
              <a:off x="2220" y="2953"/>
              <a:ext cx="34" cy="34"/>
            </a:xfrm>
            <a:prstGeom prst="ellipse">
              <a:avLst/>
            </a:prstGeom>
            <a:solidFill>
              <a:srgbClr val="C72170"/>
            </a:solidFill>
            <a:ln w="1">
              <a:solidFill>
                <a:srgbClr val="C7217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25" name="Oval 436"/>
            <p:cNvSpPr>
              <a:spLocks noChangeArrowheads="1"/>
            </p:cNvSpPr>
            <p:nvPr/>
          </p:nvSpPr>
          <p:spPr bwMode="auto">
            <a:xfrm>
              <a:off x="2220" y="2955"/>
              <a:ext cx="34" cy="34"/>
            </a:xfrm>
            <a:prstGeom prst="ellipse">
              <a:avLst/>
            </a:prstGeom>
            <a:solidFill>
              <a:srgbClr val="5E2165"/>
            </a:solidFill>
            <a:ln w="1">
              <a:solidFill>
                <a:srgbClr val="5E2165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26" name="Oval 437"/>
            <p:cNvSpPr>
              <a:spLocks noChangeArrowheads="1"/>
            </p:cNvSpPr>
            <p:nvPr/>
          </p:nvSpPr>
          <p:spPr bwMode="auto">
            <a:xfrm>
              <a:off x="2220" y="2962"/>
              <a:ext cx="34" cy="34"/>
            </a:xfrm>
            <a:prstGeom prst="ellipse">
              <a:avLst/>
            </a:prstGeom>
            <a:solidFill>
              <a:srgbClr val="96126B"/>
            </a:solidFill>
            <a:ln w="1">
              <a:solidFill>
                <a:srgbClr val="96126B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27" name="Oval 438"/>
            <p:cNvSpPr>
              <a:spLocks noChangeArrowheads="1"/>
            </p:cNvSpPr>
            <p:nvPr/>
          </p:nvSpPr>
          <p:spPr bwMode="auto">
            <a:xfrm>
              <a:off x="2220" y="2966"/>
              <a:ext cx="34" cy="34"/>
            </a:xfrm>
            <a:prstGeom prst="ellipse">
              <a:avLst/>
            </a:prstGeom>
            <a:solidFill>
              <a:srgbClr val="29B8AE"/>
            </a:solidFill>
            <a:ln w="1">
              <a:solidFill>
                <a:srgbClr val="29B8AE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28" name="Oval 439"/>
            <p:cNvSpPr>
              <a:spLocks noChangeArrowheads="1"/>
            </p:cNvSpPr>
            <p:nvPr/>
          </p:nvSpPr>
          <p:spPr bwMode="auto">
            <a:xfrm>
              <a:off x="2220" y="2973"/>
              <a:ext cx="34" cy="34"/>
            </a:xfrm>
            <a:prstGeom prst="ellipse">
              <a:avLst/>
            </a:prstGeom>
            <a:solidFill>
              <a:srgbClr val="96126B"/>
            </a:solidFill>
            <a:ln w="1">
              <a:solidFill>
                <a:srgbClr val="96126B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29" name="Oval 440"/>
            <p:cNvSpPr>
              <a:spLocks noChangeArrowheads="1"/>
            </p:cNvSpPr>
            <p:nvPr/>
          </p:nvSpPr>
          <p:spPr bwMode="auto">
            <a:xfrm>
              <a:off x="2220" y="2978"/>
              <a:ext cx="34" cy="34"/>
            </a:xfrm>
            <a:prstGeom prst="ellipse">
              <a:avLst/>
            </a:prstGeom>
            <a:solidFill>
              <a:srgbClr val="5E2165"/>
            </a:solidFill>
            <a:ln w="1">
              <a:solidFill>
                <a:srgbClr val="5E2165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0" name="Oval 441"/>
            <p:cNvSpPr>
              <a:spLocks noChangeArrowheads="1"/>
            </p:cNvSpPr>
            <p:nvPr/>
          </p:nvSpPr>
          <p:spPr bwMode="auto">
            <a:xfrm>
              <a:off x="2220" y="2980"/>
              <a:ext cx="34" cy="34"/>
            </a:xfrm>
            <a:prstGeom prst="ellipse">
              <a:avLst/>
            </a:prstGeom>
            <a:solidFill>
              <a:srgbClr val="D3534D"/>
            </a:solidFill>
            <a:ln w="1">
              <a:solidFill>
                <a:srgbClr val="D3534D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1" name="Oval 442"/>
            <p:cNvSpPr>
              <a:spLocks noChangeArrowheads="1"/>
            </p:cNvSpPr>
            <p:nvPr/>
          </p:nvSpPr>
          <p:spPr bwMode="auto">
            <a:xfrm>
              <a:off x="2220" y="3005"/>
              <a:ext cx="34" cy="34"/>
            </a:xfrm>
            <a:prstGeom prst="ellipse">
              <a:avLst/>
            </a:prstGeom>
            <a:solidFill>
              <a:srgbClr val="96B877"/>
            </a:solidFill>
            <a:ln w="1">
              <a:solidFill>
                <a:srgbClr val="96B877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2" name="Oval 443"/>
            <p:cNvSpPr>
              <a:spLocks noChangeArrowheads="1"/>
            </p:cNvSpPr>
            <p:nvPr/>
          </p:nvSpPr>
          <p:spPr bwMode="auto">
            <a:xfrm>
              <a:off x="2220" y="3021"/>
              <a:ext cx="34" cy="33"/>
            </a:xfrm>
            <a:prstGeom prst="ellipse">
              <a:avLst/>
            </a:prstGeom>
            <a:solidFill>
              <a:srgbClr val="36808E"/>
            </a:solidFill>
            <a:ln w="1">
              <a:solidFill>
                <a:srgbClr val="36808E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3" name="Oval 444"/>
            <p:cNvSpPr>
              <a:spLocks noChangeArrowheads="1"/>
            </p:cNvSpPr>
            <p:nvPr/>
          </p:nvSpPr>
          <p:spPr bwMode="auto">
            <a:xfrm>
              <a:off x="2220" y="3023"/>
              <a:ext cx="34" cy="34"/>
            </a:xfrm>
            <a:prstGeom prst="ellipse">
              <a:avLst/>
            </a:prstGeom>
            <a:solidFill>
              <a:srgbClr val="A49359"/>
            </a:solidFill>
            <a:ln w="1">
              <a:solidFill>
                <a:srgbClr val="A49359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4" name="Oval 445"/>
            <p:cNvSpPr>
              <a:spLocks noChangeArrowheads="1"/>
            </p:cNvSpPr>
            <p:nvPr/>
          </p:nvSpPr>
          <p:spPr bwMode="auto">
            <a:xfrm>
              <a:off x="2220" y="3025"/>
              <a:ext cx="34" cy="34"/>
            </a:xfrm>
            <a:prstGeom prst="ellipse">
              <a:avLst/>
            </a:prstGeom>
            <a:solidFill>
              <a:srgbClr val="29B8AE"/>
            </a:solidFill>
            <a:ln w="1">
              <a:solidFill>
                <a:srgbClr val="29B8AE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5" name="Oval 446"/>
            <p:cNvSpPr>
              <a:spLocks noChangeArrowheads="1"/>
            </p:cNvSpPr>
            <p:nvPr/>
          </p:nvSpPr>
          <p:spPr bwMode="auto">
            <a:xfrm>
              <a:off x="2220" y="3039"/>
              <a:ext cx="34" cy="33"/>
            </a:xfrm>
            <a:prstGeom prst="ellipse">
              <a:avLst/>
            </a:prstGeom>
            <a:solidFill>
              <a:srgbClr val="B46BEE"/>
            </a:solidFill>
            <a:ln w="1">
              <a:solidFill>
                <a:srgbClr val="B46BEE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6" name="Oval 447"/>
            <p:cNvSpPr>
              <a:spLocks noChangeArrowheads="1"/>
            </p:cNvSpPr>
            <p:nvPr/>
          </p:nvSpPr>
          <p:spPr bwMode="auto">
            <a:xfrm>
              <a:off x="2220" y="3041"/>
              <a:ext cx="34" cy="34"/>
            </a:xfrm>
            <a:prstGeom prst="ellipse">
              <a:avLst/>
            </a:prstGeom>
            <a:solidFill>
              <a:srgbClr val="A49359"/>
            </a:solidFill>
            <a:ln w="1">
              <a:solidFill>
                <a:srgbClr val="A49359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7" name="Oval 448"/>
            <p:cNvSpPr>
              <a:spLocks noChangeArrowheads="1"/>
            </p:cNvSpPr>
            <p:nvPr/>
          </p:nvSpPr>
          <p:spPr bwMode="auto">
            <a:xfrm>
              <a:off x="2220" y="3050"/>
              <a:ext cx="34" cy="34"/>
            </a:xfrm>
            <a:prstGeom prst="ellipse">
              <a:avLst/>
            </a:prstGeom>
            <a:solidFill>
              <a:srgbClr val="3B5D2F"/>
            </a:solidFill>
            <a:ln w="1">
              <a:solidFill>
                <a:srgbClr val="3B5D2F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8" name="Oval 449"/>
            <p:cNvSpPr>
              <a:spLocks noChangeArrowheads="1"/>
            </p:cNvSpPr>
            <p:nvPr/>
          </p:nvSpPr>
          <p:spPr bwMode="auto">
            <a:xfrm>
              <a:off x="2220" y="3052"/>
              <a:ext cx="34" cy="34"/>
            </a:xfrm>
            <a:prstGeom prst="ellipse">
              <a:avLst/>
            </a:prstGeom>
            <a:solidFill>
              <a:srgbClr val="1F8369"/>
            </a:solidFill>
            <a:ln w="1">
              <a:solidFill>
                <a:srgbClr val="1F8369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9" name="Oval 450"/>
            <p:cNvSpPr>
              <a:spLocks noChangeArrowheads="1"/>
            </p:cNvSpPr>
            <p:nvPr/>
          </p:nvSpPr>
          <p:spPr bwMode="auto">
            <a:xfrm>
              <a:off x="2220" y="3129"/>
              <a:ext cx="34" cy="34"/>
            </a:xfrm>
            <a:prstGeom prst="ellipse">
              <a:avLst/>
            </a:prstGeom>
            <a:solidFill>
              <a:srgbClr val="3B5D2F"/>
            </a:solidFill>
            <a:ln w="1">
              <a:solidFill>
                <a:srgbClr val="3B5D2F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40" name="Oval 451"/>
            <p:cNvSpPr>
              <a:spLocks noChangeArrowheads="1"/>
            </p:cNvSpPr>
            <p:nvPr/>
          </p:nvSpPr>
          <p:spPr bwMode="auto">
            <a:xfrm>
              <a:off x="2220" y="3149"/>
              <a:ext cx="34" cy="34"/>
            </a:xfrm>
            <a:prstGeom prst="ellipse">
              <a:avLst/>
            </a:prstGeom>
            <a:solidFill>
              <a:srgbClr val="1F8369"/>
            </a:solidFill>
            <a:ln w="1">
              <a:solidFill>
                <a:srgbClr val="1F8369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41" name="Oval 452"/>
            <p:cNvSpPr>
              <a:spLocks noChangeArrowheads="1"/>
            </p:cNvSpPr>
            <p:nvPr/>
          </p:nvSpPr>
          <p:spPr bwMode="auto">
            <a:xfrm>
              <a:off x="2137" y="3066"/>
              <a:ext cx="34" cy="33"/>
            </a:xfrm>
            <a:prstGeom prst="ellipse">
              <a:avLst/>
            </a:prstGeom>
            <a:solidFill>
              <a:srgbClr val="210B84"/>
            </a:solidFill>
            <a:ln w="1">
              <a:solidFill>
                <a:srgbClr val="210B84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42" name="Oval 453"/>
            <p:cNvSpPr>
              <a:spLocks noChangeArrowheads="1"/>
            </p:cNvSpPr>
            <p:nvPr/>
          </p:nvSpPr>
          <p:spPr bwMode="auto">
            <a:xfrm>
              <a:off x="2137" y="3079"/>
              <a:ext cx="34" cy="34"/>
            </a:xfrm>
            <a:prstGeom prst="ellipse">
              <a:avLst/>
            </a:prstGeom>
            <a:solidFill>
              <a:srgbClr val="D3BF66"/>
            </a:solidFill>
            <a:ln w="1">
              <a:solidFill>
                <a:srgbClr val="D3BF6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43" name="Oval 454"/>
            <p:cNvSpPr>
              <a:spLocks noChangeArrowheads="1"/>
            </p:cNvSpPr>
            <p:nvPr/>
          </p:nvSpPr>
          <p:spPr bwMode="auto">
            <a:xfrm>
              <a:off x="2137" y="3084"/>
              <a:ext cx="34" cy="33"/>
            </a:xfrm>
            <a:prstGeom prst="ellipse">
              <a:avLst/>
            </a:prstGeom>
            <a:solidFill>
              <a:srgbClr val="27B3DA"/>
            </a:solidFill>
            <a:ln w="1">
              <a:solidFill>
                <a:srgbClr val="27B3DA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44" name="Oval 455"/>
            <p:cNvSpPr>
              <a:spLocks noChangeArrowheads="1"/>
            </p:cNvSpPr>
            <p:nvPr/>
          </p:nvSpPr>
          <p:spPr bwMode="auto">
            <a:xfrm>
              <a:off x="2137" y="3126"/>
              <a:ext cx="34" cy="34"/>
            </a:xfrm>
            <a:prstGeom prst="ellipse">
              <a:avLst/>
            </a:prstGeom>
            <a:solidFill>
              <a:srgbClr val="337934"/>
            </a:solidFill>
            <a:ln w="1">
              <a:solidFill>
                <a:srgbClr val="337934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45" name="Oval 456"/>
            <p:cNvSpPr>
              <a:spLocks noChangeArrowheads="1"/>
            </p:cNvSpPr>
            <p:nvPr/>
          </p:nvSpPr>
          <p:spPr bwMode="auto">
            <a:xfrm>
              <a:off x="2137" y="3147"/>
              <a:ext cx="34" cy="34"/>
            </a:xfrm>
            <a:prstGeom prst="ellipse">
              <a:avLst/>
            </a:prstGeom>
            <a:solidFill>
              <a:srgbClr val="5DDB39"/>
            </a:solidFill>
            <a:ln w="1">
              <a:solidFill>
                <a:srgbClr val="5DDB39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46" name="Oval 457"/>
            <p:cNvSpPr>
              <a:spLocks noChangeArrowheads="1"/>
            </p:cNvSpPr>
            <p:nvPr/>
          </p:nvSpPr>
          <p:spPr bwMode="auto">
            <a:xfrm>
              <a:off x="2137" y="3149"/>
              <a:ext cx="34" cy="34"/>
            </a:xfrm>
            <a:prstGeom prst="ellipse">
              <a:avLst/>
            </a:prstGeom>
            <a:solidFill>
              <a:srgbClr val="8F5579"/>
            </a:solidFill>
            <a:ln w="1">
              <a:solidFill>
                <a:srgbClr val="8F5579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47" name="Oval 458"/>
            <p:cNvSpPr>
              <a:spLocks noChangeArrowheads="1"/>
            </p:cNvSpPr>
            <p:nvPr/>
          </p:nvSpPr>
          <p:spPr bwMode="auto">
            <a:xfrm>
              <a:off x="2137" y="3158"/>
              <a:ext cx="34" cy="34"/>
            </a:xfrm>
            <a:prstGeom prst="ellipse">
              <a:avLst/>
            </a:prstGeom>
            <a:solidFill>
              <a:srgbClr val="84653A"/>
            </a:solidFill>
            <a:ln w="1">
              <a:solidFill>
                <a:srgbClr val="84653A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48" name="Oval 459"/>
            <p:cNvSpPr>
              <a:spLocks noChangeArrowheads="1"/>
            </p:cNvSpPr>
            <p:nvPr/>
          </p:nvSpPr>
          <p:spPr bwMode="auto">
            <a:xfrm>
              <a:off x="2137" y="3172"/>
              <a:ext cx="34" cy="33"/>
            </a:xfrm>
            <a:prstGeom prst="ellipse">
              <a:avLst/>
            </a:prstGeom>
            <a:solidFill>
              <a:srgbClr val="8CDDDB"/>
            </a:solidFill>
            <a:ln w="1">
              <a:solidFill>
                <a:srgbClr val="8CDDDB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49" name="Oval 460"/>
            <p:cNvSpPr>
              <a:spLocks noChangeArrowheads="1"/>
            </p:cNvSpPr>
            <p:nvPr/>
          </p:nvSpPr>
          <p:spPr bwMode="auto">
            <a:xfrm>
              <a:off x="2137" y="3183"/>
              <a:ext cx="34" cy="34"/>
            </a:xfrm>
            <a:prstGeom prst="ellipse">
              <a:avLst/>
            </a:prstGeom>
            <a:solidFill>
              <a:srgbClr val="EA62D8"/>
            </a:solidFill>
            <a:ln w="1">
              <a:solidFill>
                <a:srgbClr val="EA62D8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50" name="Oval 461"/>
            <p:cNvSpPr>
              <a:spLocks noChangeArrowheads="1"/>
            </p:cNvSpPr>
            <p:nvPr/>
          </p:nvSpPr>
          <p:spPr bwMode="auto">
            <a:xfrm>
              <a:off x="2137" y="3277"/>
              <a:ext cx="34" cy="34"/>
            </a:xfrm>
            <a:prstGeom prst="ellipse">
              <a:avLst/>
            </a:prstGeom>
            <a:solidFill>
              <a:srgbClr val="A68FC7"/>
            </a:solidFill>
            <a:ln w="1">
              <a:solidFill>
                <a:srgbClr val="A68FC7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51" name="Oval 462"/>
            <p:cNvSpPr>
              <a:spLocks noChangeArrowheads="1"/>
            </p:cNvSpPr>
            <p:nvPr/>
          </p:nvSpPr>
          <p:spPr bwMode="auto">
            <a:xfrm>
              <a:off x="1934" y="3122"/>
              <a:ext cx="34" cy="34"/>
            </a:xfrm>
            <a:prstGeom prst="ellipse">
              <a:avLst/>
            </a:prstGeom>
            <a:solidFill>
              <a:srgbClr val="B958B0"/>
            </a:solidFill>
            <a:ln w="1">
              <a:solidFill>
                <a:srgbClr val="B958B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52" name="Oval 463"/>
            <p:cNvSpPr>
              <a:spLocks noChangeArrowheads="1"/>
            </p:cNvSpPr>
            <p:nvPr/>
          </p:nvSpPr>
          <p:spPr bwMode="auto">
            <a:xfrm>
              <a:off x="1934" y="3174"/>
              <a:ext cx="34" cy="34"/>
            </a:xfrm>
            <a:prstGeom prst="ellipse">
              <a:avLst/>
            </a:prstGeom>
            <a:solidFill>
              <a:srgbClr val="86B21C"/>
            </a:solidFill>
            <a:ln w="1">
              <a:solidFill>
                <a:srgbClr val="86B21C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53" name="Oval 464"/>
            <p:cNvSpPr>
              <a:spLocks noChangeArrowheads="1"/>
            </p:cNvSpPr>
            <p:nvPr/>
          </p:nvSpPr>
          <p:spPr bwMode="auto">
            <a:xfrm>
              <a:off x="1934" y="3205"/>
              <a:ext cx="34" cy="34"/>
            </a:xfrm>
            <a:prstGeom prst="ellipse">
              <a:avLst/>
            </a:prstGeom>
            <a:solidFill>
              <a:srgbClr val="7638E2"/>
            </a:solidFill>
            <a:ln w="1">
              <a:solidFill>
                <a:srgbClr val="7638E2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54" name="Oval 465"/>
            <p:cNvSpPr>
              <a:spLocks noChangeArrowheads="1"/>
            </p:cNvSpPr>
            <p:nvPr/>
          </p:nvSpPr>
          <p:spPr bwMode="auto">
            <a:xfrm>
              <a:off x="1934" y="3237"/>
              <a:ext cx="34" cy="34"/>
            </a:xfrm>
            <a:prstGeom prst="ellipse">
              <a:avLst/>
            </a:prstGeom>
            <a:solidFill>
              <a:srgbClr val="7A3E25"/>
            </a:solidFill>
            <a:ln w="1">
              <a:solidFill>
                <a:srgbClr val="7A3E25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55" name="Oval 466"/>
            <p:cNvSpPr>
              <a:spLocks noChangeArrowheads="1"/>
            </p:cNvSpPr>
            <p:nvPr/>
          </p:nvSpPr>
          <p:spPr bwMode="auto">
            <a:xfrm>
              <a:off x="1934" y="3253"/>
              <a:ext cx="34" cy="34"/>
            </a:xfrm>
            <a:prstGeom prst="ellipse">
              <a:avLst/>
            </a:prstGeom>
            <a:solidFill>
              <a:srgbClr val="293592"/>
            </a:solidFill>
            <a:ln w="1">
              <a:solidFill>
                <a:srgbClr val="293592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56" name="Oval 467"/>
            <p:cNvSpPr>
              <a:spLocks noChangeArrowheads="1"/>
            </p:cNvSpPr>
            <p:nvPr/>
          </p:nvSpPr>
          <p:spPr bwMode="auto">
            <a:xfrm>
              <a:off x="1934" y="3293"/>
              <a:ext cx="34" cy="34"/>
            </a:xfrm>
            <a:prstGeom prst="ellipse">
              <a:avLst/>
            </a:prstGeom>
            <a:solidFill>
              <a:srgbClr val="8DBCAD"/>
            </a:solidFill>
            <a:ln w="1">
              <a:solidFill>
                <a:srgbClr val="8DBCAD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57" name="Oval 468"/>
            <p:cNvSpPr>
              <a:spLocks noChangeArrowheads="1"/>
            </p:cNvSpPr>
            <p:nvPr/>
          </p:nvSpPr>
          <p:spPr bwMode="auto">
            <a:xfrm>
              <a:off x="1934" y="3300"/>
              <a:ext cx="34" cy="34"/>
            </a:xfrm>
            <a:prstGeom prst="ellipse">
              <a:avLst/>
            </a:prstGeom>
            <a:solidFill>
              <a:srgbClr val="90ABE8"/>
            </a:solidFill>
            <a:ln w="1">
              <a:solidFill>
                <a:srgbClr val="90ABE8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58" name="Oval 469"/>
            <p:cNvSpPr>
              <a:spLocks noChangeArrowheads="1"/>
            </p:cNvSpPr>
            <p:nvPr/>
          </p:nvSpPr>
          <p:spPr bwMode="auto">
            <a:xfrm>
              <a:off x="1610" y="3309"/>
              <a:ext cx="33" cy="34"/>
            </a:xfrm>
            <a:prstGeom prst="ellipse">
              <a:avLst/>
            </a:prstGeom>
            <a:solidFill>
              <a:srgbClr val="C72170"/>
            </a:solidFill>
            <a:ln w="1">
              <a:solidFill>
                <a:srgbClr val="C7217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59" name="Oval 470"/>
            <p:cNvSpPr>
              <a:spLocks noChangeArrowheads="1"/>
            </p:cNvSpPr>
            <p:nvPr/>
          </p:nvSpPr>
          <p:spPr bwMode="auto">
            <a:xfrm>
              <a:off x="1610" y="3496"/>
              <a:ext cx="33" cy="34"/>
            </a:xfrm>
            <a:prstGeom prst="ellipse">
              <a:avLst/>
            </a:prstGeom>
            <a:solidFill>
              <a:srgbClr val="52AEEE"/>
            </a:solidFill>
            <a:ln w="1">
              <a:solidFill>
                <a:srgbClr val="52AEEE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0" name="Freeform 471"/>
            <p:cNvSpPr>
              <a:spLocks/>
            </p:cNvSpPr>
            <p:nvPr/>
          </p:nvSpPr>
          <p:spPr bwMode="auto">
            <a:xfrm>
              <a:off x="1629" y="2699"/>
              <a:ext cx="879" cy="895"/>
            </a:xfrm>
            <a:custGeom>
              <a:avLst/>
              <a:gdLst>
                <a:gd name="T0" fmla="*/ 0 w 879"/>
                <a:gd name="T1" fmla="*/ 895 h 895"/>
                <a:gd name="T2" fmla="*/ 76 w 879"/>
                <a:gd name="T3" fmla="*/ 817 h 895"/>
                <a:gd name="T4" fmla="*/ 136 w 879"/>
                <a:gd name="T5" fmla="*/ 755 h 895"/>
                <a:gd name="T6" fmla="*/ 187 w 879"/>
                <a:gd name="T7" fmla="*/ 704 h 895"/>
                <a:gd name="T8" fmla="*/ 229 w 879"/>
                <a:gd name="T9" fmla="*/ 661 h 895"/>
                <a:gd name="T10" fmla="*/ 267 w 879"/>
                <a:gd name="T11" fmla="*/ 623 h 895"/>
                <a:gd name="T12" fmla="*/ 300 w 879"/>
                <a:gd name="T13" fmla="*/ 589 h 895"/>
                <a:gd name="T14" fmla="*/ 330 w 879"/>
                <a:gd name="T15" fmla="*/ 559 h 895"/>
                <a:gd name="T16" fmla="*/ 357 w 879"/>
                <a:gd name="T17" fmla="*/ 531 h 895"/>
                <a:gd name="T18" fmla="*/ 382 w 879"/>
                <a:gd name="T19" fmla="*/ 506 h 895"/>
                <a:gd name="T20" fmla="*/ 404 w 879"/>
                <a:gd name="T21" fmla="*/ 483 h 895"/>
                <a:gd name="T22" fmla="*/ 426 w 879"/>
                <a:gd name="T23" fmla="*/ 461 h 895"/>
                <a:gd name="T24" fmla="*/ 445 w 879"/>
                <a:gd name="T25" fmla="*/ 441 h 895"/>
                <a:gd name="T26" fmla="*/ 464 w 879"/>
                <a:gd name="T27" fmla="*/ 422 h 895"/>
                <a:gd name="T28" fmla="*/ 481 w 879"/>
                <a:gd name="T29" fmla="*/ 405 h 895"/>
                <a:gd name="T30" fmla="*/ 498 w 879"/>
                <a:gd name="T31" fmla="*/ 388 h 895"/>
                <a:gd name="T32" fmla="*/ 513 w 879"/>
                <a:gd name="T33" fmla="*/ 372 h 895"/>
                <a:gd name="T34" fmla="*/ 528 w 879"/>
                <a:gd name="T35" fmla="*/ 357 h 895"/>
                <a:gd name="T36" fmla="*/ 542 w 879"/>
                <a:gd name="T37" fmla="*/ 343 h 895"/>
                <a:gd name="T38" fmla="*/ 556 w 879"/>
                <a:gd name="T39" fmla="*/ 329 h 895"/>
                <a:gd name="T40" fmla="*/ 568 w 879"/>
                <a:gd name="T41" fmla="*/ 316 h 895"/>
                <a:gd name="T42" fmla="*/ 581 w 879"/>
                <a:gd name="T43" fmla="*/ 304 h 895"/>
                <a:gd name="T44" fmla="*/ 593 w 879"/>
                <a:gd name="T45" fmla="*/ 292 h 895"/>
                <a:gd name="T46" fmla="*/ 604 w 879"/>
                <a:gd name="T47" fmla="*/ 280 h 895"/>
                <a:gd name="T48" fmla="*/ 615 w 879"/>
                <a:gd name="T49" fmla="*/ 269 h 895"/>
                <a:gd name="T50" fmla="*/ 625 w 879"/>
                <a:gd name="T51" fmla="*/ 258 h 895"/>
                <a:gd name="T52" fmla="*/ 636 w 879"/>
                <a:gd name="T53" fmla="*/ 248 h 895"/>
                <a:gd name="T54" fmla="*/ 645 w 879"/>
                <a:gd name="T55" fmla="*/ 238 h 895"/>
                <a:gd name="T56" fmla="*/ 655 w 879"/>
                <a:gd name="T57" fmla="*/ 228 h 895"/>
                <a:gd name="T58" fmla="*/ 664 w 879"/>
                <a:gd name="T59" fmla="*/ 219 h 895"/>
                <a:gd name="T60" fmla="*/ 673 w 879"/>
                <a:gd name="T61" fmla="*/ 210 h 895"/>
                <a:gd name="T62" fmla="*/ 682 w 879"/>
                <a:gd name="T63" fmla="*/ 201 h 895"/>
                <a:gd name="T64" fmla="*/ 690 w 879"/>
                <a:gd name="T65" fmla="*/ 192 h 895"/>
                <a:gd name="T66" fmla="*/ 698 w 879"/>
                <a:gd name="T67" fmla="*/ 184 h 895"/>
                <a:gd name="T68" fmla="*/ 706 w 879"/>
                <a:gd name="T69" fmla="*/ 176 h 895"/>
                <a:gd name="T70" fmla="*/ 714 w 879"/>
                <a:gd name="T71" fmla="*/ 168 h 895"/>
                <a:gd name="T72" fmla="*/ 722 w 879"/>
                <a:gd name="T73" fmla="*/ 160 h 895"/>
                <a:gd name="T74" fmla="*/ 729 w 879"/>
                <a:gd name="T75" fmla="*/ 153 h 895"/>
                <a:gd name="T76" fmla="*/ 736 w 879"/>
                <a:gd name="T77" fmla="*/ 145 h 895"/>
                <a:gd name="T78" fmla="*/ 743 w 879"/>
                <a:gd name="T79" fmla="*/ 138 h 895"/>
                <a:gd name="T80" fmla="*/ 750 w 879"/>
                <a:gd name="T81" fmla="*/ 131 h 895"/>
                <a:gd name="T82" fmla="*/ 757 w 879"/>
                <a:gd name="T83" fmla="*/ 124 h 895"/>
                <a:gd name="T84" fmla="*/ 763 w 879"/>
                <a:gd name="T85" fmla="*/ 118 h 895"/>
                <a:gd name="T86" fmla="*/ 770 w 879"/>
                <a:gd name="T87" fmla="*/ 111 h 895"/>
                <a:gd name="T88" fmla="*/ 776 w 879"/>
                <a:gd name="T89" fmla="*/ 105 h 895"/>
                <a:gd name="T90" fmla="*/ 782 w 879"/>
                <a:gd name="T91" fmla="*/ 99 h 895"/>
                <a:gd name="T92" fmla="*/ 788 w 879"/>
                <a:gd name="T93" fmla="*/ 93 h 895"/>
                <a:gd name="T94" fmla="*/ 794 w 879"/>
                <a:gd name="T95" fmla="*/ 87 h 895"/>
                <a:gd name="T96" fmla="*/ 800 w 879"/>
                <a:gd name="T97" fmla="*/ 81 h 895"/>
                <a:gd name="T98" fmla="*/ 879 w 879"/>
                <a:gd name="T99" fmla="*/ 0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79" h="895">
                  <a:moveTo>
                    <a:pt x="0" y="895"/>
                  </a:moveTo>
                  <a:lnTo>
                    <a:pt x="76" y="817"/>
                  </a:lnTo>
                  <a:lnTo>
                    <a:pt x="136" y="755"/>
                  </a:lnTo>
                  <a:lnTo>
                    <a:pt x="187" y="704"/>
                  </a:lnTo>
                  <a:lnTo>
                    <a:pt x="229" y="661"/>
                  </a:lnTo>
                  <a:lnTo>
                    <a:pt x="267" y="623"/>
                  </a:lnTo>
                  <a:lnTo>
                    <a:pt x="300" y="589"/>
                  </a:lnTo>
                  <a:lnTo>
                    <a:pt x="330" y="559"/>
                  </a:lnTo>
                  <a:lnTo>
                    <a:pt x="357" y="531"/>
                  </a:lnTo>
                  <a:lnTo>
                    <a:pt x="382" y="506"/>
                  </a:lnTo>
                  <a:lnTo>
                    <a:pt x="404" y="483"/>
                  </a:lnTo>
                  <a:lnTo>
                    <a:pt x="426" y="461"/>
                  </a:lnTo>
                  <a:lnTo>
                    <a:pt x="445" y="441"/>
                  </a:lnTo>
                  <a:lnTo>
                    <a:pt x="464" y="422"/>
                  </a:lnTo>
                  <a:lnTo>
                    <a:pt x="481" y="405"/>
                  </a:lnTo>
                  <a:lnTo>
                    <a:pt x="498" y="388"/>
                  </a:lnTo>
                  <a:lnTo>
                    <a:pt x="513" y="372"/>
                  </a:lnTo>
                  <a:lnTo>
                    <a:pt x="528" y="357"/>
                  </a:lnTo>
                  <a:lnTo>
                    <a:pt x="542" y="343"/>
                  </a:lnTo>
                  <a:lnTo>
                    <a:pt x="556" y="329"/>
                  </a:lnTo>
                  <a:lnTo>
                    <a:pt x="568" y="316"/>
                  </a:lnTo>
                  <a:lnTo>
                    <a:pt x="581" y="304"/>
                  </a:lnTo>
                  <a:lnTo>
                    <a:pt x="593" y="292"/>
                  </a:lnTo>
                  <a:lnTo>
                    <a:pt x="604" y="280"/>
                  </a:lnTo>
                  <a:lnTo>
                    <a:pt x="615" y="269"/>
                  </a:lnTo>
                  <a:lnTo>
                    <a:pt x="625" y="258"/>
                  </a:lnTo>
                  <a:lnTo>
                    <a:pt x="636" y="248"/>
                  </a:lnTo>
                  <a:lnTo>
                    <a:pt x="645" y="238"/>
                  </a:lnTo>
                  <a:lnTo>
                    <a:pt x="655" y="228"/>
                  </a:lnTo>
                  <a:lnTo>
                    <a:pt x="664" y="219"/>
                  </a:lnTo>
                  <a:lnTo>
                    <a:pt x="673" y="210"/>
                  </a:lnTo>
                  <a:lnTo>
                    <a:pt x="682" y="201"/>
                  </a:lnTo>
                  <a:lnTo>
                    <a:pt x="690" y="192"/>
                  </a:lnTo>
                  <a:lnTo>
                    <a:pt x="698" y="184"/>
                  </a:lnTo>
                  <a:lnTo>
                    <a:pt x="706" y="176"/>
                  </a:lnTo>
                  <a:lnTo>
                    <a:pt x="714" y="168"/>
                  </a:lnTo>
                  <a:lnTo>
                    <a:pt x="722" y="160"/>
                  </a:lnTo>
                  <a:lnTo>
                    <a:pt x="729" y="153"/>
                  </a:lnTo>
                  <a:lnTo>
                    <a:pt x="736" y="145"/>
                  </a:lnTo>
                  <a:lnTo>
                    <a:pt x="743" y="138"/>
                  </a:lnTo>
                  <a:lnTo>
                    <a:pt x="750" y="131"/>
                  </a:lnTo>
                  <a:lnTo>
                    <a:pt x="757" y="124"/>
                  </a:lnTo>
                  <a:lnTo>
                    <a:pt x="763" y="118"/>
                  </a:lnTo>
                  <a:lnTo>
                    <a:pt x="770" y="111"/>
                  </a:lnTo>
                  <a:lnTo>
                    <a:pt x="776" y="105"/>
                  </a:lnTo>
                  <a:lnTo>
                    <a:pt x="782" y="99"/>
                  </a:lnTo>
                  <a:lnTo>
                    <a:pt x="788" y="93"/>
                  </a:lnTo>
                  <a:lnTo>
                    <a:pt x="794" y="87"/>
                  </a:lnTo>
                  <a:lnTo>
                    <a:pt x="800" y="81"/>
                  </a:lnTo>
                  <a:lnTo>
                    <a:pt x="879" y="0"/>
                  </a:lnTo>
                </a:path>
              </a:pathLst>
            </a:custGeom>
            <a:noFill/>
            <a:ln w="9" cap="flat">
              <a:solidFill>
                <a:srgbClr val="D5485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1" name="Rectangle 472"/>
            <p:cNvSpPr>
              <a:spLocks noChangeArrowheads="1"/>
            </p:cNvSpPr>
            <p:nvPr/>
          </p:nvSpPr>
          <p:spPr bwMode="auto">
            <a:xfrm>
              <a:off x="1358" y="2481"/>
              <a:ext cx="1353" cy="1352"/>
            </a:xfrm>
            <a:prstGeom prst="rect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2" name="Line 473"/>
            <p:cNvSpPr>
              <a:spLocks noChangeShapeType="1"/>
            </p:cNvSpPr>
            <p:nvPr/>
          </p:nvSpPr>
          <p:spPr bwMode="auto">
            <a:xfrm>
              <a:off x="1358" y="3833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3" name="Line 474"/>
            <p:cNvSpPr>
              <a:spLocks noChangeShapeType="1"/>
            </p:cNvSpPr>
            <p:nvPr/>
          </p:nvSpPr>
          <p:spPr bwMode="auto">
            <a:xfrm>
              <a:off x="1478" y="3833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4" name="Line 475"/>
            <p:cNvSpPr>
              <a:spLocks noChangeShapeType="1"/>
            </p:cNvSpPr>
            <p:nvPr/>
          </p:nvSpPr>
          <p:spPr bwMode="auto">
            <a:xfrm>
              <a:off x="1561" y="3833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5" name="Line 476"/>
            <p:cNvSpPr>
              <a:spLocks noChangeShapeType="1"/>
            </p:cNvSpPr>
            <p:nvPr/>
          </p:nvSpPr>
          <p:spPr bwMode="auto">
            <a:xfrm>
              <a:off x="1627" y="3833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6" name="Line 477"/>
            <p:cNvSpPr>
              <a:spLocks noChangeShapeType="1"/>
            </p:cNvSpPr>
            <p:nvPr/>
          </p:nvSpPr>
          <p:spPr bwMode="auto">
            <a:xfrm>
              <a:off x="1681" y="3833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7" name="Line 478"/>
            <p:cNvSpPr>
              <a:spLocks noChangeShapeType="1"/>
            </p:cNvSpPr>
            <p:nvPr/>
          </p:nvSpPr>
          <p:spPr bwMode="auto">
            <a:xfrm>
              <a:off x="1726" y="3833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8" name="Line 479"/>
            <p:cNvSpPr>
              <a:spLocks noChangeShapeType="1"/>
            </p:cNvSpPr>
            <p:nvPr/>
          </p:nvSpPr>
          <p:spPr bwMode="auto">
            <a:xfrm>
              <a:off x="1766" y="3833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9" name="Line 480"/>
            <p:cNvSpPr>
              <a:spLocks noChangeShapeType="1"/>
            </p:cNvSpPr>
            <p:nvPr/>
          </p:nvSpPr>
          <p:spPr bwMode="auto">
            <a:xfrm>
              <a:off x="1800" y="3833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70" name="Line 481"/>
            <p:cNvSpPr>
              <a:spLocks noChangeShapeType="1"/>
            </p:cNvSpPr>
            <p:nvPr/>
          </p:nvSpPr>
          <p:spPr bwMode="auto">
            <a:xfrm>
              <a:off x="1832" y="3833"/>
              <a:ext cx="0" cy="14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72" name="Line 483"/>
            <p:cNvSpPr>
              <a:spLocks noChangeShapeType="1"/>
            </p:cNvSpPr>
            <p:nvPr/>
          </p:nvSpPr>
          <p:spPr bwMode="auto">
            <a:xfrm>
              <a:off x="2035" y="3833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73" name="Line 484"/>
            <p:cNvSpPr>
              <a:spLocks noChangeShapeType="1"/>
            </p:cNvSpPr>
            <p:nvPr/>
          </p:nvSpPr>
          <p:spPr bwMode="auto">
            <a:xfrm>
              <a:off x="2154" y="3833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74" name="Line 485"/>
            <p:cNvSpPr>
              <a:spLocks noChangeShapeType="1"/>
            </p:cNvSpPr>
            <p:nvPr/>
          </p:nvSpPr>
          <p:spPr bwMode="auto">
            <a:xfrm>
              <a:off x="2237" y="3833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75" name="Line 486"/>
            <p:cNvSpPr>
              <a:spLocks noChangeShapeType="1"/>
            </p:cNvSpPr>
            <p:nvPr/>
          </p:nvSpPr>
          <p:spPr bwMode="auto">
            <a:xfrm>
              <a:off x="2303" y="3833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76" name="Line 487"/>
            <p:cNvSpPr>
              <a:spLocks noChangeShapeType="1"/>
            </p:cNvSpPr>
            <p:nvPr/>
          </p:nvSpPr>
          <p:spPr bwMode="auto">
            <a:xfrm>
              <a:off x="2357" y="3833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77" name="Line 488"/>
            <p:cNvSpPr>
              <a:spLocks noChangeShapeType="1"/>
            </p:cNvSpPr>
            <p:nvPr/>
          </p:nvSpPr>
          <p:spPr bwMode="auto">
            <a:xfrm>
              <a:off x="2402" y="3833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78" name="Line 489"/>
            <p:cNvSpPr>
              <a:spLocks noChangeShapeType="1"/>
            </p:cNvSpPr>
            <p:nvPr/>
          </p:nvSpPr>
          <p:spPr bwMode="auto">
            <a:xfrm>
              <a:off x="2442" y="3833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79" name="Line 490"/>
            <p:cNvSpPr>
              <a:spLocks noChangeShapeType="1"/>
            </p:cNvSpPr>
            <p:nvPr/>
          </p:nvSpPr>
          <p:spPr bwMode="auto">
            <a:xfrm>
              <a:off x="2476" y="3833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80" name="Line 491"/>
            <p:cNvSpPr>
              <a:spLocks noChangeShapeType="1"/>
            </p:cNvSpPr>
            <p:nvPr/>
          </p:nvSpPr>
          <p:spPr bwMode="auto">
            <a:xfrm>
              <a:off x="2508" y="3833"/>
              <a:ext cx="0" cy="14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82" name="Line 493"/>
            <p:cNvSpPr>
              <a:spLocks noChangeShapeType="1"/>
            </p:cNvSpPr>
            <p:nvPr/>
          </p:nvSpPr>
          <p:spPr bwMode="auto">
            <a:xfrm>
              <a:off x="2711" y="3833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83" name="Rectangle 494"/>
            <p:cNvSpPr>
              <a:spLocks noChangeArrowheads="1"/>
            </p:cNvSpPr>
            <p:nvPr/>
          </p:nvSpPr>
          <p:spPr bwMode="auto">
            <a:xfrm>
              <a:off x="1936" y="3912"/>
              <a:ext cx="23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Dose (mg)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5584" name="Group 497"/>
          <p:cNvGrpSpPr>
            <a:grpSpLocks noChangeAspect="1"/>
          </p:cNvGrpSpPr>
          <p:nvPr/>
        </p:nvGrpSpPr>
        <p:grpSpPr bwMode="auto">
          <a:xfrm>
            <a:off x="4732338" y="3903664"/>
            <a:ext cx="2584450" cy="2444750"/>
            <a:chOff x="2981" y="2459"/>
            <a:chExt cx="1628" cy="1540"/>
          </a:xfrm>
        </p:grpSpPr>
        <p:sp>
          <p:nvSpPr>
            <p:cNvPr id="5586" name="Rectangle 498"/>
            <p:cNvSpPr>
              <a:spLocks noChangeArrowheads="1"/>
            </p:cNvSpPr>
            <p:nvPr/>
          </p:nvSpPr>
          <p:spPr bwMode="auto">
            <a:xfrm>
              <a:off x="2981" y="2459"/>
              <a:ext cx="3" cy="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88" name="Line 500"/>
            <p:cNvSpPr>
              <a:spLocks noChangeShapeType="1"/>
            </p:cNvSpPr>
            <p:nvPr/>
          </p:nvSpPr>
          <p:spPr bwMode="auto">
            <a:xfrm flipH="1">
              <a:off x="3223" y="3854"/>
              <a:ext cx="13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90" name="Line 502"/>
            <p:cNvSpPr>
              <a:spLocks noChangeShapeType="1"/>
            </p:cNvSpPr>
            <p:nvPr/>
          </p:nvSpPr>
          <p:spPr bwMode="auto">
            <a:xfrm flipH="1">
              <a:off x="3230" y="3611"/>
              <a:ext cx="6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91" name="Line 503"/>
            <p:cNvSpPr>
              <a:spLocks noChangeShapeType="1"/>
            </p:cNvSpPr>
            <p:nvPr/>
          </p:nvSpPr>
          <p:spPr bwMode="auto">
            <a:xfrm flipH="1">
              <a:off x="3230" y="3469"/>
              <a:ext cx="6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92" name="Line 504"/>
            <p:cNvSpPr>
              <a:spLocks noChangeShapeType="1"/>
            </p:cNvSpPr>
            <p:nvPr/>
          </p:nvSpPr>
          <p:spPr bwMode="auto">
            <a:xfrm flipH="1">
              <a:off x="3230" y="3366"/>
              <a:ext cx="6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93" name="Line 505"/>
            <p:cNvSpPr>
              <a:spLocks noChangeShapeType="1"/>
            </p:cNvSpPr>
            <p:nvPr/>
          </p:nvSpPr>
          <p:spPr bwMode="auto">
            <a:xfrm flipH="1">
              <a:off x="3230" y="3289"/>
              <a:ext cx="6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94" name="Line 506"/>
            <p:cNvSpPr>
              <a:spLocks noChangeShapeType="1"/>
            </p:cNvSpPr>
            <p:nvPr/>
          </p:nvSpPr>
          <p:spPr bwMode="auto">
            <a:xfrm flipH="1">
              <a:off x="3230" y="3225"/>
              <a:ext cx="6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95" name="Line 507"/>
            <p:cNvSpPr>
              <a:spLocks noChangeShapeType="1"/>
            </p:cNvSpPr>
            <p:nvPr/>
          </p:nvSpPr>
          <p:spPr bwMode="auto">
            <a:xfrm flipH="1">
              <a:off x="3230" y="3172"/>
              <a:ext cx="6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96" name="Line 508"/>
            <p:cNvSpPr>
              <a:spLocks noChangeShapeType="1"/>
            </p:cNvSpPr>
            <p:nvPr/>
          </p:nvSpPr>
          <p:spPr bwMode="auto">
            <a:xfrm flipH="1">
              <a:off x="3230" y="3124"/>
              <a:ext cx="6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97" name="Line 509"/>
            <p:cNvSpPr>
              <a:spLocks noChangeShapeType="1"/>
            </p:cNvSpPr>
            <p:nvPr/>
          </p:nvSpPr>
          <p:spPr bwMode="auto">
            <a:xfrm flipH="1">
              <a:off x="3230" y="3083"/>
              <a:ext cx="6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98" name="Line 510"/>
            <p:cNvSpPr>
              <a:spLocks noChangeShapeType="1"/>
            </p:cNvSpPr>
            <p:nvPr/>
          </p:nvSpPr>
          <p:spPr bwMode="auto">
            <a:xfrm flipH="1">
              <a:off x="3223" y="3046"/>
              <a:ext cx="13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00" name="Line 512"/>
            <p:cNvSpPr>
              <a:spLocks noChangeShapeType="1"/>
            </p:cNvSpPr>
            <p:nvPr/>
          </p:nvSpPr>
          <p:spPr bwMode="auto">
            <a:xfrm flipH="1">
              <a:off x="3230" y="2804"/>
              <a:ext cx="6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01" name="Line 513"/>
            <p:cNvSpPr>
              <a:spLocks noChangeShapeType="1"/>
            </p:cNvSpPr>
            <p:nvPr/>
          </p:nvSpPr>
          <p:spPr bwMode="auto">
            <a:xfrm flipH="1">
              <a:off x="3230" y="2660"/>
              <a:ext cx="6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02" name="Line 514"/>
            <p:cNvSpPr>
              <a:spLocks noChangeShapeType="1"/>
            </p:cNvSpPr>
            <p:nvPr/>
          </p:nvSpPr>
          <p:spPr bwMode="auto">
            <a:xfrm flipH="1">
              <a:off x="3230" y="2559"/>
              <a:ext cx="6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03" name="Line 515"/>
            <p:cNvSpPr>
              <a:spLocks noChangeShapeType="1"/>
            </p:cNvSpPr>
            <p:nvPr/>
          </p:nvSpPr>
          <p:spPr bwMode="auto">
            <a:xfrm flipH="1">
              <a:off x="3230" y="2481"/>
              <a:ext cx="6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04" name="Rectangle 516"/>
            <p:cNvSpPr>
              <a:spLocks noChangeArrowheads="1"/>
            </p:cNvSpPr>
            <p:nvPr/>
          </p:nvSpPr>
          <p:spPr bwMode="auto">
            <a:xfrm rot="16200000">
              <a:off x="3002" y="3202"/>
              <a:ext cx="53" cy="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605" name="Rectangle 517"/>
            <p:cNvSpPr>
              <a:spLocks noChangeArrowheads="1"/>
            </p:cNvSpPr>
            <p:nvPr/>
          </p:nvSpPr>
          <p:spPr bwMode="auto">
            <a:xfrm rot="16200000">
              <a:off x="3001" y="3172"/>
              <a:ext cx="55" cy="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U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606" name="Rectangle 518"/>
            <p:cNvSpPr>
              <a:spLocks noChangeArrowheads="1"/>
            </p:cNvSpPr>
            <p:nvPr/>
          </p:nvSpPr>
          <p:spPr bwMode="auto">
            <a:xfrm rot="16200000">
              <a:off x="3001" y="3140"/>
              <a:ext cx="55" cy="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607" name="Rectangle 519"/>
            <p:cNvSpPr>
              <a:spLocks noChangeArrowheads="1"/>
            </p:cNvSpPr>
            <p:nvPr/>
          </p:nvSpPr>
          <p:spPr bwMode="auto">
            <a:xfrm rot="16200000">
              <a:off x="3010" y="3117"/>
              <a:ext cx="37" cy="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608" name="Rectangle 520"/>
            <p:cNvSpPr>
              <a:spLocks noChangeArrowheads="1"/>
            </p:cNvSpPr>
            <p:nvPr/>
          </p:nvSpPr>
          <p:spPr bwMode="auto">
            <a:xfrm rot="16200000">
              <a:off x="3005" y="3098"/>
              <a:ext cx="48" cy="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609" name="Rectangle 521"/>
            <p:cNvSpPr>
              <a:spLocks noChangeArrowheads="1"/>
            </p:cNvSpPr>
            <p:nvPr/>
          </p:nvSpPr>
          <p:spPr bwMode="auto">
            <a:xfrm rot="16200000">
              <a:off x="3010" y="3078"/>
              <a:ext cx="37" cy="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610" name="Rectangle 522"/>
            <p:cNvSpPr>
              <a:spLocks noChangeArrowheads="1"/>
            </p:cNvSpPr>
            <p:nvPr/>
          </p:nvSpPr>
          <p:spPr bwMode="auto">
            <a:xfrm rot="16200000">
              <a:off x="3005" y="3059"/>
              <a:ext cx="48" cy="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?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611" name="Rectangle 523"/>
            <p:cNvSpPr>
              <a:spLocks noChangeArrowheads="1"/>
            </p:cNvSpPr>
            <p:nvPr/>
          </p:nvSpPr>
          <p:spPr bwMode="auto">
            <a:xfrm rot="16200000">
              <a:off x="3010" y="3034"/>
              <a:ext cx="37" cy="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612" name="Rectangle 524"/>
            <p:cNvSpPr>
              <a:spLocks noChangeArrowheads="1"/>
            </p:cNvSpPr>
            <p:nvPr/>
          </p:nvSpPr>
          <p:spPr bwMode="auto">
            <a:xfrm rot="16200000">
              <a:off x="3070" y="3210"/>
              <a:ext cx="37" cy="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613" name="Rectangle 525"/>
            <p:cNvSpPr>
              <a:spLocks noChangeArrowheads="1"/>
            </p:cNvSpPr>
            <p:nvPr/>
          </p:nvSpPr>
          <p:spPr bwMode="auto">
            <a:xfrm rot="16200000">
              <a:off x="3065" y="3192"/>
              <a:ext cx="48" cy="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614" name="Rectangle 526"/>
            <p:cNvSpPr>
              <a:spLocks noChangeArrowheads="1"/>
            </p:cNvSpPr>
            <p:nvPr/>
          </p:nvSpPr>
          <p:spPr bwMode="auto">
            <a:xfrm rot="16200000">
              <a:off x="3065" y="3166"/>
              <a:ext cx="48" cy="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g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615" name="Rectangle 527"/>
            <p:cNvSpPr>
              <a:spLocks noChangeArrowheads="1"/>
            </p:cNvSpPr>
            <p:nvPr/>
          </p:nvSpPr>
          <p:spPr bwMode="auto">
            <a:xfrm rot="16200000">
              <a:off x="3070" y="3146"/>
              <a:ext cx="37" cy="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•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616" name="Rectangle 528"/>
            <p:cNvSpPr>
              <a:spLocks noChangeArrowheads="1"/>
            </p:cNvSpPr>
            <p:nvPr/>
          </p:nvSpPr>
          <p:spPr bwMode="auto">
            <a:xfrm rot="16200000">
              <a:off x="3065" y="3125"/>
              <a:ext cx="48" cy="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617" name="Rectangle 529"/>
            <p:cNvSpPr>
              <a:spLocks noChangeArrowheads="1"/>
            </p:cNvSpPr>
            <p:nvPr/>
          </p:nvSpPr>
          <p:spPr bwMode="auto">
            <a:xfrm rot="16200000">
              <a:off x="3071" y="3106"/>
              <a:ext cx="35" cy="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/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618" name="Rectangle 530"/>
            <p:cNvSpPr>
              <a:spLocks noChangeArrowheads="1"/>
            </p:cNvSpPr>
            <p:nvPr/>
          </p:nvSpPr>
          <p:spPr bwMode="auto">
            <a:xfrm rot="16200000">
              <a:off x="3059" y="3083"/>
              <a:ext cx="60" cy="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619" name="Rectangle 531"/>
            <p:cNvSpPr>
              <a:spLocks noChangeArrowheads="1"/>
            </p:cNvSpPr>
            <p:nvPr/>
          </p:nvSpPr>
          <p:spPr bwMode="auto">
            <a:xfrm rot="16200000">
              <a:off x="3065" y="3054"/>
              <a:ext cx="48" cy="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620" name="Rectangle 532"/>
            <p:cNvSpPr>
              <a:spLocks noChangeArrowheads="1"/>
            </p:cNvSpPr>
            <p:nvPr/>
          </p:nvSpPr>
          <p:spPr bwMode="auto">
            <a:xfrm rot="16200000">
              <a:off x="3070" y="3036"/>
              <a:ext cx="37" cy="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621" name="Rectangle 533"/>
            <p:cNvSpPr>
              <a:spLocks noChangeArrowheads="1"/>
            </p:cNvSpPr>
            <p:nvPr/>
          </p:nvSpPr>
          <p:spPr bwMode="auto">
            <a:xfrm>
              <a:off x="3236" y="2481"/>
              <a:ext cx="1373" cy="13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22" name="Oval 534"/>
            <p:cNvSpPr>
              <a:spLocks noChangeArrowheads="1"/>
            </p:cNvSpPr>
            <p:nvPr/>
          </p:nvSpPr>
          <p:spPr bwMode="auto">
            <a:xfrm>
              <a:off x="4178" y="2713"/>
              <a:ext cx="34" cy="35"/>
            </a:xfrm>
            <a:prstGeom prst="ellipse">
              <a:avLst/>
            </a:prstGeom>
            <a:solidFill>
              <a:srgbClr val="D3534D"/>
            </a:solidFill>
            <a:ln w="1">
              <a:solidFill>
                <a:srgbClr val="D3534D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23" name="Oval 535"/>
            <p:cNvSpPr>
              <a:spLocks noChangeArrowheads="1"/>
            </p:cNvSpPr>
            <p:nvPr/>
          </p:nvSpPr>
          <p:spPr bwMode="auto">
            <a:xfrm>
              <a:off x="4178" y="2908"/>
              <a:ext cx="34" cy="34"/>
            </a:xfrm>
            <a:prstGeom prst="ellipse">
              <a:avLst/>
            </a:prstGeom>
            <a:solidFill>
              <a:srgbClr val="90ABE8"/>
            </a:solidFill>
            <a:ln w="1">
              <a:solidFill>
                <a:srgbClr val="90ABE8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24" name="Oval 536"/>
            <p:cNvSpPr>
              <a:spLocks noChangeArrowheads="1"/>
            </p:cNvSpPr>
            <p:nvPr/>
          </p:nvSpPr>
          <p:spPr bwMode="auto">
            <a:xfrm>
              <a:off x="4178" y="2937"/>
              <a:ext cx="34" cy="35"/>
            </a:xfrm>
            <a:prstGeom prst="ellipse">
              <a:avLst/>
            </a:prstGeom>
            <a:solidFill>
              <a:srgbClr val="5E4072"/>
            </a:solidFill>
            <a:ln w="1">
              <a:solidFill>
                <a:srgbClr val="5E4072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25" name="Oval 537"/>
            <p:cNvSpPr>
              <a:spLocks noChangeArrowheads="1"/>
            </p:cNvSpPr>
            <p:nvPr/>
          </p:nvSpPr>
          <p:spPr bwMode="auto">
            <a:xfrm>
              <a:off x="4178" y="2983"/>
              <a:ext cx="34" cy="35"/>
            </a:xfrm>
            <a:prstGeom prst="ellipse">
              <a:avLst/>
            </a:prstGeom>
            <a:solidFill>
              <a:srgbClr val="8DBCAD"/>
            </a:solidFill>
            <a:ln w="1">
              <a:solidFill>
                <a:srgbClr val="8DBCAD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26" name="Oval 538"/>
            <p:cNvSpPr>
              <a:spLocks noChangeArrowheads="1"/>
            </p:cNvSpPr>
            <p:nvPr/>
          </p:nvSpPr>
          <p:spPr bwMode="auto">
            <a:xfrm>
              <a:off x="4178" y="2986"/>
              <a:ext cx="34" cy="34"/>
            </a:xfrm>
            <a:prstGeom prst="ellipse">
              <a:avLst/>
            </a:prstGeom>
            <a:solidFill>
              <a:srgbClr val="7A3E25"/>
            </a:solidFill>
            <a:ln w="1">
              <a:solidFill>
                <a:srgbClr val="7A3E25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27" name="Oval 539"/>
            <p:cNvSpPr>
              <a:spLocks noChangeArrowheads="1"/>
            </p:cNvSpPr>
            <p:nvPr/>
          </p:nvSpPr>
          <p:spPr bwMode="auto">
            <a:xfrm>
              <a:off x="4178" y="3040"/>
              <a:ext cx="34" cy="35"/>
            </a:xfrm>
            <a:prstGeom prst="ellipse">
              <a:avLst/>
            </a:prstGeom>
            <a:solidFill>
              <a:srgbClr val="6BB891"/>
            </a:solidFill>
            <a:ln w="1">
              <a:solidFill>
                <a:srgbClr val="6BB891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28" name="Oval 540"/>
            <p:cNvSpPr>
              <a:spLocks noChangeArrowheads="1"/>
            </p:cNvSpPr>
            <p:nvPr/>
          </p:nvSpPr>
          <p:spPr bwMode="auto">
            <a:xfrm>
              <a:off x="4178" y="3059"/>
              <a:ext cx="34" cy="34"/>
            </a:xfrm>
            <a:prstGeom prst="ellipse">
              <a:avLst/>
            </a:prstGeom>
            <a:solidFill>
              <a:srgbClr val="CB3C57"/>
            </a:solidFill>
            <a:ln w="1">
              <a:solidFill>
                <a:srgbClr val="CB3C57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29" name="Oval 541"/>
            <p:cNvSpPr>
              <a:spLocks noChangeArrowheads="1"/>
            </p:cNvSpPr>
            <p:nvPr/>
          </p:nvSpPr>
          <p:spPr bwMode="auto">
            <a:xfrm>
              <a:off x="4178" y="3066"/>
              <a:ext cx="34" cy="34"/>
            </a:xfrm>
            <a:prstGeom prst="ellipse">
              <a:avLst/>
            </a:prstGeom>
            <a:solidFill>
              <a:srgbClr val="7CDF15"/>
            </a:solidFill>
            <a:ln w="1">
              <a:solidFill>
                <a:srgbClr val="7CDF15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0" name="Oval 542"/>
            <p:cNvSpPr>
              <a:spLocks noChangeArrowheads="1"/>
            </p:cNvSpPr>
            <p:nvPr/>
          </p:nvSpPr>
          <p:spPr bwMode="auto">
            <a:xfrm>
              <a:off x="4178" y="3105"/>
              <a:ext cx="34" cy="34"/>
            </a:xfrm>
            <a:prstGeom prst="ellipse">
              <a:avLst/>
            </a:prstGeom>
            <a:solidFill>
              <a:srgbClr val="10733C"/>
            </a:solidFill>
            <a:ln w="1">
              <a:solidFill>
                <a:srgbClr val="10733C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1" name="Oval 543"/>
            <p:cNvSpPr>
              <a:spLocks noChangeArrowheads="1"/>
            </p:cNvSpPr>
            <p:nvPr/>
          </p:nvSpPr>
          <p:spPr bwMode="auto">
            <a:xfrm>
              <a:off x="4178" y="3107"/>
              <a:ext cx="34" cy="34"/>
            </a:xfrm>
            <a:prstGeom prst="ellipse">
              <a:avLst/>
            </a:prstGeom>
            <a:solidFill>
              <a:srgbClr val="C84FDE"/>
            </a:solidFill>
            <a:ln w="1">
              <a:solidFill>
                <a:srgbClr val="C84FDE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2" name="Oval 544"/>
            <p:cNvSpPr>
              <a:spLocks noChangeArrowheads="1"/>
            </p:cNvSpPr>
            <p:nvPr/>
          </p:nvSpPr>
          <p:spPr bwMode="auto">
            <a:xfrm>
              <a:off x="4178" y="3130"/>
              <a:ext cx="34" cy="34"/>
            </a:xfrm>
            <a:prstGeom prst="ellipse">
              <a:avLst/>
            </a:prstGeom>
            <a:solidFill>
              <a:srgbClr val="86B21C"/>
            </a:solidFill>
            <a:ln w="1">
              <a:solidFill>
                <a:srgbClr val="86B21C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3" name="Oval 545"/>
            <p:cNvSpPr>
              <a:spLocks noChangeArrowheads="1"/>
            </p:cNvSpPr>
            <p:nvPr/>
          </p:nvSpPr>
          <p:spPr bwMode="auto">
            <a:xfrm>
              <a:off x="4178" y="3210"/>
              <a:ext cx="34" cy="34"/>
            </a:xfrm>
            <a:prstGeom prst="ellipse">
              <a:avLst/>
            </a:prstGeom>
            <a:solidFill>
              <a:srgbClr val="436095"/>
            </a:solidFill>
            <a:ln w="1">
              <a:solidFill>
                <a:srgbClr val="436095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4" name="Oval 546"/>
            <p:cNvSpPr>
              <a:spLocks noChangeArrowheads="1"/>
            </p:cNvSpPr>
            <p:nvPr/>
          </p:nvSpPr>
          <p:spPr bwMode="auto">
            <a:xfrm>
              <a:off x="3633" y="3093"/>
              <a:ext cx="35" cy="34"/>
            </a:xfrm>
            <a:prstGeom prst="ellipse">
              <a:avLst/>
            </a:prstGeom>
            <a:solidFill>
              <a:srgbClr val="854655"/>
            </a:solidFill>
            <a:ln w="1">
              <a:solidFill>
                <a:srgbClr val="854655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" name="Oval 547"/>
            <p:cNvSpPr>
              <a:spLocks noChangeArrowheads="1"/>
            </p:cNvSpPr>
            <p:nvPr/>
          </p:nvSpPr>
          <p:spPr bwMode="auto">
            <a:xfrm>
              <a:off x="3633" y="3111"/>
              <a:ext cx="35" cy="35"/>
            </a:xfrm>
            <a:prstGeom prst="ellipse">
              <a:avLst/>
            </a:prstGeom>
            <a:solidFill>
              <a:srgbClr val="38B252"/>
            </a:solidFill>
            <a:ln w="1">
              <a:solidFill>
                <a:srgbClr val="38B252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" name="Oval 548"/>
            <p:cNvSpPr>
              <a:spLocks noChangeArrowheads="1"/>
            </p:cNvSpPr>
            <p:nvPr/>
          </p:nvSpPr>
          <p:spPr bwMode="auto">
            <a:xfrm>
              <a:off x="3633" y="3189"/>
              <a:ext cx="35" cy="34"/>
            </a:xfrm>
            <a:prstGeom prst="ellipse">
              <a:avLst/>
            </a:prstGeom>
            <a:solidFill>
              <a:srgbClr val="36808E"/>
            </a:solidFill>
            <a:ln w="1">
              <a:solidFill>
                <a:srgbClr val="36808E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" name="Oval 549"/>
            <p:cNvSpPr>
              <a:spLocks noChangeArrowheads="1"/>
            </p:cNvSpPr>
            <p:nvPr/>
          </p:nvSpPr>
          <p:spPr bwMode="auto">
            <a:xfrm>
              <a:off x="3633" y="3269"/>
              <a:ext cx="35" cy="35"/>
            </a:xfrm>
            <a:prstGeom prst="ellipse">
              <a:avLst/>
            </a:prstGeom>
            <a:solidFill>
              <a:srgbClr val="1F9031"/>
            </a:solidFill>
            <a:ln w="1">
              <a:solidFill>
                <a:srgbClr val="1F9031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8" name="Oval 550"/>
            <p:cNvSpPr>
              <a:spLocks noChangeArrowheads="1"/>
            </p:cNvSpPr>
            <p:nvPr/>
          </p:nvSpPr>
          <p:spPr bwMode="auto">
            <a:xfrm>
              <a:off x="3633" y="3338"/>
              <a:ext cx="35" cy="34"/>
            </a:xfrm>
            <a:prstGeom prst="ellipse">
              <a:avLst/>
            </a:prstGeom>
            <a:solidFill>
              <a:srgbClr val="D29DB4"/>
            </a:solidFill>
            <a:ln w="1">
              <a:solidFill>
                <a:srgbClr val="D29DB4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9" name="Oval 551"/>
            <p:cNvSpPr>
              <a:spLocks noChangeArrowheads="1"/>
            </p:cNvSpPr>
            <p:nvPr/>
          </p:nvSpPr>
          <p:spPr bwMode="auto">
            <a:xfrm>
              <a:off x="3633" y="3361"/>
              <a:ext cx="35" cy="34"/>
            </a:xfrm>
            <a:prstGeom prst="ellipse">
              <a:avLst/>
            </a:prstGeom>
            <a:solidFill>
              <a:srgbClr val="B46BEE"/>
            </a:solidFill>
            <a:ln w="1">
              <a:solidFill>
                <a:srgbClr val="B46BEE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0" name="Oval 552"/>
            <p:cNvSpPr>
              <a:spLocks noChangeArrowheads="1"/>
            </p:cNvSpPr>
            <p:nvPr/>
          </p:nvSpPr>
          <p:spPr bwMode="auto">
            <a:xfrm>
              <a:off x="3633" y="3409"/>
              <a:ext cx="35" cy="34"/>
            </a:xfrm>
            <a:prstGeom prst="ellipse">
              <a:avLst/>
            </a:prstGeom>
            <a:solidFill>
              <a:srgbClr val="C72170"/>
            </a:solidFill>
            <a:ln w="1">
              <a:solidFill>
                <a:srgbClr val="C7217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1" name="Oval 553"/>
            <p:cNvSpPr>
              <a:spLocks noChangeArrowheads="1"/>
            </p:cNvSpPr>
            <p:nvPr/>
          </p:nvSpPr>
          <p:spPr bwMode="auto">
            <a:xfrm>
              <a:off x="3633" y="3416"/>
              <a:ext cx="35" cy="34"/>
            </a:xfrm>
            <a:prstGeom prst="ellipse">
              <a:avLst/>
            </a:prstGeom>
            <a:solidFill>
              <a:srgbClr val="7C7D19"/>
            </a:solidFill>
            <a:ln w="1">
              <a:solidFill>
                <a:srgbClr val="7C7D19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2" name="Oval 554"/>
            <p:cNvSpPr>
              <a:spLocks noChangeArrowheads="1"/>
            </p:cNvSpPr>
            <p:nvPr/>
          </p:nvSpPr>
          <p:spPr bwMode="auto">
            <a:xfrm>
              <a:off x="3633" y="3445"/>
              <a:ext cx="35" cy="35"/>
            </a:xfrm>
            <a:prstGeom prst="ellipse">
              <a:avLst/>
            </a:prstGeom>
            <a:solidFill>
              <a:srgbClr val="79DC76"/>
            </a:solidFill>
            <a:ln w="1">
              <a:solidFill>
                <a:srgbClr val="79DC7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3" name="Oval 555"/>
            <p:cNvSpPr>
              <a:spLocks noChangeArrowheads="1"/>
            </p:cNvSpPr>
            <p:nvPr/>
          </p:nvSpPr>
          <p:spPr bwMode="auto">
            <a:xfrm>
              <a:off x="3633" y="3466"/>
              <a:ext cx="35" cy="34"/>
            </a:xfrm>
            <a:prstGeom prst="ellipse">
              <a:avLst/>
            </a:prstGeom>
            <a:solidFill>
              <a:srgbClr val="4493C0"/>
            </a:solidFill>
            <a:ln w="1">
              <a:solidFill>
                <a:srgbClr val="4493C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4" name="Oval 556"/>
            <p:cNvSpPr>
              <a:spLocks noChangeArrowheads="1"/>
            </p:cNvSpPr>
            <p:nvPr/>
          </p:nvSpPr>
          <p:spPr bwMode="auto">
            <a:xfrm>
              <a:off x="3633" y="3539"/>
              <a:ext cx="35" cy="35"/>
            </a:xfrm>
            <a:prstGeom prst="ellipse">
              <a:avLst/>
            </a:prstGeom>
            <a:solidFill>
              <a:srgbClr val="BFBD7D"/>
            </a:solidFill>
            <a:ln w="1">
              <a:solidFill>
                <a:srgbClr val="BFBD7D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5" name="Freeform 557"/>
            <p:cNvSpPr>
              <a:spLocks/>
            </p:cNvSpPr>
            <p:nvPr/>
          </p:nvSpPr>
          <p:spPr bwMode="auto">
            <a:xfrm>
              <a:off x="3479" y="3006"/>
              <a:ext cx="775" cy="441"/>
            </a:xfrm>
            <a:custGeom>
              <a:avLst/>
              <a:gdLst>
                <a:gd name="T0" fmla="*/ 0 w 775"/>
                <a:gd name="T1" fmla="*/ 441 h 441"/>
                <a:gd name="T2" fmla="*/ 25 w 775"/>
                <a:gd name="T3" fmla="*/ 427 h 441"/>
                <a:gd name="T4" fmla="*/ 48 w 775"/>
                <a:gd name="T5" fmla="*/ 413 h 441"/>
                <a:gd name="T6" fmla="*/ 70 w 775"/>
                <a:gd name="T7" fmla="*/ 401 h 441"/>
                <a:gd name="T8" fmla="*/ 92 w 775"/>
                <a:gd name="T9" fmla="*/ 388 h 441"/>
                <a:gd name="T10" fmla="*/ 113 w 775"/>
                <a:gd name="T11" fmla="*/ 376 h 441"/>
                <a:gd name="T12" fmla="*/ 133 w 775"/>
                <a:gd name="T13" fmla="*/ 365 h 441"/>
                <a:gd name="T14" fmla="*/ 153 w 775"/>
                <a:gd name="T15" fmla="*/ 354 h 441"/>
                <a:gd name="T16" fmla="*/ 172 w 775"/>
                <a:gd name="T17" fmla="*/ 343 h 441"/>
                <a:gd name="T18" fmla="*/ 190 w 775"/>
                <a:gd name="T19" fmla="*/ 333 h 441"/>
                <a:gd name="T20" fmla="*/ 208 w 775"/>
                <a:gd name="T21" fmla="*/ 322 h 441"/>
                <a:gd name="T22" fmla="*/ 225 w 775"/>
                <a:gd name="T23" fmla="*/ 313 h 441"/>
                <a:gd name="T24" fmla="*/ 242 w 775"/>
                <a:gd name="T25" fmla="*/ 303 h 441"/>
                <a:gd name="T26" fmla="*/ 258 w 775"/>
                <a:gd name="T27" fmla="*/ 294 h 441"/>
                <a:gd name="T28" fmla="*/ 274 w 775"/>
                <a:gd name="T29" fmla="*/ 285 h 441"/>
                <a:gd name="T30" fmla="*/ 290 w 775"/>
                <a:gd name="T31" fmla="*/ 276 h 441"/>
                <a:gd name="T32" fmla="*/ 305 w 775"/>
                <a:gd name="T33" fmla="*/ 267 h 441"/>
                <a:gd name="T34" fmla="*/ 320 w 775"/>
                <a:gd name="T35" fmla="*/ 259 h 441"/>
                <a:gd name="T36" fmla="*/ 334 w 775"/>
                <a:gd name="T37" fmla="*/ 251 h 441"/>
                <a:gd name="T38" fmla="*/ 348 w 775"/>
                <a:gd name="T39" fmla="*/ 243 h 441"/>
                <a:gd name="T40" fmla="*/ 362 w 775"/>
                <a:gd name="T41" fmla="*/ 235 h 441"/>
                <a:gd name="T42" fmla="*/ 375 w 775"/>
                <a:gd name="T43" fmla="*/ 227 h 441"/>
                <a:gd name="T44" fmla="*/ 388 w 775"/>
                <a:gd name="T45" fmla="*/ 220 h 441"/>
                <a:gd name="T46" fmla="*/ 401 w 775"/>
                <a:gd name="T47" fmla="*/ 213 h 441"/>
                <a:gd name="T48" fmla="*/ 413 w 775"/>
                <a:gd name="T49" fmla="*/ 206 h 441"/>
                <a:gd name="T50" fmla="*/ 426 w 775"/>
                <a:gd name="T51" fmla="*/ 199 h 441"/>
                <a:gd name="T52" fmla="*/ 438 w 775"/>
                <a:gd name="T53" fmla="*/ 192 h 441"/>
                <a:gd name="T54" fmla="*/ 450 w 775"/>
                <a:gd name="T55" fmla="*/ 185 h 441"/>
                <a:gd name="T56" fmla="*/ 461 w 775"/>
                <a:gd name="T57" fmla="*/ 178 h 441"/>
                <a:gd name="T58" fmla="*/ 473 w 775"/>
                <a:gd name="T59" fmla="*/ 172 h 441"/>
                <a:gd name="T60" fmla="*/ 484 w 775"/>
                <a:gd name="T61" fmla="*/ 166 h 441"/>
                <a:gd name="T62" fmla="*/ 495 w 775"/>
                <a:gd name="T63" fmla="*/ 159 h 441"/>
                <a:gd name="T64" fmla="*/ 505 w 775"/>
                <a:gd name="T65" fmla="*/ 153 h 441"/>
                <a:gd name="T66" fmla="*/ 516 w 775"/>
                <a:gd name="T67" fmla="*/ 147 h 441"/>
                <a:gd name="T68" fmla="*/ 526 w 775"/>
                <a:gd name="T69" fmla="*/ 141 h 441"/>
                <a:gd name="T70" fmla="*/ 536 w 775"/>
                <a:gd name="T71" fmla="*/ 136 h 441"/>
                <a:gd name="T72" fmla="*/ 546 w 775"/>
                <a:gd name="T73" fmla="*/ 130 h 441"/>
                <a:gd name="T74" fmla="*/ 556 w 775"/>
                <a:gd name="T75" fmla="*/ 124 h 441"/>
                <a:gd name="T76" fmla="*/ 566 w 775"/>
                <a:gd name="T77" fmla="*/ 119 h 441"/>
                <a:gd name="T78" fmla="*/ 576 w 775"/>
                <a:gd name="T79" fmla="*/ 113 h 441"/>
                <a:gd name="T80" fmla="*/ 585 w 775"/>
                <a:gd name="T81" fmla="*/ 108 h 441"/>
                <a:gd name="T82" fmla="*/ 594 w 775"/>
                <a:gd name="T83" fmla="*/ 103 h 441"/>
                <a:gd name="T84" fmla="*/ 603 w 775"/>
                <a:gd name="T85" fmla="*/ 98 h 441"/>
                <a:gd name="T86" fmla="*/ 612 w 775"/>
                <a:gd name="T87" fmla="*/ 92 h 441"/>
                <a:gd name="T88" fmla="*/ 621 w 775"/>
                <a:gd name="T89" fmla="*/ 87 h 441"/>
                <a:gd name="T90" fmla="*/ 630 w 775"/>
                <a:gd name="T91" fmla="*/ 82 h 441"/>
                <a:gd name="T92" fmla="*/ 638 w 775"/>
                <a:gd name="T93" fmla="*/ 78 h 441"/>
                <a:gd name="T94" fmla="*/ 647 w 775"/>
                <a:gd name="T95" fmla="*/ 73 h 441"/>
                <a:gd name="T96" fmla="*/ 655 w 775"/>
                <a:gd name="T97" fmla="*/ 68 h 441"/>
                <a:gd name="T98" fmla="*/ 775 w 775"/>
                <a:gd name="T99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75" h="441">
                  <a:moveTo>
                    <a:pt x="0" y="441"/>
                  </a:moveTo>
                  <a:lnTo>
                    <a:pt x="25" y="427"/>
                  </a:lnTo>
                  <a:lnTo>
                    <a:pt x="48" y="413"/>
                  </a:lnTo>
                  <a:lnTo>
                    <a:pt x="70" y="401"/>
                  </a:lnTo>
                  <a:lnTo>
                    <a:pt x="92" y="388"/>
                  </a:lnTo>
                  <a:lnTo>
                    <a:pt x="113" y="376"/>
                  </a:lnTo>
                  <a:lnTo>
                    <a:pt x="133" y="365"/>
                  </a:lnTo>
                  <a:lnTo>
                    <a:pt x="153" y="354"/>
                  </a:lnTo>
                  <a:lnTo>
                    <a:pt x="172" y="343"/>
                  </a:lnTo>
                  <a:lnTo>
                    <a:pt x="190" y="333"/>
                  </a:lnTo>
                  <a:lnTo>
                    <a:pt x="208" y="322"/>
                  </a:lnTo>
                  <a:lnTo>
                    <a:pt x="225" y="313"/>
                  </a:lnTo>
                  <a:lnTo>
                    <a:pt x="242" y="303"/>
                  </a:lnTo>
                  <a:lnTo>
                    <a:pt x="258" y="294"/>
                  </a:lnTo>
                  <a:lnTo>
                    <a:pt x="274" y="285"/>
                  </a:lnTo>
                  <a:lnTo>
                    <a:pt x="290" y="276"/>
                  </a:lnTo>
                  <a:lnTo>
                    <a:pt x="305" y="267"/>
                  </a:lnTo>
                  <a:lnTo>
                    <a:pt x="320" y="259"/>
                  </a:lnTo>
                  <a:lnTo>
                    <a:pt x="334" y="251"/>
                  </a:lnTo>
                  <a:lnTo>
                    <a:pt x="348" y="243"/>
                  </a:lnTo>
                  <a:lnTo>
                    <a:pt x="362" y="235"/>
                  </a:lnTo>
                  <a:lnTo>
                    <a:pt x="375" y="227"/>
                  </a:lnTo>
                  <a:lnTo>
                    <a:pt x="388" y="220"/>
                  </a:lnTo>
                  <a:lnTo>
                    <a:pt x="401" y="213"/>
                  </a:lnTo>
                  <a:lnTo>
                    <a:pt x="413" y="206"/>
                  </a:lnTo>
                  <a:lnTo>
                    <a:pt x="426" y="199"/>
                  </a:lnTo>
                  <a:lnTo>
                    <a:pt x="438" y="192"/>
                  </a:lnTo>
                  <a:lnTo>
                    <a:pt x="450" y="185"/>
                  </a:lnTo>
                  <a:lnTo>
                    <a:pt x="461" y="178"/>
                  </a:lnTo>
                  <a:lnTo>
                    <a:pt x="473" y="172"/>
                  </a:lnTo>
                  <a:lnTo>
                    <a:pt x="484" y="166"/>
                  </a:lnTo>
                  <a:lnTo>
                    <a:pt x="495" y="159"/>
                  </a:lnTo>
                  <a:lnTo>
                    <a:pt x="505" y="153"/>
                  </a:lnTo>
                  <a:lnTo>
                    <a:pt x="516" y="147"/>
                  </a:lnTo>
                  <a:lnTo>
                    <a:pt x="526" y="141"/>
                  </a:lnTo>
                  <a:lnTo>
                    <a:pt x="536" y="136"/>
                  </a:lnTo>
                  <a:lnTo>
                    <a:pt x="546" y="130"/>
                  </a:lnTo>
                  <a:lnTo>
                    <a:pt x="556" y="124"/>
                  </a:lnTo>
                  <a:lnTo>
                    <a:pt x="566" y="119"/>
                  </a:lnTo>
                  <a:lnTo>
                    <a:pt x="576" y="113"/>
                  </a:lnTo>
                  <a:lnTo>
                    <a:pt x="585" y="108"/>
                  </a:lnTo>
                  <a:lnTo>
                    <a:pt x="594" y="103"/>
                  </a:lnTo>
                  <a:lnTo>
                    <a:pt x="603" y="98"/>
                  </a:lnTo>
                  <a:lnTo>
                    <a:pt x="612" y="92"/>
                  </a:lnTo>
                  <a:lnTo>
                    <a:pt x="621" y="87"/>
                  </a:lnTo>
                  <a:lnTo>
                    <a:pt x="630" y="82"/>
                  </a:lnTo>
                  <a:lnTo>
                    <a:pt x="638" y="78"/>
                  </a:lnTo>
                  <a:lnTo>
                    <a:pt x="647" y="73"/>
                  </a:lnTo>
                  <a:lnTo>
                    <a:pt x="655" y="68"/>
                  </a:lnTo>
                  <a:lnTo>
                    <a:pt x="775" y="0"/>
                  </a:lnTo>
                </a:path>
              </a:pathLst>
            </a:custGeom>
            <a:noFill/>
            <a:ln w="9" cap="flat">
              <a:solidFill>
                <a:srgbClr val="D5485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6" name="Rectangle 558"/>
            <p:cNvSpPr>
              <a:spLocks noChangeArrowheads="1"/>
            </p:cNvSpPr>
            <p:nvPr/>
          </p:nvSpPr>
          <p:spPr bwMode="auto">
            <a:xfrm>
              <a:off x="3236" y="2481"/>
              <a:ext cx="1373" cy="1373"/>
            </a:xfrm>
            <a:prstGeom prst="rect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7" name="Line 559"/>
            <p:cNvSpPr>
              <a:spLocks noChangeShapeType="1"/>
            </p:cNvSpPr>
            <p:nvPr/>
          </p:nvSpPr>
          <p:spPr bwMode="auto">
            <a:xfrm>
              <a:off x="3346" y="3854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8" name="Line 560"/>
            <p:cNvSpPr>
              <a:spLocks noChangeShapeType="1"/>
            </p:cNvSpPr>
            <p:nvPr/>
          </p:nvSpPr>
          <p:spPr bwMode="auto">
            <a:xfrm>
              <a:off x="3438" y="3854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9" name="Line 561"/>
            <p:cNvSpPr>
              <a:spLocks noChangeShapeType="1"/>
            </p:cNvSpPr>
            <p:nvPr/>
          </p:nvSpPr>
          <p:spPr bwMode="auto">
            <a:xfrm>
              <a:off x="3515" y="3854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50" name="Line 562"/>
            <p:cNvSpPr>
              <a:spLocks noChangeShapeType="1"/>
            </p:cNvSpPr>
            <p:nvPr/>
          </p:nvSpPr>
          <p:spPr bwMode="auto">
            <a:xfrm>
              <a:off x="3586" y="3854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51" name="Line 563"/>
            <p:cNvSpPr>
              <a:spLocks noChangeShapeType="1"/>
            </p:cNvSpPr>
            <p:nvPr/>
          </p:nvSpPr>
          <p:spPr bwMode="auto">
            <a:xfrm>
              <a:off x="3650" y="3854"/>
              <a:ext cx="0" cy="14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53" name="Line 565"/>
            <p:cNvSpPr>
              <a:spLocks noChangeShapeType="1"/>
            </p:cNvSpPr>
            <p:nvPr/>
          </p:nvSpPr>
          <p:spPr bwMode="auto">
            <a:xfrm>
              <a:off x="4062" y="3854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54" name="Line 566"/>
            <p:cNvSpPr>
              <a:spLocks noChangeShapeType="1"/>
            </p:cNvSpPr>
            <p:nvPr/>
          </p:nvSpPr>
          <p:spPr bwMode="auto">
            <a:xfrm>
              <a:off x="4305" y="3854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55" name="Line 567"/>
            <p:cNvSpPr>
              <a:spLocks noChangeShapeType="1"/>
            </p:cNvSpPr>
            <p:nvPr/>
          </p:nvSpPr>
          <p:spPr bwMode="auto">
            <a:xfrm>
              <a:off x="4476" y="3854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56" name="Line 568"/>
            <p:cNvSpPr>
              <a:spLocks noChangeShapeType="1"/>
            </p:cNvSpPr>
            <p:nvPr/>
          </p:nvSpPr>
          <p:spPr bwMode="auto">
            <a:xfrm>
              <a:off x="4609" y="3854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57" name="Rectangle 569"/>
            <p:cNvSpPr>
              <a:spLocks noChangeArrowheads="1"/>
            </p:cNvSpPr>
            <p:nvPr/>
          </p:nvSpPr>
          <p:spPr bwMode="auto">
            <a:xfrm>
              <a:off x="3823" y="3935"/>
              <a:ext cx="245" cy="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Dose (mg)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024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</a:t>
            </a:r>
            <a:r>
              <a:rPr lang="en-US" baseline="-25000" dirty="0" err="1" smtClean="0"/>
              <a:t>max</a:t>
            </a:r>
            <a:r>
              <a:rPr lang="en-US" dirty="0" smtClean="0"/>
              <a:t> </a:t>
            </a:r>
            <a:r>
              <a:rPr lang="en-US" dirty="0"/>
              <a:t>for Multiple Studies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MBSW, May 2013 – Tim Kramer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Company Confidential  © 2013 Eli Lilly and Company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9" name="Group 11"/>
          <p:cNvGrpSpPr>
            <a:grpSpLocks noChangeAspect="1"/>
          </p:cNvGrpSpPr>
          <p:nvPr/>
        </p:nvGrpSpPr>
        <p:grpSpPr bwMode="auto">
          <a:xfrm>
            <a:off x="350838" y="1243013"/>
            <a:ext cx="2652712" cy="2551112"/>
            <a:chOff x="221" y="783"/>
            <a:chExt cx="1671" cy="1607"/>
          </a:xfrm>
        </p:grpSpPr>
        <p:sp>
          <p:nvSpPr>
            <p:cNvPr id="10" name="AutoShape 10"/>
            <p:cNvSpPr>
              <a:spLocks noChangeAspect="1" noChangeArrowheads="1" noTextEdit="1"/>
            </p:cNvSpPr>
            <p:nvPr/>
          </p:nvSpPr>
          <p:spPr bwMode="auto">
            <a:xfrm>
              <a:off x="221" y="783"/>
              <a:ext cx="1671" cy="1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223" y="785"/>
              <a:ext cx="3" cy="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 flipH="1">
              <a:off x="419" y="2189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 flipH="1">
              <a:off x="419" y="2151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 flipH="1">
              <a:off x="419" y="2121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 flipH="1">
              <a:off x="419" y="2092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 flipH="1">
              <a:off x="412" y="2068"/>
              <a:ext cx="14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 flipH="1">
              <a:off x="419" y="1902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 flipH="1">
              <a:off x="419" y="1807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 flipH="1">
              <a:off x="419" y="1738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 flipH="1">
              <a:off x="419" y="1684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4"/>
            <p:cNvSpPr>
              <a:spLocks noChangeShapeType="1"/>
            </p:cNvSpPr>
            <p:nvPr/>
          </p:nvSpPr>
          <p:spPr bwMode="auto">
            <a:xfrm flipH="1">
              <a:off x="419" y="1641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5"/>
            <p:cNvSpPr>
              <a:spLocks noChangeShapeType="1"/>
            </p:cNvSpPr>
            <p:nvPr/>
          </p:nvSpPr>
          <p:spPr bwMode="auto">
            <a:xfrm flipH="1">
              <a:off x="419" y="1606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6"/>
            <p:cNvSpPr>
              <a:spLocks noChangeShapeType="1"/>
            </p:cNvSpPr>
            <p:nvPr/>
          </p:nvSpPr>
          <p:spPr bwMode="auto">
            <a:xfrm flipH="1">
              <a:off x="419" y="1572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7"/>
            <p:cNvSpPr>
              <a:spLocks noChangeShapeType="1"/>
            </p:cNvSpPr>
            <p:nvPr/>
          </p:nvSpPr>
          <p:spPr bwMode="auto">
            <a:xfrm flipH="1">
              <a:off x="419" y="1546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8"/>
            <p:cNvSpPr>
              <a:spLocks noChangeShapeType="1"/>
            </p:cNvSpPr>
            <p:nvPr/>
          </p:nvSpPr>
          <p:spPr bwMode="auto">
            <a:xfrm flipH="1">
              <a:off x="412" y="1520"/>
              <a:ext cx="14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30"/>
            <p:cNvSpPr>
              <a:spLocks noChangeShapeType="1"/>
            </p:cNvSpPr>
            <p:nvPr/>
          </p:nvSpPr>
          <p:spPr bwMode="auto">
            <a:xfrm flipH="1">
              <a:off x="419" y="1356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31"/>
            <p:cNvSpPr>
              <a:spLocks noChangeShapeType="1"/>
            </p:cNvSpPr>
            <p:nvPr/>
          </p:nvSpPr>
          <p:spPr bwMode="auto">
            <a:xfrm flipH="1">
              <a:off x="419" y="1259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32"/>
            <p:cNvSpPr>
              <a:spLocks noChangeShapeType="1"/>
            </p:cNvSpPr>
            <p:nvPr/>
          </p:nvSpPr>
          <p:spPr bwMode="auto">
            <a:xfrm flipH="1">
              <a:off x="419" y="1190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4" name="Line 33"/>
            <p:cNvSpPr>
              <a:spLocks noChangeShapeType="1"/>
            </p:cNvSpPr>
            <p:nvPr/>
          </p:nvSpPr>
          <p:spPr bwMode="auto">
            <a:xfrm flipH="1">
              <a:off x="419" y="1138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5" name="Line 34"/>
            <p:cNvSpPr>
              <a:spLocks noChangeShapeType="1"/>
            </p:cNvSpPr>
            <p:nvPr/>
          </p:nvSpPr>
          <p:spPr bwMode="auto">
            <a:xfrm flipH="1">
              <a:off x="419" y="1095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3" name="Line 35"/>
            <p:cNvSpPr>
              <a:spLocks noChangeShapeType="1"/>
            </p:cNvSpPr>
            <p:nvPr/>
          </p:nvSpPr>
          <p:spPr bwMode="auto">
            <a:xfrm flipH="1">
              <a:off x="419" y="1057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4" name="Line 36"/>
            <p:cNvSpPr>
              <a:spLocks noChangeShapeType="1"/>
            </p:cNvSpPr>
            <p:nvPr/>
          </p:nvSpPr>
          <p:spPr bwMode="auto">
            <a:xfrm flipH="1">
              <a:off x="419" y="1026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5" name="Line 37"/>
            <p:cNvSpPr>
              <a:spLocks noChangeShapeType="1"/>
            </p:cNvSpPr>
            <p:nvPr/>
          </p:nvSpPr>
          <p:spPr bwMode="auto">
            <a:xfrm flipH="1">
              <a:off x="419" y="998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6" name="Line 38"/>
            <p:cNvSpPr>
              <a:spLocks noChangeShapeType="1"/>
            </p:cNvSpPr>
            <p:nvPr/>
          </p:nvSpPr>
          <p:spPr bwMode="auto">
            <a:xfrm flipH="1">
              <a:off x="412" y="972"/>
              <a:ext cx="14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8" name="Line 40"/>
            <p:cNvSpPr>
              <a:spLocks noChangeShapeType="1"/>
            </p:cNvSpPr>
            <p:nvPr/>
          </p:nvSpPr>
          <p:spPr bwMode="auto">
            <a:xfrm flipH="1">
              <a:off x="419" y="808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9" name="Rectangle 41"/>
            <p:cNvSpPr>
              <a:spLocks noChangeArrowheads="1"/>
            </p:cNvSpPr>
            <p:nvPr/>
          </p:nvSpPr>
          <p:spPr bwMode="auto">
            <a:xfrm rot="16200000">
              <a:off x="239" y="1602"/>
              <a:ext cx="55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60" name="Rectangle 42"/>
            <p:cNvSpPr>
              <a:spLocks noChangeArrowheads="1"/>
            </p:cNvSpPr>
            <p:nvPr/>
          </p:nvSpPr>
          <p:spPr bwMode="auto">
            <a:xfrm rot="16200000">
              <a:off x="237" y="1567"/>
              <a:ext cx="60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61" name="Rectangle 43"/>
            <p:cNvSpPr>
              <a:spLocks noChangeArrowheads="1"/>
            </p:cNvSpPr>
            <p:nvPr/>
          </p:nvSpPr>
          <p:spPr bwMode="auto">
            <a:xfrm rot="16200000">
              <a:off x="243" y="1535"/>
              <a:ext cx="48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62" name="Rectangle 44"/>
            <p:cNvSpPr>
              <a:spLocks noChangeArrowheads="1"/>
            </p:cNvSpPr>
            <p:nvPr/>
          </p:nvSpPr>
          <p:spPr bwMode="auto">
            <a:xfrm rot="16200000">
              <a:off x="244" y="1510"/>
              <a:ext cx="46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63" name="Rectangle 45"/>
            <p:cNvSpPr>
              <a:spLocks noChangeArrowheads="1"/>
            </p:cNvSpPr>
            <p:nvPr/>
          </p:nvSpPr>
          <p:spPr bwMode="auto">
            <a:xfrm rot="16200000">
              <a:off x="250" y="1495"/>
              <a:ext cx="34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64" name="Rectangle 46"/>
            <p:cNvSpPr>
              <a:spLocks noChangeArrowheads="1"/>
            </p:cNvSpPr>
            <p:nvPr/>
          </p:nvSpPr>
          <p:spPr bwMode="auto">
            <a:xfrm rot="16200000">
              <a:off x="248" y="1485"/>
              <a:ext cx="38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65" name="Rectangle 47"/>
            <p:cNvSpPr>
              <a:spLocks noChangeArrowheads="1"/>
            </p:cNvSpPr>
            <p:nvPr/>
          </p:nvSpPr>
          <p:spPr bwMode="auto">
            <a:xfrm rot="16200000">
              <a:off x="243" y="1466"/>
              <a:ext cx="48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66" name="Rectangle 48"/>
            <p:cNvSpPr>
              <a:spLocks noChangeArrowheads="1"/>
            </p:cNvSpPr>
            <p:nvPr/>
          </p:nvSpPr>
          <p:spPr bwMode="auto">
            <a:xfrm rot="16200000">
              <a:off x="243" y="1440"/>
              <a:ext cx="48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g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67" name="Rectangle 49"/>
            <p:cNvSpPr>
              <a:spLocks noChangeArrowheads="1"/>
            </p:cNvSpPr>
            <p:nvPr/>
          </p:nvSpPr>
          <p:spPr bwMode="auto">
            <a:xfrm rot="16200000">
              <a:off x="250" y="1421"/>
              <a:ext cx="34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/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68" name="Rectangle 50"/>
            <p:cNvSpPr>
              <a:spLocks noChangeArrowheads="1"/>
            </p:cNvSpPr>
            <p:nvPr/>
          </p:nvSpPr>
          <p:spPr bwMode="auto">
            <a:xfrm rot="16200000">
              <a:off x="237" y="1396"/>
              <a:ext cx="60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69" name="Rectangle 51"/>
            <p:cNvSpPr>
              <a:spLocks noChangeArrowheads="1"/>
            </p:cNvSpPr>
            <p:nvPr/>
          </p:nvSpPr>
          <p:spPr bwMode="auto">
            <a:xfrm rot="16200000">
              <a:off x="243" y="1364"/>
              <a:ext cx="48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70" name="Rectangle 52"/>
            <p:cNvSpPr>
              <a:spLocks noChangeArrowheads="1"/>
            </p:cNvSpPr>
            <p:nvPr/>
          </p:nvSpPr>
          <p:spPr bwMode="auto">
            <a:xfrm rot="16200000">
              <a:off x="248" y="1343"/>
              <a:ext cx="38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71" name="Rectangle 53"/>
            <p:cNvSpPr>
              <a:spLocks noChangeArrowheads="1"/>
            </p:cNvSpPr>
            <p:nvPr/>
          </p:nvSpPr>
          <p:spPr bwMode="auto">
            <a:xfrm>
              <a:off x="426" y="808"/>
              <a:ext cx="1424" cy="14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72" name="Oval 54"/>
            <p:cNvSpPr>
              <a:spLocks noChangeArrowheads="1"/>
            </p:cNvSpPr>
            <p:nvPr/>
          </p:nvSpPr>
          <p:spPr bwMode="auto">
            <a:xfrm>
              <a:off x="1674" y="930"/>
              <a:ext cx="35" cy="36"/>
            </a:xfrm>
            <a:prstGeom prst="ellipse">
              <a:avLst/>
            </a:prstGeom>
            <a:solidFill>
              <a:srgbClr val="9051A0"/>
            </a:solidFill>
            <a:ln w="1">
              <a:solidFill>
                <a:srgbClr val="9051A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73" name="Oval 55"/>
            <p:cNvSpPr>
              <a:spLocks noChangeArrowheads="1"/>
            </p:cNvSpPr>
            <p:nvPr/>
          </p:nvSpPr>
          <p:spPr bwMode="auto">
            <a:xfrm>
              <a:off x="1674" y="956"/>
              <a:ext cx="35" cy="36"/>
            </a:xfrm>
            <a:prstGeom prst="ellipse">
              <a:avLst/>
            </a:prstGeom>
            <a:solidFill>
              <a:srgbClr val="9BA2C7"/>
            </a:solidFill>
            <a:ln w="1">
              <a:solidFill>
                <a:srgbClr val="9BA2C7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74" name="Oval 56"/>
            <p:cNvSpPr>
              <a:spLocks noChangeArrowheads="1"/>
            </p:cNvSpPr>
            <p:nvPr/>
          </p:nvSpPr>
          <p:spPr bwMode="auto">
            <a:xfrm>
              <a:off x="1674" y="956"/>
              <a:ext cx="35" cy="36"/>
            </a:xfrm>
            <a:prstGeom prst="ellipse">
              <a:avLst/>
            </a:prstGeom>
            <a:solidFill>
              <a:srgbClr val="DC8569"/>
            </a:solidFill>
            <a:ln w="1">
              <a:solidFill>
                <a:srgbClr val="DC8569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75" name="Oval 57"/>
            <p:cNvSpPr>
              <a:spLocks noChangeArrowheads="1"/>
            </p:cNvSpPr>
            <p:nvPr/>
          </p:nvSpPr>
          <p:spPr bwMode="auto">
            <a:xfrm>
              <a:off x="1674" y="990"/>
              <a:ext cx="35" cy="35"/>
            </a:xfrm>
            <a:prstGeom prst="ellipse">
              <a:avLst/>
            </a:prstGeom>
            <a:solidFill>
              <a:srgbClr val="618830"/>
            </a:solidFill>
            <a:ln w="1">
              <a:solidFill>
                <a:srgbClr val="61883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76" name="Oval 58"/>
            <p:cNvSpPr>
              <a:spLocks noChangeArrowheads="1"/>
            </p:cNvSpPr>
            <p:nvPr/>
          </p:nvSpPr>
          <p:spPr bwMode="auto">
            <a:xfrm>
              <a:off x="1674" y="1037"/>
              <a:ext cx="35" cy="36"/>
            </a:xfrm>
            <a:prstGeom prst="ellipse">
              <a:avLst/>
            </a:prstGeom>
            <a:solidFill>
              <a:srgbClr val="8DA530"/>
            </a:solidFill>
            <a:ln w="1">
              <a:solidFill>
                <a:srgbClr val="8DA53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77" name="Oval 59"/>
            <p:cNvSpPr>
              <a:spLocks noChangeArrowheads="1"/>
            </p:cNvSpPr>
            <p:nvPr/>
          </p:nvSpPr>
          <p:spPr bwMode="auto">
            <a:xfrm>
              <a:off x="1674" y="1075"/>
              <a:ext cx="35" cy="36"/>
            </a:xfrm>
            <a:prstGeom prst="ellipse">
              <a:avLst/>
            </a:prstGeom>
            <a:solidFill>
              <a:srgbClr val="174384"/>
            </a:solidFill>
            <a:ln w="1">
              <a:solidFill>
                <a:srgbClr val="174384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78" name="Oval 60"/>
            <p:cNvSpPr>
              <a:spLocks noChangeArrowheads="1"/>
            </p:cNvSpPr>
            <p:nvPr/>
          </p:nvSpPr>
          <p:spPr bwMode="auto">
            <a:xfrm>
              <a:off x="1674" y="1077"/>
              <a:ext cx="35" cy="36"/>
            </a:xfrm>
            <a:prstGeom prst="ellipse">
              <a:avLst/>
            </a:prstGeom>
            <a:solidFill>
              <a:srgbClr val="6ABF8C"/>
            </a:solidFill>
            <a:ln w="1">
              <a:solidFill>
                <a:srgbClr val="6ABF8C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79" name="Oval 61"/>
            <p:cNvSpPr>
              <a:spLocks noChangeArrowheads="1"/>
            </p:cNvSpPr>
            <p:nvPr/>
          </p:nvSpPr>
          <p:spPr bwMode="auto">
            <a:xfrm>
              <a:off x="1515" y="909"/>
              <a:ext cx="35" cy="35"/>
            </a:xfrm>
            <a:prstGeom prst="ellipse">
              <a:avLst/>
            </a:prstGeom>
            <a:solidFill>
              <a:srgbClr val="CF7926"/>
            </a:solidFill>
            <a:ln w="1">
              <a:solidFill>
                <a:srgbClr val="CF792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0" name="Oval 62"/>
            <p:cNvSpPr>
              <a:spLocks noChangeArrowheads="1"/>
            </p:cNvSpPr>
            <p:nvPr/>
          </p:nvSpPr>
          <p:spPr bwMode="auto">
            <a:xfrm>
              <a:off x="1515" y="944"/>
              <a:ext cx="35" cy="36"/>
            </a:xfrm>
            <a:prstGeom prst="ellipse">
              <a:avLst/>
            </a:prstGeom>
            <a:solidFill>
              <a:srgbClr val="91B720"/>
            </a:solidFill>
            <a:ln w="1">
              <a:solidFill>
                <a:srgbClr val="91B72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1" name="Oval 63"/>
            <p:cNvSpPr>
              <a:spLocks noChangeArrowheads="1"/>
            </p:cNvSpPr>
            <p:nvPr/>
          </p:nvSpPr>
          <p:spPr bwMode="auto">
            <a:xfrm>
              <a:off x="1515" y="975"/>
              <a:ext cx="35" cy="36"/>
            </a:xfrm>
            <a:prstGeom prst="ellipse">
              <a:avLst/>
            </a:prstGeom>
            <a:solidFill>
              <a:srgbClr val="D54857"/>
            </a:solidFill>
            <a:ln w="1">
              <a:solidFill>
                <a:srgbClr val="D54857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2" name="Oval 64"/>
            <p:cNvSpPr>
              <a:spLocks noChangeArrowheads="1"/>
            </p:cNvSpPr>
            <p:nvPr/>
          </p:nvSpPr>
          <p:spPr bwMode="auto">
            <a:xfrm>
              <a:off x="1515" y="1037"/>
              <a:ext cx="35" cy="36"/>
            </a:xfrm>
            <a:prstGeom prst="ellipse">
              <a:avLst/>
            </a:prstGeom>
            <a:solidFill>
              <a:srgbClr val="1FB6B6"/>
            </a:solidFill>
            <a:ln w="1">
              <a:solidFill>
                <a:srgbClr val="1FB6B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3" name="Oval 65"/>
            <p:cNvSpPr>
              <a:spLocks noChangeArrowheads="1"/>
            </p:cNvSpPr>
            <p:nvPr/>
          </p:nvSpPr>
          <p:spPr bwMode="auto">
            <a:xfrm>
              <a:off x="1515" y="1182"/>
              <a:ext cx="35" cy="35"/>
            </a:xfrm>
            <a:prstGeom prst="ellipse">
              <a:avLst/>
            </a:prstGeom>
            <a:solidFill>
              <a:srgbClr val="406FDF"/>
            </a:solidFill>
            <a:ln w="1">
              <a:solidFill>
                <a:srgbClr val="406FDF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4" name="Oval 66"/>
            <p:cNvSpPr>
              <a:spLocks noChangeArrowheads="1"/>
            </p:cNvSpPr>
            <p:nvPr/>
          </p:nvSpPr>
          <p:spPr bwMode="auto">
            <a:xfrm>
              <a:off x="1515" y="1234"/>
              <a:ext cx="35" cy="36"/>
            </a:xfrm>
            <a:prstGeom prst="ellipse">
              <a:avLst/>
            </a:prstGeom>
            <a:solidFill>
              <a:srgbClr val="A12CDC"/>
            </a:solidFill>
            <a:ln w="1">
              <a:solidFill>
                <a:srgbClr val="A12CDC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5" name="Oval 67"/>
            <p:cNvSpPr>
              <a:spLocks noChangeArrowheads="1"/>
            </p:cNvSpPr>
            <p:nvPr/>
          </p:nvSpPr>
          <p:spPr bwMode="auto">
            <a:xfrm>
              <a:off x="1515" y="1284"/>
              <a:ext cx="35" cy="35"/>
            </a:xfrm>
            <a:prstGeom prst="ellipse">
              <a:avLst/>
            </a:prstGeom>
            <a:solidFill>
              <a:srgbClr val="21BD91"/>
            </a:solidFill>
            <a:ln w="1">
              <a:solidFill>
                <a:srgbClr val="21BD91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6" name="Oval 68"/>
            <p:cNvSpPr>
              <a:spLocks noChangeArrowheads="1"/>
            </p:cNvSpPr>
            <p:nvPr/>
          </p:nvSpPr>
          <p:spPr bwMode="auto">
            <a:xfrm>
              <a:off x="1356" y="1066"/>
              <a:ext cx="35" cy="35"/>
            </a:xfrm>
            <a:prstGeom prst="ellipse">
              <a:avLst/>
            </a:prstGeom>
            <a:solidFill>
              <a:srgbClr val="D47BBB"/>
            </a:solidFill>
            <a:ln w="1">
              <a:solidFill>
                <a:srgbClr val="D47BBB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7" name="Oval 69"/>
            <p:cNvSpPr>
              <a:spLocks noChangeArrowheads="1"/>
            </p:cNvSpPr>
            <p:nvPr/>
          </p:nvSpPr>
          <p:spPr bwMode="auto">
            <a:xfrm>
              <a:off x="1356" y="1070"/>
              <a:ext cx="35" cy="36"/>
            </a:xfrm>
            <a:prstGeom prst="ellipse">
              <a:avLst/>
            </a:prstGeom>
            <a:solidFill>
              <a:srgbClr val="7FE44F"/>
            </a:solidFill>
            <a:ln w="1">
              <a:solidFill>
                <a:srgbClr val="7FE44F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8" name="Oval 70"/>
            <p:cNvSpPr>
              <a:spLocks noChangeArrowheads="1"/>
            </p:cNvSpPr>
            <p:nvPr/>
          </p:nvSpPr>
          <p:spPr bwMode="auto">
            <a:xfrm>
              <a:off x="1356" y="1130"/>
              <a:ext cx="35" cy="35"/>
            </a:xfrm>
            <a:prstGeom prst="ellipse">
              <a:avLst/>
            </a:prstGeom>
            <a:solidFill>
              <a:srgbClr val="AF8312"/>
            </a:solidFill>
            <a:ln w="1">
              <a:solidFill>
                <a:srgbClr val="AF8312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9" name="Oval 71"/>
            <p:cNvSpPr>
              <a:spLocks noChangeArrowheads="1"/>
            </p:cNvSpPr>
            <p:nvPr/>
          </p:nvSpPr>
          <p:spPr bwMode="auto">
            <a:xfrm>
              <a:off x="1356" y="1146"/>
              <a:ext cx="35" cy="36"/>
            </a:xfrm>
            <a:prstGeom prst="ellipse">
              <a:avLst/>
            </a:prstGeom>
            <a:solidFill>
              <a:srgbClr val="6D1C69"/>
            </a:solidFill>
            <a:ln w="1">
              <a:solidFill>
                <a:srgbClr val="6D1C69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90" name="Oval 72"/>
            <p:cNvSpPr>
              <a:spLocks noChangeArrowheads="1"/>
            </p:cNvSpPr>
            <p:nvPr/>
          </p:nvSpPr>
          <p:spPr bwMode="auto">
            <a:xfrm>
              <a:off x="1356" y="1153"/>
              <a:ext cx="35" cy="36"/>
            </a:xfrm>
            <a:prstGeom prst="ellipse">
              <a:avLst/>
            </a:prstGeom>
            <a:solidFill>
              <a:srgbClr val="3E2B68"/>
            </a:solidFill>
            <a:ln w="1">
              <a:solidFill>
                <a:srgbClr val="3E2B68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91" name="Oval 73"/>
            <p:cNvSpPr>
              <a:spLocks noChangeArrowheads="1"/>
            </p:cNvSpPr>
            <p:nvPr/>
          </p:nvSpPr>
          <p:spPr bwMode="auto">
            <a:xfrm>
              <a:off x="1356" y="1251"/>
              <a:ext cx="35" cy="35"/>
            </a:xfrm>
            <a:prstGeom prst="ellipse">
              <a:avLst/>
            </a:prstGeom>
            <a:solidFill>
              <a:srgbClr val="357169"/>
            </a:solidFill>
            <a:ln w="1">
              <a:solidFill>
                <a:srgbClr val="357169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92" name="Oval 74"/>
            <p:cNvSpPr>
              <a:spLocks noChangeArrowheads="1"/>
            </p:cNvSpPr>
            <p:nvPr/>
          </p:nvSpPr>
          <p:spPr bwMode="auto">
            <a:xfrm>
              <a:off x="1356" y="1284"/>
              <a:ext cx="35" cy="35"/>
            </a:xfrm>
            <a:prstGeom prst="ellipse">
              <a:avLst/>
            </a:prstGeom>
            <a:solidFill>
              <a:srgbClr val="372AD0"/>
            </a:solidFill>
            <a:ln w="1">
              <a:solidFill>
                <a:srgbClr val="372AD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93" name="Oval 75"/>
            <p:cNvSpPr>
              <a:spLocks noChangeArrowheads="1"/>
            </p:cNvSpPr>
            <p:nvPr/>
          </p:nvSpPr>
          <p:spPr bwMode="auto">
            <a:xfrm>
              <a:off x="988" y="1346"/>
              <a:ext cx="35" cy="35"/>
            </a:xfrm>
            <a:prstGeom prst="ellipse">
              <a:avLst/>
            </a:prstGeom>
            <a:solidFill>
              <a:srgbClr val="9BA2C7"/>
            </a:solidFill>
            <a:ln w="1">
              <a:solidFill>
                <a:srgbClr val="9BA2C7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94" name="Oval 76"/>
            <p:cNvSpPr>
              <a:spLocks noChangeArrowheads="1"/>
            </p:cNvSpPr>
            <p:nvPr/>
          </p:nvSpPr>
          <p:spPr bwMode="auto">
            <a:xfrm>
              <a:off x="988" y="1369"/>
              <a:ext cx="35" cy="36"/>
            </a:xfrm>
            <a:prstGeom prst="ellipse">
              <a:avLst/>
            </a:prstGeom>
            <a:solidFill>
              <a:srgbClr val="6ABF8C"/>
            </a:solidFill>
            <a:ln w="1">
              <a:solidFill>
                <a:srgbClr val="6ABF8C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95" name="Oval 77"/>
            <p:cNvSpPr>
              <a:spLocks noChangeArrowheads="1"/>
            </p:cNvSpPr>
            <p:nvPr/>
          </p:nvSpPr>
          <p:spPr bwMode="auto">
            <a:xfrm>
              <a:off x="988" y="1417"/>
              <a:ext cx="35" cy="35"/>
            </a:xfrm>
            <a:prstGeom prst="ellipse">
              <a:avLst/>
            </a:prstGeom>
            <a:solidFill>
              <a:srgbClr val="8DA530"/>
            </a:solidFill>
            <a:ln w="1">
              <a:solidFill>
                <a:srgbClr val="8DA53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96" name="Oval 78"/>
            <p:cNvSpPr>
              <a:spLocks noChangeArrowheads="1"/>
            </p:cNvSpPr>
            <p:nvPr/>
          </p:nvSpPr>
          <p:spPr bwMode="auto">
            <a:xfrm>
              <a:off x="988" y="1467"/>
              <a:ext cx="35" cy="35"/>
            </a:xfrm>
            <a:prstGeom prst="ellipse">
              <a:avLst/>
            </a:prstGeom>
            <a:solidFill>
              <a:srgbClr val="D2269E"/>
            </a:solidFill>
            <a:ln w="1">
              <a:solidFill>
                <a:srgbClr val="D2269E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97" name="Oval 79"/>
            <p:cNvSpPr>
              <a:spLocks noChangeArrowheads="1"/>
            </p:cNvSpPr>
            <p:nvPr/>
          </p:nvSpPr>
          <p:spPr bwMode="auto">
            <a:xfrm>
              <a:off x="988" y="1502"/>
              <a:ext cx="35" cy="36"/>
            </a:xfrm>
            <a:prstGeom prst="ellipse">
              <a:avLst/>
            </a:prstGeom>
            <a:solidFill>
              <a:srgbClr val="DC8569"/>
            </a:solidFill>
            <a:ln w="1">
              <a:solidFill>
                <a:srgbClr val="DC8569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98" name="Oval 80"/>
            <p:cNvSpPr>
              <a:spLocks noChangeArrowheads="1"/>
            </p:cNvSpPr>
            <p:nvPr/>
          </p:nvSpPr>
          <p:spPr bwMode="auto">
            <a:xfrm>
              <a:off x="988" y="1509"/>
              <a:ext cx="35" cy="36"/>
            </a:xfrm>
            <a:prstGeom prst="ellipse">
              <a:avLst/>
            </a:prstGeom>
            <a:solidFill>
              <a:srgbClr val="9051A0"/>
            </a:solidFill>
            <a:ln w="1">
              <a:solidFill>
                <a:srgbClr val="9051A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99" name="Oval 81"/>
            <p:cNvSpPr>
              <a:spLocks noChangeArrowheads="1"/>
            </p:cNvSpPr>
            <p:nvPr/>
          </p:nvSpPr>
          <p:spPr bwMode="auto">
            <a:xfrm>
              <a:off x="988" y="1559"/>
              <a:ext cx="35" cy="36"/>
            </a:xfrm>
            <a:prstGeom prst="ellipse">
              <a:avLst/>
            </a:prstGeom>
            <a:solidFill>
              <a:srgbClr val="239DC3"/>
            </a:solidFill>
            <a:ln w="1">
              <a:solidFill>
                <a:srgbClr val="239DC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00" name="Oval 82"/>
            <p:cNvSpPr>
              <a:spLocks noChangeArrowheads="1"/>
            </p:cNvSpPr>
            <p:nvPr/>
          </p:nvSpPr>
          <p:spPr bwMode="auto">
            <a:xfrm>
              <a:off x="617" y="1685"/>
              <a:ext cx="36" cy="36"/>
            </a:xfrm>
            <a:prstGeom prst="ellipse">
              <a:avLst/>
            </a:prstGeom>
            <a:solidFill>
              <a:srgbClr val="91B720"/>
            </a:solidFill>
            <a:ln w="1">
              <a:solidFill>
                <a:srgbClr val="91B72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01" name="Oval 83"/>
            <p:cNvSpPr>
              <a:spLocks noChangeArrowheads="1"/>
            </p:cNvSpPr>
            <p:nvPr/>
          </p:nvSpPr>
          <p:spPr bwMode="auto">
            <a:xfrm>
              <a:off x="617" y="1728"/>
              <a:ext cx="36" cy="35"/>
            </a:xfrm>
            <a:prstGeom prst="ellipse">
              <a:avLst/>
            </a:prstGeom>
            <a:solidFill>
              <a:srgbClr val="C925CD"/>
            </a:solidFill>
            <a:ln w="1">
              <a:solidFill>
                <a:srgbClr val="C925CD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02" name="Oval 84"/>
            <p:cNvSpPr>
              <a:spLocks noChangeArrowheads="1"/>
            </p:cNvSpPr>
            <p:nvPr/>
          </p:nvSpPr>
          <p:spPr bwMode="auto">
            <a:xfrm>
              <a:off x="617" y="1747"/>
              <a:ext cx="36" cy="35"/>
            </a:xfrm>
            <a:prstGeom prst="ellipse">
              <a:avLst/>
            </a:prstGeom>
            <a:solidFill>
              <a:srgbClr val="D54857"/>
            </a:solidFill>
            <a:ln w="1">
              <a:solidFill>
                <a:srgbClr val="D54857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03" name="Oval 85"/>
            <p:cNvSpPr>
              <a:spLocks noChangeArrowheads="1"/>
            </p:cNvSpPr>
            <p:nvPr/>
          </p:nvSpPr>
          <p:spPr bwMode="auto">
            <a:xfrm>
              <a:off x="617" y="1770"/>
              <a:ext cx="36" cy="36"/>
            </a:xfrm>
            <a:prstGeom prst="ellipse">
              <a:avLst/>
            </a:prstGeom>
            <a:solidFill>
              <a:srgbClr val="1FB6B6"/>
            </a:solidFill>
            <a:ln w="1">
              <a:solidFill>
                <a:srgbClr val="1FB6B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04" name="Oval 86"/>
            <p:cNvSpPr>
              <a:spLocks noChangeArrowheads="1"/>
            </p:cNvSpPr>
            <p:nvPr/>
          </p:nvSpPr>
          <p:spPr bwMode="auto">
            <a:xfrm>
              <a:off x="617" y="1785"/>
              <a:ext cx="36" cy="35"/>
            </a:xfrm>
            <a:prstGeom prst="ellipse">
              <a:avLst/>
            </a:prstGeom>
            <a:solidFill>
              <a:srgbClr val="39B143"/>
            </a:solidFill>
            <a:ln w="1">
              <a:solidFill>
                <a:srgbClr val="39B14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05" name="Oval 87"/>
            <p:cNvSpPr>
              <a:spLocks noChangeArrowheads="1"/>
            </p:cNvSpPr>
            <p:nvPr/>
          </p:nvSpPr>
          <p:spPr bwMode="auto">
            <a:xfrm>
              <a:off x="617" y="1915"/>
              <a:ext cx="36" cy="36"/>
            </a:xfrm>
            <a:prstGeom prst="ellipse">
              <a:avLst/>
            </a:prstGeom>
            <a:solidFill>
              <a:srgbClr val="406FDF"/>
            </a:solidFill>
            <a:ln w="1">
              <a:solidFill>
                <a:srgbClr val="406FDF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06" name="Oval 88"/>
            <p:cNvSpPr>
              <a:spLocks noChangeArrowheads="1"/>
            </p:cNvSpPr>
            <p:nvPr/>
          </p:nvSpPr>
          <p:spPr bwMode="auto">
            <a:xfrm>
              <a:off x="617" y="1929"/>
              <a:ext cx="36" cy="36"/>
            </a:xfrm>
            <a:prstGeom prst="ellipse">
              <a:avLst/>
            </a:prstGeom>
            <a:solidFill>
              <a:srgbClr val="C8C127"/>
            </a:solidFill>
            <a:ln w="1">
              <a:solidFill>
                <a:srgbClr val="C8C127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07" name="Oval 89"/>
            <p:cNvSpPr>
              <a:spLocks noChangeArrowheads="1"/>
            </p:cNvSpPr>
            <p:nvPr/>
          </p:nvSpPr>
          <p:spPr bwMode="auto">
            <a:xfrm>
              <a:off x="617" y="2024"/>
              <a:ext cx="36" cy="36"/>
            </a:xfrm>
            <a:prstGeom prst="ellipse">
              <a:avLst/>
            </a:prstGeom>
            <a:solidFill>
              <a:srgbClr val="A12CDC"/>
            </a:solidFill>
            <a:ln w="1">
              <a:solidFill>
                <a:srgbClr val="A12CDC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08" name="Freeform 90"/>
            <p:cNvSpPr>
              <a:spLocks/>
            </p:cNvSpPr>
            <p:nvPr/>
          </p:nvSpPr>
          <p:spPr bwMode="auto">
            <a:xfrm>
              <a:off x="638" y="957"/>
              <a:ext cx="1077" cy="848"/>
            </a:xfrm>
            <a:custGeom>
              <a:avLst/>
              <a:gdLst>
                <a:gd name="T0" fmla="*/ 0 w 1077"/>
                <a:gd name="T1" fmla="*/ 848 h 848"/>
                <a:gd name="T2" fmla="*/ 227 w 1077"/>
                <a:gd name="T3" fmla="*/ 669 h 848"/>
                <a:gd name="T4" fmla="*/ 339 w 1077"/>
                <a:gd name="T5" fmla="*/ 580 h 848"/>
                <a:gd name="T6" fmla="*/ 414 w 1077"/>
                <a:gd name="T7" fmla="*/ 521 h 848"/>
                <a:gd name="T8" fmla="*/ 471 w 1077"/>
                <a:gd name="T9" fmla="*/ 477 h 848"/>
                <a:gd name="T10" fmla="*/ 516 w 1077"/>
                <a:gd name="T11" fmla="*/ 441 h 848"/>
                <a:gd name="T12" fmla="*/ 554 w 1077"/>
                <a:gd name="T13" fmla="*/ 412 h 848"/>
                <a:gd name="T14" fmla="*/ 586 w 1077"/>
                <a:gd name="T15" fmla="*/ 386 h 848"/>
                <a:gd name="T16" fmla="*/ 614 w 1077"/>
                <a:gd name="T17" fmla="*/ 364 h 848"/>
                <a:gd name="T18" fmla="*/ 640 w 1077"/>
                <a:gd name="T19" fmla="*/ 344 h 848"/>
                <a:gd name="T20" fmla="*/ 662 w 1077"/>
                <a:gd name="T21" fmla="*/ 326 h 848"/>
                <a:gd name="T22" fmla="*/ 683 w 1077"/>
                <a:gd name="T23" fmla="*/ 310 h 848"/>
                <a:gd name="T24" fmla="*/ 702 w 1077"/>
                <a:gd name="T25" fmla="*/ 295 h 848"/>
                <a:gd name="T26" fmla="*/ 719 w 1077"/>
                <a:gd name="T27" fmla="*/ 281 h 848"/>
                <a:gd name="T28" fmla="*/ 736 w 1077"/>
                <a:gd name="T29" fmla="*/ 268 h 848"/>
                <a:gd name="T30" fmla="*/ 751 w 1077"/>
                <a:gd name="T31" fmla="*/ 256 h 848"/>
                <a:gd name="T32" fmla="*/ 765 w 1077"/>
                <a:gd name="T33" fmla="*/ 245 h 848"/>
                <a:gd name="T34" fmla="*/ 779 w 1077"/>
                <a:gd name="T35" fmla="*/ 234 h 848"/>
                <a:gd name="T36" fmla="*/ 791 w 1077"/>
                <a:gd name="T37" fmla="*/ 224 h 848"/>
                <a:gd name="T38" fmla="*/ 803 w 1077"/>
                <a:gd name="T39" fmla="*/ 215 h 848"/>
                <a:gd name="T40" fmla="*/ 815 w 1077"/>
                <a:gd name="T41" fmla="*/ 206 h 848"/>
                <a:gd name="T42" fmla="*/ 826 w 1077"/>
                <a:gd name="T43" fmla="*/ 197 h 848"/>
                <a:gd name="T44" fmla="*/ 836 w 1077"/>
                <a:gd name="T45" fmla="*/ 189 h 848"/>
                <a:gd name="T46" fmla="*/ 846 w 1077"/>
                <a:gd name="T47" fmla="*/ 182 h 848"/>
                <a:gd name="T48" fmla="*/ 855 w 1077"/>
                <a:gd name="T49" fmla="*/ 174 h 848"/>
                <a:gd name="T50" fmla="*/ 865 w 1077"/>
                <a:gd name="T51" fmla="*/ 167 h 848"/>
                <a:gd name="T52" fmla="*/ 873 w 1077"/>
                <a:gd name="T53" fmla="*/ 160 h 848"/>
                <a:gd name="T54" fmla="*/ 882 w 1077"/>
                <a:gd name="T55" fmla="*/ 153 h 848"/>
                <a:gd name="T56" fmla="*/ 890 w 1077"/>
                <a:gd name="T57" fmla="*/ 147 h 848"/>
                <a:gd name="T58" fmla="*/ 898 w 1077"/>
                <a:gd name="T59" fmla="*/ 141 h 848"/>
                <a:gd name="T60" fmla="*/ 905 w 1077"/>
                <a:gd name="T61" fmla="*/ 134 h 848"/>
                <a:gd name="T62" fmla="*/ 913 w 1077"/>
                <a:gd name="T63" fmla="*/ 129 h 848"/>
                <a:gd name="T64" fmla="*/ 920 w 1077"/>
                <a:gd name="T65" fmla="*/ 123 h 848"/>
                <a:gd name="T66" fmla="*/ 927 w 1077"/>
                <a:gd name="T67" fmla="*/ 118 h 848"/>
                <a:gd name="T68" fmla="*/ 934 w 1077"/>
                <a:gd name="T69" fmla="*/ 112 h 848"/>
                <a:gd name="T70" fmla="*/ 940 w 1077"/>
                <a:gd name="T71" fmla="*/ 107 h 848"/>
                <a:gd name="T72" fmla="*/ 946 w 1077"/>
                <a:gd name="T73" fmla="*/ 102 h 848"/>
                <a:gd name="T74" fmla="*/ 953 w 1077"/>
                <a:gd name="T75" fmla="*/ 97 h 848"/>
                <a:gd name="T76" fmla="*/ 959 w 1077"/>
                <a:gd name="T77" fmla="*/ 93 h 848"/>
                <a:gd name="T78" fmla="*/ 965 w 1077"/>
                <a:gd name="T79" fmla="*/ 88 h 848"/>
                <a:gd name="T80" fmla="*/ 970 w 1077"/>
                <a:gd name="T81" fmla="*/ 83 h 848"/>
                <a:gd name="T82" fmla="*/ 976 w 1077"/>
                <a:gd name="T83" fmla="*/ 79 h 848"/>
                <a:gd name="T84" fmla="*/ 981 w 1077"/>
                <a:gd name="T85" fmla="*/ 75 h 848"/>
                <a:gd name="T86" fmla="*/ 987 w 1077"/>
                <a:gd name="T87" fmla="*/ 71 h 848"/>
                <a:gd name="T88" fmla="*/ 992 w 1077"/>
                <a:gd name="T89" fmla="*/ 67 h 848"/>
                <a:gd name="T90" fmla="*/ 997 w 1077"/>
                <a:gd name="T91" fmla="*/ 63 h 848"/>
                <a:gd name="T92" fmla="*/ 1002 w 1077"/>
                <a:gd name="T93" fmla="*/ 59 h 848"/>
                <a:gd name="T94" fmla="*/ 1007 w 1077"/>
                <a:gd name="T95" fmla="*/ 55 h 848"/>
                <a:gd name="T96" fmla="*/ 1011 w 1077"/>
                <a:gd name="T97" fmla="*/ 51 h 848"/>
                <a:gd name="T98" fmla="*/ 1077 w 1077"/>
                <a:gd name="T99" fmla="*/ 0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77" h="848">
                  <a:moveTo>
                    <a:pt x="0" y="848"/>
                  </a:moveTo>
                  <a:lnTo>
                    <a:pt x="227" y="669"/>
                  </a:lnTo>
                  <a:lnTo>
                    <a:pt x="339" y="580"/>
                  </a:lnTo>
                  <a:lnTo>
                    <a:pt x="414" y="521"/>
                  </a:lnTo>
                  <a:lnTo>
                    <a:pt x="471" y="477"/>
                  </a:lnTo>
                  <a:lnTo>
                    <a:pt x="516" y="441"/>
                  </a:lnTo>
                  <a:lnTo>
                    <a:pt x="554" y="412"/>
                  </a:lnTo>
                  <a:lnTo>
                    <a:pt x="586" y="386"/>
                  </a:lnTo>
                  <a:lnTo>
                    <a:pt x="614" y="364"/>
                  </a:lnTo>
                  <a:lnTo>
                    <a:pt x="640" y="344"/>
                  </a:lnTo>
                  <a:lnTo>
                    <a:pt x="662" y="326"/>
                  </a:lnTo>
                  <a:lnTo>
                    <a:pt x="683" y="310"/>
                  </a:lnTo>
                  <a:lnTo>
                    <a:pt x="702" y="295"/>
                  </a:lnTo>
                  <a:lnTo>
                    <a:pt x="719" y="281"/>
                  </a:lnTo>
                  <a:lnTo>
                    <a:pt x="736" y="268"/>
                  </a:lnTo>
                  <a:lnTo>
                    <a:pt x="751" y="256"/>
                  </a:lnTo>
                  <a:lnTo>
                    <a:pt x="765" y="245"/>
                  </a:lnTo>
                  <a:lnTo>
                    <a:pt x="779" y="234"/>
                  </a:lnTo>
                  <a:lnTo>
                    <a:pt x="791" y="224"/>
                  </a:lnTo>
                  <a:lnTo>
                    <a:pt x="803" y="215"/>
                  </a:lnTo>
                  <a:lnTo>
                    <a:pt x="815" y="206"/>
                  </a:lnTo>
                  <a:lnTo>
                    <a:pt x="826" y="197"/>
                  </a:lnTo>
                  <a:lnTo>
                    <a:pt x="836" y="189"/>
                  </a:lnTo>
                  <a:lnTo>
                    <a:pt x="846" y="182"/>
                  </a:lnTo>
                  <a:lnTo>
                    <a:pt x="855" y="174"/>
                  </a:lnTo>
                  <a:lnTo>
                    <a:pt x="865" y="167"/>
                  </a:lnTo>
                  <a:lnTo>
                    <a:pt x="873" y="160"/>
                  </a:lnTo>
                  <a:lnTo>
                    <a:pt x="882" y="153"/>
                  </a:lnTo>
                  <a:lnTo>
                    <a:pt x="890" y="147"/>
                  </a:lnTo>
                  <a:lnTo>
                    <a:pt x="898" y="141"/>
                  </a:lnTo>
                  <a:lnTo>
                    <a:pt x="905" y="134"/>
                  </a:lnTo>
                  <a:lnTo>
                    <a:pt x="913" y="129"/>
                  </a:lnTo>
                  <a:lnTo>
                    <a:pt x="920" y="123"/>
                  </a:lnTo>
                  <a:lnTo>
                    <a:pt x="927" y="118"/>
                  </a:lnTo>
                  <a:lnTo>
                    <a:pt x="934" y="112"/>
                  </a:lnTo>
                  <a:lnTo>
                    <a:pt x="940" y="107"/>
                  </a:lnTo>
                  <a:lnTo>
                    <a:pt x="946" y="102"/>
                  </a:lnTo>
                  <a:lnTo>
                    <a:pt x="953" y="97"/>
                  </a:lnTo>
                  <a:lnTo>
                    <a:pt x="959" y="93"/>
                  </a:lnTo>
                  <a:lnTo>
                    <a:pt x="965" y="88"/>
                  </a:lnTo>
                  <a:lnTo>
                    <a:pt x="970" y="83"/>
                  </a:lnTo>
                  <a:lnTo>
                    <a:pt x="976" y="79"/>
                  </a:lnTo>
                  <a:lnTo>
                    <a:pt x="981" y="75"/>
                  </a:lnTo>
                  <a:lnTo>
                    <a:pt x="987" y="71"/>
                  </a:lnTo>
                  <a:lnTo>
                    <a:pt x="992" y="67"/>
                  </a:lnTo>
                  <a:lnTo>
                    <a:pt x="997" y="63"/>
                  </a:lnTo>
                  <a:lnTo>
                    <a:pt x="1002" y="59"/>
                  </a:lnTo>
                  <a:lnTo>
                    <a:pt x="1007" y="55"/>
                  </a:lnTo>
                  <a:lnTo>
                    <a:pt x="1011" y="51"/>
                  </a:lnTo>
                  <a:lnTo>
                    <a:pt x="1077" y="0"/>
                  </a:lnTo>
                </a:path>
              </a:pathLst>
            </a:custGeom>
            <a:noFill/>
            <a:ln w="8" cap="flat">
              <a:solidFill>
                <a:srgbClr val="D5485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09" name="Rectangle 91"/>
            <p:cNvSpPr>
              <a:spLocks noChangeArrowheads="1"/>
            </p:cNvSpPr>
            <p:nvPr/>
          </p:nvSpPr>
          <p:spPr bwMode="auto">
            <a:xfrm>
              <a:off x="426" y="808"/>
              <a:ext cx="1424" cy="1424"/>
            </a:xfrm>
            <a:prstGeom prst="rect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10" name="Line 92"/>
            <p:cNvSpPr>
              <a:spLocks noChangeShapeType="1"/>
            </p:cNvSpPr>
            <p:nvPr/>
          </p:nvSpPr>
          <p:spPr bwMode="auto">
            <a:xfrm>
              <a:off x="426" y="2232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11" name="Line 93"/>
            <p:cNvSpPr>
              <a:spLocks noChangeShapeType="1"/>
            </p:cNvSpPr>
            <p:nvPr/>
          </p:nvSpPr>
          <p:spPr bwMode="auto">
            <a:xfrm>
              <a:off x="519" y="2232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12" name="Line 94"/>
            <p:cNvSpPr>
              <a:spLocks noChangeShapeType="1"/>
            </p:cNvSpPr>
            <p:nvPr/>
          </p:nvSpPr>
          <p:spPr bwMode="auto">
            <a:xfrm>
              <a:off x="585" y="2232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13" name="Line 95"/>
            <p:cNvSpPr>
              <a:spLocks noChangeShapeType="1"/>
            </p:cNvSpPr>
            <p:nvPr/>
          </p:nvSpPr>
          <p:spPr bwMode="auto">
            <a:xfrm>
              <a:off x="635" y="2232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14" name="Line 96"/>
            <p:cNvSpPr>
              <a:spLocks noChangeShapeType="1"/>
            </p:cNvSpPr>
            <p:nvPr/>
          </p:nvSpPr>
          <p:spPr bwMode="auto">
            <a:xfrm>
              <a:off x="678" y="2232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15" name="Line 97"/>
            <p:cNvSpPr>
              <a:spLocks noChangeShapeType="1"/>
            </p:cNvSpPr>
            <p:nvPr/>
          </p:nvSpPr>
          <p:spPr bwMode="auto">
            <a:xfrm>
              <a:off x="714" y="2232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16" name="Line 98"/>
            <p:cNvSpPr>
              <a:spLocks noChangeShapeType="1"/>
            </p:cNvSpPr>
            <p:nvPr/>
          </p:nvSpPr>
          <p:spPr bwMode="auto">
            <a:xfrm>
              <a:off x="744" y="2232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17" name="Line 99"/>
            <p:cNvSpPr>
              <a:spLocks noChangeShapeType="1"/>
            </p:cNvSpPr>
            <p:nvPr/>
          </p:nvSpPr>
          <p:spPr bwMode="auto">
            <a:xfrm>
              <a:off x="771" y="2232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18" name="Line 100"/>
            <p:cNvSpPr>
              <a:spLocks noChangeShapeType="1"/>
            </p:cNvSpPr>
            <p:nvPr/>
          </p:nvSpPr>
          <p:spPr bwMode="auto">
            <a:xfrm>
              <a:off x="794" y="2232"/>
              <a:ext cx="0" cy="14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20" name="Line 102"/>
            <p:cNvSpPr>
              <a:spLocks noChangeShapeType="1"/>
            </p:cNvSpPr>
            <p:nvPr/>
          </p:nvSpPr>
          <p:spPr bwMode="auto">
            <a:xfrm>
              <a:off x="953" y="2232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21" name="Line 103"/>
            <p:cNvSpPr>
              <a:spLocks noChangeShapeType="1"/>
            </p:cNvSpPr>
            <p:nvPr/>
          </p:nvSpPr>
          <p:spPr bwMode="auto">
            <a:xfrm>
              <a:off x="1046" y="2232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22" name="Line 104"/>
            <p:cNvSpPr>
              <a:spLocks noChangeShapeType="1"/>
            </p:cNvSpPr>
            <p:nvPr/>
          </p:nvSpPr>
          <p:spPr bwMode="auto">
            <a:xfrm>
              <a:off x="1112" y="2232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23" name="Line 105"/>
            <p:cNvSpPr>
              <a:spLocks noChangeShapeType="1"/>
            </p:cNvSpPr>
            <p:nvPr/>
          </p:nvSpPr>
          <p:spPr bwMode="auto">
            <a:xfrm>
              <a:off x="1165" y="2232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24" name="Line 106"/>
            <p:cNvSpPr>
              <a:spLocks noChangeShapeType="1"/>
            </p:cNvSpPr>
            <p:nvPr/>
          </p:nvSpPr>
          <p:spPr bwMode="auto">
            <a:xfrm>
              <a:off x="1205" y="2232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25" name="Line 107"/>
            <p:cNvSpPr>
              <a:spLocks noChangeShapeType="1"/>
            </p:cNvSpPr>
            <p:nvPr/>
          </p:nvSpPr>
          <p:spPr bwMode="auto">
            <a:xfrm>
              <a:off x="1240" y="2232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26" name="Line 108"/>
            <p:cNvSpPr>
              <a:spLocks noChangeShapeType="1"/>
            </p:cNvSpPr>
            <p:nvPr/>
          </p:nvSpPr>
          <p:spPr bwMode="auto">
            <a:xfrm>
              <a:off x="1271" y="2232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27" name="Line 109"/>
            <p:cNvSpPr>
              <a:spLocks noChangeShapeType="1"/>
            </p:cNvSpPr>
            <p:nvPr/>
          </p:nvSpPr>
          <p:spPr bwMode="auto">
            <a:xfrm>
              <a:off x="1300" y="2232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28" name="Line 110"/>
            <p:cNvSpPr>
              <a:spLocks noChangeShapeType="1"/>
            </p:cNvSpPr>
            <p:nvPr/>
          </p:nvSpPr>
          <p:spPr bwMode="auto">
            <a:xfrm>
              <a:off x="1324" y="2232"/>
              <a:ext cx="0" cy="14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30" name="Line 112"/>
            <p:cNvSpPr>
              <a:spLocks noChangeShapeType="1"/>
            </p:cNvSpPr>
            <p:nvPr/>
          </p:nvSpPr>
          <p:spPr bwMode="auto">
            <a:xfrm>
              <a:off x="1483" y="2232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31" name="Line 113"/>
            <p:cNvSpPr>
              <a:spLocks noChangeShapeType="1"/>
            </p:cNvSpPr>
            <p:nvPr/>
          </p:nvSpPr>
          <p:spPr bwMode="auto">
            <a:xfrm>
              <a:off x="1575" y="2232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32" name="Line 114"/>
            <p:cNvSpPr>
              <a:spLocks noChangeShapeType="1"/>
            </p:cNvSpPr>
            <p:nvPr/>
          </p:nvSpPr>
          <p:spPr bwMode="auto">
            <a:xfrm>
              <a:off x="1642" y="2232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33" name="Line 115"/>
            <p:cNvSpPr>
              <a:spLocks noChangeShapeType="1"/>
            </p:cNvSpPr>
            <p:nvPr/>
          </p:nvSpPr>
          <p:spPr bwMode="auto">
            <a:xfrm>
              <a:off x="1691" y="2232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34" name="Line 116"/>
            <p:cNvSpPr>
              <a:spLocks noChangeShapeType="1"/>
            </p:cNvSpPr>
            <p:nvPr/>
          </p:nvSpPr>
          <p:spPr bwMode="auto">
            <a:xfrm>
              <a:off x="1734" y="2232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35" name="Line 117"/>
            <p:cNvSpPr>
              <a:spLocks noChangeShapeType="1"/>
            </p:cNvSpPr>
            <p:nvPr/>
          </p:nvSpPr>
          <p:spPr bwMode="auto">
            <a:xfrm>
              <a:off x="1770" y="2232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36" name="Line 118"/>
            <p:cNvSpPr>
              <a:spLocks noChangeShapeType="1"/>
            </p:cNvSpPr>
            <p:nvPr/>
          </p:nvSpPr>
          <p:spPr bwMode="auto">
            <a:xfrm>
              <a:off x="1798" y="2232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37" name="Line 119"/>
            <p:cNvSpPr>
              <a:spLocks noChangeShapeType="1"/>
            </p:cNvSpPr>
            <p:nvPr/>
          </p:nvSpPr>
          <p:spPr bwMode="auto">
            <a:xfrm>
              <a:off x="1827" y="2232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38" name="Line 120"/>
            <p:cNvSpPr>
              <a:spLocks noChangeShapeType="1"/>
            </p:cNvSpPr>
            <p:nvPr/>
          </p:nvSpPr>
          <p:spPr bwMode="auto">
            <a:xfrm>
              <a:off x="1850" y="2232"/>
              <a:ext cx="0" cy="14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0" name="Rectangle 122"/>
            <p:cNvSpPr>
              <a:spLocks noChangeArrowheads="1"/>
            </p:cNvSpPr>
            <p:nvPr/>
          </p:nvSpPr>
          <p:spPr bwMode="auto">
            <a:xfrm>
              <a:off x="1035" y="2316"/>
              <a:ext cx="240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Dose (mg)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6241" name="Group 125"/>
          <p:cNvGrpSpPr>
            <a:grpSpLocks noChangeAspect="1"/>
          </p:cNvGrpSpPr>
          <p:nvPr/>
        </p:nvGrpSpPr>
        <p:grpSpPr bwMode="auto">
          <a:xfrm>
            <a:off x="3265488" y="1243013"/>
            <a:ext cx="2652712" cy="2549525"/>
            <a:chOff x="2057" y="783"/>
            <a:chExt cx="1671" cy="1606"/>
          </a:xfrm>
        </p:grpSpPr>
        <p:sp>
          <p:nvSpPr>
            <p:cNvPr id="6242" name="AutoShape 124"/>
            <p:cNvSpPr>
              <a:spLocks noChangeAspect="1" noChangeArrowheads="1" noTextEdit="1"/>
            </p:cNvSpPr>
            <p:nvPr/>
          </p:nvSpPr>
          <p:spPr bwMode="auto">
            <a:xfrm>
              <a:off x="2057" y="783"/>
              <a:ext cx="1671" cy="1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3" name="Rectangle 126"/>
            <p:cNvSpPr>
              <a:spLocks noChangeArrowheads="1"/>
            </p:cNvSpPr>
            <p:nvPr/>
          </p:nvSpPr>
          <p:spPr bwMode="auto">
            <a:xfrm>
              <a:off x="2059" y="785"/>
              <a:ext cx="3" cy="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5" name="Line 128"/>
            <p:cNvSpPr>
              <a:spLocks noChangeShapeType="1"/>
            </p:cNvSpPr>
            <p:nvPr/>
          </p:nvSpPr>
          <p:spPr bwMode="auto">
            <a:xfrm flipH="1">
              <a:off x="2255" y="2231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6" name="Line 129"/>
            <p:cNvSpPr>
              <a:spLocks noChangeShapeType="1"/>
            </p:cNvSpPr>
            <p:nvPr/>
          </p:nvSpPr>
          <p:spPr bwMode="auto">
            <a:xfrm flipH="1">
              <a:off x="2255" y="2139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7" name="Line 130"/>
            <p:cNvSpPr>
              <a:spLocks noChangeShapeType="1"/>
            </p:cNvSpPr>
            <p:nvPr/>
          </p:nvSpPr>
          <p:spPr bwMode="auto">
            <a:xfrm flipH="1">
              <a:off x="2255" y="2072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8" name="Line 131"/>
            <p:cNvSpPr>
              <a:spLocks noChangeShapeType="1"/>
            </p:cNvSpPr>
            <p:nvPr/>
          </p:nvSpPr>
          <p:spPr bwMode="auto">
            <a:xfrm flipH="1">
              <a:off x="2255" y="2022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" name="Line 132"/>
            <p:cNvSpPr>
              <a:spLocks noChangeShapeType="1"/>
            </p:cNvSpPr>
            <p:nvPr/>
          </p:nvSpPr>
          <p:spPr bwMode="auto">
            <a:xfrm flipH="1">
              <a:off x="2255" y="1980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0" name="Line 133"/>
            <p:cNvSpPr>
              <a:spLocks noChangeShapeType="1"/>
            </p:cNvSpPr>
            <p:nvPr/>
          </p:nvSpPr>
          <p:spPr bwMode="auto">
            <a:xfrm flipH="1">
              <a:off x="2255" y="1944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" name="Line 134"/>
            <p:cNvSpPr>
              <a:spLocks noChangeShapeType="1"/>
            </p:cNvSpPr>
            <p:nvPr/>
          </p:nvSpPr>
          <p:spPr bwMode="auto">
            <a:xfrm flipH="1">
              <a:off x="2255" y="1913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2" name="Line 135"/>
            <p:cNvSpPr>
              <a:spLocks noChangeShapeType="1"/>
            </p:cNvSpPr>
            <p:nvPr/>
          </p:nvSpPr>
          <p:spPr bwMode="auto">
            <a:xfrm flipH="1">
              <a:off x="2255" y="1887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3" name="Line 136"/>
            <p:cNvSpPr>
              <a:spLocks noChangeShapeType="1"/>
            </p:cNvSpPr>
            <p:nvPr/>
          </p:nvSpPr>
          <p:spPr bwMode="auto">
            <a:xfrm flipH="1">
              <a:off x="2248" y="1864"/>
              <a:ext cx="14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5" name="Line 138"/>
            <p:cNvSpPr>
              <a:spLocks noChangeShapeType="1"/>
            </p:cNvSpPr>
            <p:nvPr/>
          </p:nvSpPr>
          <p:spPr bwMode="auto">
            <a:xfrm flipH="1">
              <a:off x="2255" y="1705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6" name="Line 139"/>
            <p:cNvSpPr>
              <a:spLocks noChangeShapeType="1"/>
            </p:cNvSpPr>
            <p:nvPr/>
          </p:nvSpPr>
          <p:spPr bwMode="auto">
            <a:xfrm flipH="1">
              <a:off x="2255" y="1612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7" name="Line 140"/>
            <p:cNvSpPr>
              <a:spLocks noChangeShapeType="1"/>
            </p:cNvSpPr>
            <p:nvPr/>
          </p:nvSpPr>
          <p:spPr bwMode="auto">
            <a:xfrm flipH="1">
              <a:off x="2255" y="1546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8" name="Line 141"/>
            <p:cNvSpPr>
              <a:spLocks noChangeShapeType="1"/>
            </p:cNvSpPr>
            <p:nvPr/>
          </p:nvSpPr>
          <p:spPr bwMode="auto">
            <a:xfrm flipH="1">
              <a:off x="2255" y="1494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9" name="Line 142"/>
            <p:cNvSpPr>
              <a:spLocks noChangeShapeType="1"/>
            </p:cNvSpPr>
            <p:nvPr/>
          </p:nvSpPr>
          <p:spPr bwMode="auto">
            <a:xfrm flipH="1">
              <a:off x="2255" y="1453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60" name="Line 143"/>
            <p:cNvSpPr>
              <a:spLocks noChangeShapeType="1"/>
            </p:cNvSpPr>
            <p:nvPr/>
          </p:nvSpPr>
          <p:spPr bwMode="auto">
            <a:xfrm flipH="1">
              <a:off x="2255" y="1418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61" name="Line 144"/>
            <p:cNvSpPr>
              <a:spLocks noChangeShapeType="1"/>
            </p:cNvSpPr>
            <p:nvPr/>
          </p:nvSpPr>
          <p:spPr bwMode="auto">
            <a:xfrm flipH="1">
              <a:off x="2255" y="1387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62" name="Line 145"/>
            <p:cNvSpPr>
              <a:spLocks noChangeShapeType="1"/>
            </p:cNvSpPr>
            <p:nvPr/>
          </p:nvSpPr>
          <p:spPr bwMode="auto">
            <a:xfrm flipH="1">
              <a:off x="2255" y="1358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63" name="Line 146"/>
            <p:cNvSpPr>
              <a:spLocks noChangeShapeType="1"/>
            </p:cNvSpPr>
            <p:nvPr/>
          </p:nvSpPr>
          <p:spPr bwMode="auto">
            <a:xfrm flipH="1">
              <a:off x="2248" y="1335"/>
              <a:ext cx="14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65" name="Line 148"/>
            <p:cNvSpPr>
              <a:spLocks noChangeShapeType="1"/>
            </p:cNvSpPr>
            <p:nvPr/>
          </p:nvSpPr>
          <p:spPr bwMode="auto">
            <a:xfrm flipH="1">
              <a:off x="2255" y="1176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66" name="Line 149"/>
            <p:cNvSpPr>
              <a:spLocks noChangeShapeType="1"/>
            </p:cNvSpPr>
            <p:nvPr/>
          </p:nvSpPr>
          <p:spPr bwMode="auto">
            <a:xfrm flipH="1">
              <a:off x="2255" y="1083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67" name="Line 150"/>
            <p:cNvSpPr>
              <a:spLocks noChangeShapeType="1"/>
            </p:cNvSpPr>
            <p:nvPr/>
          </p:nvSpPr>
          <p:spPr bwMode="auto">
            <a:xfrm flipH="1">
              <a:off x="2255" y="1017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68" name="Line 151"/>
            <p:cNvSpPr>
              <a:spLocks noChangeShapeType="1"/>
            </p:cNvSpPr>
            <p:nvPr/>
          </p:nvSpPr>
          <p:spPr bwMode="auto">
            <a:xfrm flipH="1">
              <a:off x="2255" y="967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69" name="Line 152"/>
            <p:cNvSpPr>
              <a:spLocks noChangeShapeType="1"/>
            </p:cNvSpPr>
            <p:nvPr/>
          </p:nvSpPr>
          <p:spPr bwMode="auto">
            <a:xfrm flipH="1">
              <a:off x="2255" y="924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70" name="Line 153"/>
            <p:cNvSpPr>
              <a:spLocks noChangeShapeType="1"/>
            </p:cNvSpPr>
            <p:nvPr/>
          </p:nvSpPr>
          <p:spPr bwMode="auto">
            <a:xfrm flipH="1">
              <a:off x="2255" y="889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71" name="Line 154"/>
            <p:cNvSpPr>
              <a:spLocks noChangeShapeType="1"/>
            </p:cNvSpPr>
            <p:nvPr/>
          </p:nvSpPr>
          <p:spPr bwMode="auto">
            <a:xfrm flipH="1">
              <a:off x="2255" y="860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72" name="Line 155"/>
            <p:cNvSpPr>
              <a:spLocks noChangeShapeType="1"/>
            </p:cNvSpPr>
            <p:nvPr/>
          </p:nvSpPr>
          <p:spPr bwMode="auto">
            <a:xfrm flipH="1">
              <a:off x="2255" y="832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73" name="Line 156"/>
            <p:cNvSpPr>
              <a:spLocks noChangeShapeType="1"/>
            </p:cNvSpPr>
            <p:nvPr/>
          </p:nvSpPr>
          <p:spPr bwMode="auto">
            <a:xfrm flipH="1">
              <a:off x="2248" y="808"/>
              <a:ext cx="14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75" name="Rectangle 158"/>
            <p:cNvSpPr>
              <a:spLocks noChangeArrowheads="1"/>
            </p:cNvSpPr>
            <p:nvPr/>
          </p:nvSpPr>
          <p:spPr bwMode="auto">
            <a:xfrm rot="16200000">
              <a:off x="2076" y="1602"/>
              <a:ext cx="55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276" name="Rectangle 159"/>
            <p:cNvSpPr>
              <a:spLocks noChangeArrowheads="1"/>
            </p:cNvSpPr>
            <p:nvPr/>
          </p:nvSpPr>
          <p:spPr bwMode="auto">
            <a:xfrm rot="16200000">
              <a:off x="2074" y="1567"/>
              <a:ext cx="60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277" name="Rectangle 160"/>
            <p:cNvSpPr>
              <a:spLocks noChangeArrowheads="1"/>
            </p:cNvSpPr>
            <p:nvPr/>
          </p:nvSpPr>
          <p:spPr bwMode="auto">
            <a:xfrm rot="16200000">
              <a:off x="2080" y="1535"/>
              <a:ext cx="48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278" name="Rectangle 161"/>
            <p:cNvSpPr>
              <a:spLocks noChangeArrowheads="1"/>
            </p:cNvSpPr>
            <p:nvPr/>
          </p:nvSpPr>
          <p:spPr bwMode="auto">
            <a:xfrm rot="16200000">
              <a:off x="2081" y="1509"/>
              <a:ext cx="46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279" name="Rectangle 162"/>
            <p:cNvSpPr>
              <a:spLocks noChangeArrowheads="1"/>
            </p:cNvSpPr>
            <p:nvPr/>
          </p:nvSpPr>
          <p:spPr bwMode="auto">
            <a:xfrm rot="16200000">
              <a:off x="2087" y="1494"/>
              <a:ext cx="34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280" name="Rectangle 163"/>
            <p:cNvSpPr>
              <a:spLocks noChangeArrowheads="1"/>
            </p:cNvSpPr>
            <p:nvPr/>
          </p:nvSpPr>
          <p:spPr bwMode="auto">
            <a:xfrm rot="16200000">
              <a:off x="2085" y="1485"/>
              <a:ext cx="38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281" name="Rectangle 164"/>
            <p:cNvSpPr>
              <a:spLocks noChangeArrowheads="1"/>
            </p:cNvSpPr>
            <p:nvPr/>
          </p:nvSpPr>
          <p:spPr bwMode="auto">
            <a:xfrm rot="16200000">
              <a:off x="2080" y="1466"/>
              <a:ext cx="48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282" name="Rectangle 165"/>
            <p:cNvSpPr>
              <a:spLocks noChangeArrowheads="1"/>
            </p:cNvSpPr>
            <p:nvPr/>
          </p:nvSpPr>
          <p:spPr bwMode="auto">
            <a:xfrm rot="16200000">
              <a:off x="2080" y="1440"/>
              <a:ext cx="48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g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283" name="Rectangle 166"/>
            <p:cNvSpPr>
              <a:spLocks noChangeArrowheads="1"/>
            </p:cNvSpPr>
            <p:nvPr/>
          </p:nvSpPr>
          <p:spPr bwMode="auto">
            <a:xfrm rot="16200000">
              <a:off x="2087" y="1421"/>
              <a:ext cx="34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/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284" name="Rectangle 167"/>
            <p:cNvSpPr>
              <a:spLocks noChangeArrowheads="1"/>
            </p:cNvSpPr>
            <p:nvPr/>
          </p:nvSpPr>
          <p:spPr bwMode="auto">
            <a:xfrm rot="16200000">
              <a:off x="2074" y="1396"/>
              <a:ext cx="60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285" name="Rectangle 168"/>
            <p:cNvSpPr>
              <a:spLocks noChangeArrowheads="1"/>
            </p:cNvSpPr>
            <p:nvPr/>
          </p:nvSpPr>
          <p:spPr bwMode="auto">
            <a:xfrm rot="16200000">
              <a:off x="2080" y="1364"/>
              <a:ext cx="48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286" name="Rectangle 169"/>
            <p:cNvSpPr>
              <a:spLocks noChangeArrowheads="1"/>
            </p:cNvSpPr>
            <p:nvPr/>
          </p:nvSpPr>
          <p:spPr bwMode="auto">
            <a:xfrm rot="16200000">
              <a:off x="2085" y="1343"/>
              <a:ext cx="38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287" name="Rectangle 170"/>
            <p:cNvSpPr>
              <a:spLocks noChangeArrowheads="1"/>
            </p:cNvSpPr>
            <p:nvPr/>
          </p:nvSpPr>
          <p:spPr bwMode="auto">
            <a:xfrm>
              <a:off x="2262" y="808"/>
              <a:ext cx="1424" cy="142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88" name="Oval 171"/>
            <p:cNvSpPr>
              <a:spLocks noChangeArrowheads="1"/>
            </p:cNvSpPr>
            <p:nvPr/>
          </p:nvSpPr>
          <p:spPr bwMode="auto">
            <a:xfrm>
              <a:off x="3590" y="949"/>
              <a:ext cx="36" cy="36"/>
            </a:xfrm>
            <a:prstGeom prst="ellipse">
              <a:avLst/>
            </a:prstGeom>
            <a:solidFill>
              <a:srgbClr val="A06D3E"/>
            </a:solidFill>
            <a:ln w="1">
              <a:solidFill>
                <a:srgbClr val="A06D3E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89" name="Oval 172"/>
            <p:cNvSpPr>
              <a:spLocks noChangeArrowheads="1"/>
            </p:cNvSpPr>
            <p:nvPr/>
          </p:nvSpPr>
          <p:spPr bwMode="auto">
            <a:xfrm>
              <a:off x="3590" y="987"/>
              <a:ext cx="36" cy="36"/>
            </a:xfrm>
            <a:prstGeom prst="ellipse">
              <a:avLst/>
            </a:prstGeom>
            <a:solidFill>
              <a:srgbClr val="29E4A1"/>
            </a:solidFill>
            <a:ln w="1">
              <a:solidFill>
                <a:srgbClr val="29E4A1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90" name="Oval 173"/>
            <p:cNvSpPr>
              <a:spLocks noChangeArrowheads="1"/>
            </p:cNvSpPr>
            <p:nvPr/>
          </p:nvSpPr>
          <p:spPr bwMode="auto">
            <a:xfrm>
              <a:off x="3590" y="1042"/>
              <a:ext cx="36" cy="35"/>
            </a:xfrm>
            <a:prstGeom prst="ellipse">
              <a:avLst/>
            </a:prstGeom>
            <a:solidFill>
              <a:srgbClr val="7FE44F"/>
            </a:solidFill>
            <a:ln w="1">
              <a:solidFill>
                <a:srgbClr val="7FE44F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91" name="Oval 174"/>
            <p:cNvSpPr>
              <a:spLocks noChangeArrowheads="1"/>
            </p:cNvSpPr>
            <p:nvPr/>
          </p:nvSpPr>
          <p:spPr bwMode="auto">
            <a:xfrm>
              <a:off x="3590" y="1051"/>
              <a:ext cx="36" cy="36"/>
            </a:xfrm>
            <a:prstGeom prst="ellipse">
              <a:avLst/>
            </a:prstGeom>
            <a:solidFill>
              <a:srgbClr val="6D1C69"/>
            </a:solidFill>
            <a:ln w="1">
              <a:solidFill>
                <a:srgbClr val="6D1C69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92" name="Oval 175"/>
            <p:cNvSpPr>
              <a:spLocks noChangeArrowheads="1"/>
            </p:cNvSpPr>
            <p:nvPr/>
          </p:nvSpPr>
          <p:spPr bwMode="auto">
            <a:xfrm>
              <a:off x="3590" y="1134"/>
              <a:ext cx="36" cy="36"/>
            </a:xfrm>
            <a:prstGeom prst="ellipse">
              <a:avLst/>
            </a:prstGeom>
            <a:solidFill>
              <a:srgbClr val="618830"/>
            </a:solidFill>
            <a:ln w="1">
              <a:solidFill>
                <a:srgbClr val="61883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93" name="Oval 176"/>
            <p:cNvSpPr>
              <a:spLocks noChangeArrowheads="1"/>
            </p:cNvSpPr>
            <p:nvPr/>
          </p:nvSpPr>
          <p:spPr bwMode="auto">
            <a:xfrm>
              <a:off x="3590" y="1208"/>
              <a:ext cx="36" cy="35"/>
            </a:xfrm>
            <a:prstGeom prst="ellipse">
              <a:avLst/>
            </a:prstGeom>
            <a:solidFill>
              <a:srgbClr val="9BA2C7"/>
            </a:solidFill>
            <a:ln w="1">
              <a:solidFill>
                <a:srgbClr val="9BA2C7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94" name="Oval 177"/>
            <p:cNvSpPr>
              <a:spLocks noChangeArrowheads="1"/>
            </p:cNvSpPr>
            <p:nvPr/>
          </p:nvSpPr>
          <p:spPr bwMode="auto">
            <a:xfrm>
              <a:off x="3296" y="1217"/>
              <a:ext cx="36" cy="36"/>
            </a:xfrm>
            <a:prstGeom prst="ellipse">
              <a:avLst/>
            </a:prstGeom>
            <a:solidFill>
              <a:srgbClr val="91B720"/>
            </a:solidFill>
            <a:ln w="1">
              <a:solidFill>
                <a:srgbClr val="91B72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95" name="Oval 178"/>
            <p:cNvSpPr>
              <a:spLocks noChangeArrowheads="1"/>
            </p:cNvSpPr>
            <p:nvPr/>
          </p:nvSpPr>
          <p:spPr bwMode="auto">
            <a:xfrm>
              <a:off x="3296" y="1222"/>
              <a:ext cx="36" cy="35"/>
            </a:xfrm>
            <a:prstGeom prst="ellipse">
              <a:avLst/>
            </a:prstGeom>
            <a:solidFill>
              <a:srgbClr val="239DC3"/>
            </a:solidFill>
            <a:ln w="1">
              <a:solidFill>
                <a:srgbClr val="239DC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96" name="Oval 179"/>
            <p:cNvSpPr>
              <a:spLocks noChangeArrowheads="1"/>
            </p:cNvSpPr>
            <p:nvPr/>
          </p:nvSpPr>
          <p:spPr bwMode="auto">
            <a:xfrm>
              <a:off x="3296" y="1224"/>
              <a:ext cx="36" cy="36"/>
            </a:xfrm>
            <a:prstGeom prst="ellipse">
              <a:avLst/>
            </a:prstGeom>
            <a:solidFill>
              <a:srgbClr val="9051A0"/>
            </a:solidFill>
            <a:ln w="1">
              <a:solidFill>
                <a:srgbClr val="9051A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97" name="Oval 180"/>
            <p:cNvSpPr>
              <a:spLocks noChangeArrowheads="1"/>
            </p:cNvSpPr>
            <p:nvPr/>
          </p:nvSpPr>
          <p:spPr bwMode="auto">
            <a:xfrm>
              <a:off x="3296" y="1241"/>
              <a:ext cx="36" cy="35"/>
            </a:xfrm>
            <a:prstGeom prst="ellipse">
              <a:avLst/>
            </a:prstGeom>
            <a:solidFill>
              <a:srgbClr val="D2269E"/>
            </a:solidFill>
            <a:ln w="1">
              <a:solidFill>
                <a:srgbClr val="D2269E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98" name="Oval 181"/>
            <p:cNvSpPr>
              <a:spLocks noChangeArrowheads="1"/>
            </p:cNvSpPr>
            <p:nvPr/>
          </p:nvSpPr>
          <p:spPr bwMode="auto">
            <a:xfrm>
              <a:off x="3296" y="1272"/>
              <a:ext cx="36" cy="35"/>
            </a:xfrm>
            <a:prstGeom prst="ellipse">
              <a:avLst/>
            </a:prstGeom>
            <a:solidFill>
              <a:srgbClr val="6ABF8C"/>
            </a:solidFill>
            <a:ln w="1">
              <a:solidFill>
                <a:srgbClr val="6ABF8C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99" name="Oval 182"/>
            <p:cNvSpPr>
              <a:spLocks noChangeArrowheads="1"/>
            </p:cNvSpPr>
            <p:nvPr/>
          </p:nvSpPr>
          <p:spPr bwMode="auto">
            <a:xfrm>
              <a:off x="3296" y="1314"/>
              <a:ext cx="36" cy="36"/>
            </a:xfrm>
            <a:prstGeom prst="ellipse">
              <a:avLst/>
            </a:prstGeom>
            <a:solidFill>
              <a:srgbClr val="C925CD"/>
            </a:solidFill>
            <a:ln w="1">
              <a:solidFill>
                <a:srgbClr val="C925CD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00" name="Oval 183"/>
            <p:cNvSpPr>
              <a:spLocks noChangeArrowheads="1"/>
            </p:cNvSpPr>
            <p:nvPr/>
          </p:nvSpPr>
          <p:spPr bwMode="auto">
            <a:xfrm>
              <a:off x="3158" y="1234"/>
              <a:ext cx="36" cy="35"/>
            </a:xfrm>
            <a:prstGeom prst="ellipse">
              <a:avLst/>
            </a:prstGeom>
            <a:solidFill>
              <a:srgbClr val="7362AC"/>
            </a:solidFill>
            <a:ln w="1">
              <a:solidFill>
                <a:srgbClr val="7362AC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01" name="Oval 184"/>
            <p:cNvSpPr>
              <a:spLocks noChangeArrowheads="1"/>
            </p:cNvSpPr>
            <p:nvPr/>
          </p:nvSpPr>
          <p:spPr bwMode="auto">
            <a:xfrm>
              <a:off x="3158" y="1295"/>
              <a:ext cx="36" cy="36"/>
            </a:xfrm>
            <a:prstGeom prst="ellipse">
              <a:avLst/>
            </a:prstGeom>
            <a:solidFill>
              <a:srgbClr val="4F1A8C"/>
            </a:solidFill>
            <a:ln w="1">
              <a:solidFill>
                <a:srgbClr val="4F1A8C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02" name="Oval 185"/>
            <p:cNvSpPr>
              <a:spLocks noChangeArrowheads="1"/>
            </p:cNvSpPr>
            <p:nvPr/>
          </p:nvSpPr>
          <p:spPr bwMode="auto">
            <a:xfrm>
              <a:off x="3158" y="1307"/>
              <a:ext cx="36" cy="36"/>
            </a:xfrm>
            <a:prstGeom prst="ellipse">
              <a:avLst/>
            </a:prstGeom>
            <a:solidFill>
              <a:srgbClr val="E182B9"/>
            </a:solidFill>
            <a:ln w="1">
              <a:solidFill>
                <a:srgbClr val="E182B9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03" name="Oval 186"/>
            <p:cNvSpPr>
              <a:spLocks noChangeArrowheads="1"/>
            </p:cNvSpPr>
            <p:nvPr/>
          </p:nvSpPr>
          <p:spPr bwMode="auto">
            <a:xfrm>
              <a:off x="3158" y="1333"/>
              <a:ext cx="36" cy="36"/>
            </a:xfrm>
            <a:prstGeom prst="ellipse">
              <a:avLst/>
            </a:prstGeom>
            <a:solidFill>
              <a:srgbClr val="C13A68"/>
            </a:solidFill>
            <a:ln w="1">
              <a:solidFill>
                <a:srgbClr val="C13A68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04" name="Oval 187"/>
            <p:cNvSpPr>
              <a:spLocks noChangeArrowheads="1"/>
            </p:cNvSpPr>
            <p:nvPr/>
          </p:nvSpPr>
          <p:spPr bwMode="auto">
            <a:xfrm>
              <a:off x="2864" y="1445"/>
              <a:ext cx="36" cy="35"/>
            </a:xfrm>
            <a:prstGeom prst="ellipse">
              <a:avLst/>
            </a:prstGeom>
            <a:solidFill>
              <a:srgbClr val="1BC426"/>
            </a:solidFill>
            <a:ln w="1">
              <a:solidFill>
                <a:srgbClr val="1BC42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05" name="Oval 188"/>
            <p:cNvSpPr>
              <a:spLocks noChangeArrowheads="1"/>
            </p:cNvSpPr>
            <p:nvPr/>
          </p:nvSpPr>
          <p:spPr bwMode="auto">
            <a:xfrm>
              <a:off x="2864" y="1466"/>
              <a:ext cx="36" cy="36"/>
            </a:xfrm>
            <a:prstGeom prst="ellipse">
              <a:avLst/>
            </a:prstGeom>
            <a:solidFill>
              <a:srgbClr val="13A3A7"/>
            </a:solidFill>
            <a:ln w="1">
              <a:solidFill>
                <a:srgbClr val="13A3A7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06" name="Oval 189"/>
            <p:cNvSpPr>
              <a:spLocks noChangeArrowheads="1"/>
            </p:cNvSpPr>
            <p:nvPr/>
          </p:nvSpPr>
          <p:spPr bwMode="auto">
            <a:xfrm>
              <a:off x="2864" y="1483"/>
              <a:ext cx="36" cy="35"/>
            </a:xfrm>
            <a:prstGeom prst="ellipse">
              <a:avLst/>
            </a:prstGeom>
            <a:solidFill>
              <a:srgbClr val="73ACC1"/>
            </a:solidFill>
            <a:ln w="1">
              <a:solidFill>
                <a:srgbClr val="73ACC1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07" name="Oval 190"/>
            <p:cNvSpPr>
              <a:spLocks noChangeArrowheads="1"/>
            </p:cNvSpPr>
            <p:nvPr/>
          </p:nvSpPr>
          <p:spPr bwMode="auto">
            <a:xfrm>
              <a:off x="2864" y="1488"/>
              <a:ext cx="36" cy="35"/>
            </a:xfrm>
            <a:prstGeom prst="ellipse">
              <a:avLst/>
            </a:prstGeom>
            <a:solidFill>
              <a:srgbClr val="86D176"/>
            </a:solidFill>
            <a:ln w="1">
              <a:solidFill>
                <a:srgbClr val="86D17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08" name="Oval 191"/>
            <p:cNvSpPr>
              <a:spLocks noChangeArrowheads="1"/>
            </p:cNvSpPr>
            <p:nvPr/>
          </p:nvSpPr>
          <p:spPr bwMode="auto">
            <a:xfrm>
              <a:off x="2864" y="1559"/>
              <a:ext cx="36" cy="35"/>
            </a:xfrm>
            <a:prstGeom prst="ellipse">
              <a:avLst/>
            </a:prstGeom>
            <a:solidFill>
              <a:srgbClr val="21BD91"/>
            </a:solidFill>
            <a:ln w="1">
              <a:solidFill>
                <a:srgbClr val="21BD91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09" name="Oval 192"/>
            <p:cNvSpPr>
              <a:spLocks noChangeArrowheads="1"/>
            </p:cNvSpPr>
            <p:nvPr/>
          </p:nvSpPr>
          <p:spPr bwMode="auto">
            <a:xfrm>
              <a:off x="2864" y="1597"/>
              <a:ext cx="36" cy="35"/>
            </a:xfrm>
            <a:prstGeom prst="ellipse">
              <a:avLst/>
            </a:prstGeom>
            <a:solidFill>
              <a:srgbClr val="406FDF"/>
            </a:solidFill>
            <a:ln w="1">
              <a:solidFill>
                <a:srgbClr val="406FDF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10" name="Oval 193"/>
            <p:cNvSpPr>
              <a:spLocks noChangeArrowheads="1"/>
            </p:cNvSpPr>
            <p:nvPr/>
          </p:nvSpPr>
          <p:spPr bwMode="auto">
            <a:xfrm>
              <a:off x="2864" y="1597"/>
              <a:ext cx="36" cy="35"/>
            </a:xfrm>
            <a:prstGeom prst="ellipse">
              <a:avLst/>
            </a:prstGeom>
            <a:solidFill>
              <a:srgbClr val="655C25"/>
            </a:solidFill>
            <a:ln w="1">
              <a:solidFill>
                <a:srgbClr val="655C25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11" name="Oval 194"/>
            <p:cNvSpPr>
              <a:spLocks noChangeArrowheads="1"/>
            </p:cNvSpPr>
            <p:nvPr/>
          </p:nvSpPr>
          <p:spPr bwMode="auto">
            <a:xfrm>
              <a:off x="2864" y="1609"/>
              <a:ext cx="36" cy="35"/>
            </a:xfrm>
            <a:prstGeom prst="ellipse">
              <a:avLst/>
            </a:prstGeom>
            <a:solidFill>
              <a:srgbClr val="C8C127"/>
            </a:solidFill>
            <a:ln w="1">
              <a:solidFill>
                <a:srgbClr val="C8C127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12" name="Oval 195"/>
            <p:cNvSpPr>
              <a:spLocks noChangeArrowheads="1"/>
            </p:cNvSpPr>
            <p:nvPr/>
          </p:nvSpPr>
          <p:spPr bwMode="auto">
            <a:xfrm>
              <a:off x="2864" y="1647"/>
              <a:ext cx="36" cy="35"/>
            </a:xfrm>
            <a:prstGeom prst="ellipse">
              <a:avLst/>
            </a:prstGeom>
            <a:solidFill>
              <a:srgbClr val="A12CDC"/>
            </a:solidFill>
            <a:ln w="1">
              <a:solidFill>
                <a:srgbClr val="A12CDC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13" name="Oval 196"/>
            <p:cNvSpPr>
              <a:spLocks noChangeArrowheads="1"/>
            </p:cNvSpPr>
            <p:nvPr/>
          </p:nvSpPr>
          <p:spPr bwMode="auto">
            <a:xfrm>
              <a:off x="2864" y="1647"/>
              <a:ext cx="36" cy="35"/>
            </a:xfrm>
            <a:prstGeom prst="ellipse">
              <a:avLst/>
            </a:prstGeom>
            <a:solidFill>
              <a:srgbClr val="1FB6B6"/>
            </a:solidFill>
            <a:ln w="1">
              <a:solidFill>
                <a:srgbClr val="1FB6B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14" name="Oval 197"/>
            <p:cNvSpPr>
              <a:spLocks noChangeArrowheads="1"/>
            </p:cNvSpPr>
            <p:nvPr/>
          </p:nvSpPr>
          <p:spPr bwMode="auto">
            <a:xfrm>
              <a:off x="2864" y="1687"/>
              <a:ext cx="36" cy="35"/>
            </a:xfrm>
            <a:prstGeom prst="ellipse">
              <a:avLst/>
            </a:prstGeom>
            <a:solidFill>
              <a:srgbClr val="39B143"/>
            </a:solidFill>
            <a:ln w="1">
              <a:solidFill>
                <a:srgbClr val="39B14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15" name="Oval 198"/>
            <p:cNvSpPr>
              <a:spLocks noChangeArrowheads="1"/>
            </p:cNvSpPr>
            <p:nvPr/>
          </p:nvSpPr>
          <p:spPr bwMode="auto">
            <a:xfrm>
              <a:off x="2430" y="1853"/>
              <a:ext cx="35" cy="35"/>
            </a:xfrm>
            <a:prstGeom prst="ellipse">
              <a:avLst/>
            </a:prstGeom>
            <a:solidFill>
              <a:srgbClr val="6A3360"/>
            </a:solidFill>
            <a:ln w="1">
              <a:solidFill>
                <a:srgbClr val="6A336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16" name="Oval 199"/>
            <p:cNvSpPr>
              <a:spLocks noChangeArrowheads="1"/>
            </p:cNvSpPr>
            <p:nvPr/>
          </p:nvSpPr>
          <p:spPr bwMode="auto">
            <a:xfrm>
              <a:off x="2430" y="1886"/>
              <a:ext cx="35" cy="36"/>
            </a:xfrm>
            <a:prstGeom prst="ellipse">
              <a:avLst/>
            </a:prstGeom>
            <a:solidFill>
              <a:srgbClr val="C78C2B"/>
            </a:solidFill>
            <a:ln w="1">
              <a:solidFill>
                <a:srgbClr val="C78C2B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17" name="Oval 200"/>
            <p:cNvSpPr>
              <a:spLocks noChangeArrowheads="1"/>
            </p:cNvSpPr>
            <p:nvPr/>
          </p:nvSpPr>
          <p:spPr bwMode="auto">
            <a:xfrm>
              <a:off x="2430" y="1903"/>
              <a:ext cx="35" cy="35"/>
            </a:xfrm>
            <a:prstGeom prst="ellipse">
              <a:avLst/>
            </a:prstGeom>
            <a:solidFill>
              <a:srgbClr val="D0BAAC"/>
            </a:solidFill>
            <a:ln w="1">
              <a:solidFill>
                <a:srgbClr val="D0BAAC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18" name="Oval 201"/>
            <p:cNvSpPr>
              <a:spLocks noChangeArrowheads="1"/>
            </p:cNvSpPr>
            <p:nvPr/>
          </p:nvSpPr>
          <p:spPr bwMode="auto">
            <a:xfrm>
              <a:off x="2430" y="1915"/>
              <a:ext cx="35" cy="35"/>
            </a:xfrm>
            <a:prstGeom prst="ellipse">
              <a:avLst/>
            </a:prstGeom>
            <a:solidFill>
              <a:srgbClr val="3A651B"/>
            </a:solidFill>
            <a:ln w="1">
              <a:solidFill>
                <a:srgbClr val="3A651B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19" name="Oval 202"/>
            <p:cNvSpPr>
              <a:spLocks noChangeArrowheads="1"/>
            </p:cNvSpPr>
            <p:nvPr/>
          </p:nvSpPr>
          <p:spPr bwMode="auto">
            <a:xfrm>
              <a:off x="2430" y="1943"/>
              <a:ext cx="35" cy="36"/>
            </a:xfrm>
            <a:prstGeom prst="ellipse">
              <a:avLst/>
            </a:prstGeom>
            <a:solidFill>
              <a:srgbClr val="3E9884"/>
            </a:solidFill>
            <a:ln w="1">
              <a:solidFill>
                <a:srgbClr val="3E9884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20" name="Oval 203"/>
            <p:cNvSpPr>
              <a:spLocks noChangeArrowheads="1"/>
            </p:cNvSpPr>
            <p:nvPr/>
          </p:nvSpPr>
          <p:spPr bwMode="auto">
            <a:xfrm>
              <a:off x="2430" y="1974"/>
              <a:ext cx="35" cy="35"/>
            </a:xfrm>
            <a:prstGeom prst="ellipse">
              <a:avLst/>
            </a:prstGeom>
            <a:solidFill>
              <a:srgbClr val="E13BEB"/>
            </a:solidFill>
            <a:ln w="1">
              <a:solidFill>
                <a:srgbClr val="E13BEB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21" name="Oval 204"/>
            <p:cNvSpPr>
              <a:spLocks noChangeArrowheads="1"/>
            </p:cNvSpPr>
            <p:nvPr/>
          </p:nvSpPr>
          <p:spPr bwMode="auto">
            <a:xfrm>
              <a:off x="2430" y="1995"/>
              <a:ext cx="35" cy="36"/>
            </a:xfrm>
            <a:prstGeom prst="ellipse">
              <a:avLst/>
            </a:prstGeom>
            <a:solidFill>
              <a:srgbClr val="494BE2"/>
            </a:solidFill>
            <a:ln w="1">
              <a:solidFill>
                <a:srgbClr val="494BE2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22" name="Freeform 205"/>
            <p:cNvSpPr>
              <a:spLocks/>
            </p:cNvSpPr>
            <p:nvPr/>
          </p:nvSpPr>
          <p:spPr bwMode="auto">
            <a:xfrm>
              <a:off x="2450" y="1034"/>
              <a:ext cx="1178" cy="886"/>
            </a:xfrm>
            <a:custGeom>
              <a:avLst/>
              <a:gdLst>
                <a:gd name="T0" fmla="*/ 0 w 1178"/>
                <a:gd name="T1" fmla="*/ 886 h 886"/>
                <a:gd name="T2" fmla="*/ 216 w 1178"/>
                <a:gd name="T3" fmla="*/ 724 h 886"/>
                <a:gd name="T4" fmla="*/ 334 w 1178"/>
                <a:gd name="T5" fmla="*/ 635 h 886"/>
                <a:gd name="T6" fmla="*/ 416 w 1178"/>
                <a:gd name="T7" fmla="*/ 573 h 886"/>
                <a:gd name="T8" fmla="*/ 479 w 1178"/>
                <a:gd name="T9" fmla="*/ 526 h 886"/>
                <a:gd name="T10" fmla="*/ 529 w 1178"/>
                <a:gd name="T11" fmla="*/ 488 h 886"/>
                <a:gd name="T12" fmla="*/ 572 w 1178"/>
                <a:gd name="T13" fmla="*/ 456 h 886"/>
                <a:gd name="T14" fmla="*/ 609 w 1178"/>
                <a:gd name="T15" fmla="*/ 428 h 886"/>
                <a:gd name="T16" fmla="*/ 641 w 1178"/>
                <a:gd name="T17" fmla="*/ 404 h 886"/>
                <a:gd name="T18" fmla="*/ 670 w 1178"/>
                <a:gd name="T19" fmla="*/ 382 h 886"/>
                <a:gd name="T20" fmla="*/ 696 w 1178"/>
                <a:gd name="T21" fmla="*/ 362 h 886"/>
                <a:gd name="T22" fmla="*/ 720 w 1178"/>
                <a:gd name="T23" fmla="*/ 344 h 886"/>
                <a:gd name="T24" fmla="*/ 742 w 1178"/>
                <a:gd name="T25" fmla="*/ 328 h 886"/>
                <a:gd name="T26" fmla="*/ 762 w 1178"/>
                <a:gd name="T27" fmla="*/ 313 h 886"/>
                <a:gd name="T28" fmla="*/ 781 w 1178"/>
                <a:gd name="T29" fmla="*/ 299 h 886"/>
                <a:gd name="T30" fmla="*/ 799 w 1178"/>
                <a:gd name="T31" fmla="*/ 285 h 886"/>
                <a:gd name="T32" fmla="*/ 815 w 1178"/>
                <a:gd name="T33" fmla="*/ 273 h 886"/>
                <a:gd name="T34" fmla="*/ 831 w 1178"/>
                <a:gd name="T35" fmla="*/ 261 h 886"/>
                <a:gd name="T36" fmla="*/ 845 w 1178"/>
                <a:gd name="T37" fmla="*/ 250 h 886"/>
                <a:gd name="T38" fmla="*/ 859 w 1178"/>
                <a:gd name="T39" fmla="*/ 240 h 886"/>
                <a:gd name="T40" fmla="*/ 872 w 1178"/>
                <a:gd name="T41" fmla="*/ 230 h 886"/>
                <a:gd name="T42" fmla="*/ 885 w 1178"/>
                <a:gd name="T43" fmla="*/ 220 h 886"/>
                <a:gd name="T44" fmla="*/ 897 w 1178"/>
                <a:gd name="T45" fmla="*/ 211 h 886"/>
                <a:gd name="T46" fmla="*/ 909 w 1178"/>
                <a:gd name="T47" fmla="*/ 203 h 886"/>
                <a:gd name="T48" fmla="*/ 920 w 1178"/>
                <a:gd name="T49" fmla="*/ 194 h 886"/>
                <a:gd name="T50" fmla="*/ 930 w 1178"/>
                <a:gd name="T51" fmla="*/ 186 h 886"/>
                <a:gd name="T52" fmla="*/ 940 w 1178"/>
                <a:gd name="T53" fmla="*/ 179 h 886"/>
                <a:gd name="T54" fmla="*/ 950 w 1178"/>
                <a:gd name="T55" fmla="*/ 171 h 886"/>
                <a:gd name="T56" fmla="*/ 960 w 1178"/>
                <a:gd name="T57" fmla="*/ 164 h 886"/>
                <a:gd name="T58" fmla="*/ 969 w 1178"/>
                <a:gd name="T59" fmla="*/ 157 h 886"/>
                <a:gd name="T60" fmla="*/ 978 w 1178"/>
                <a:gd name="T61" fmla="*/ 151 h 886"/>
                <a:gd name="T62" fmla="*/ 986 w 1178"/>
                <a:gd name="T63" fmla="*/ 144 h 886"/>
                <a:gd name="T64" fmla="*/ 995 w 1178"/>
                <a:gd name="T65" fmla="*/ 138 h 886"/>
                <a:gd name="T66" fmla="*/ 1003 w 1178"/>
                <a:gd name="T67" fmla="*/ 132 h 886"/>
                <a:gd name="T68" fmla="*/ 1011 w 1178"/>
                <a:gd name="T69" fmla="*/ 126 h 886"/>
                <a:gd name="T70" fmla="*/ 1018 w 1178"/>
                <a:gd name="T71" fmla="*/ 120 h 886"/>
                <a:gd name="T72" fmla="*/ 1026 w 1178"/>
                <a:gd name="T73" fmla="*/ 115 h 886"/>
                <a:gd name="T74" fmla="*/ 1033 w 1178"/>
                <a:gd name="T75" fmla="*/ 109 h 886"/>
                <a:gd name="T76" fmla="*/ 1040 w 1178"/>
                <a:gd name="T77" fmla="*/ 104 h 886"/>
                <a:gd name="T78" fmla="*/ 1047 w 1178"/>
                <a:gd name="T79" fmla="*/ 99 h 886"/>
                <a:gd name="T80" fmla="*/ 1053 w 1178"/>
                <a:gd name="T81" fmla="*/ 94 h 886"/>
                <a:gd name="T82" fmla="*/ 1060 w 1178"/>
                <a:gd name="T83" fmla="*/ 89 h 886"/>
                <a:gd name="T84" fmla="*/ 1066 w 1178"/>
                <a:gd name="T85" fmla="*/ 84 h 886"/>
                <a:gd name="T86" fmla="*/ 1073 w 1178"/>
                <a:gd name="T87" fmla="*/ 79 h 886"/>
                <a:gd name="T88" fmla="*/ 1079 w 1178"/>
                <a:gd name="T89" fmla="*/ 75 h 886"/>
                <a:gd name="T90" fmla="*/ 1085 w 1178"/>
                <a:gd name="T91" fmla="*/ 70 h 886"/>
                <a:gd name="T92" fmla="*/ 1090 w 1178"/>
                <a:gd name="T93" fmla="*/ 66 h 886"/>
                <a:gd name="T94" fmla="*/ 1096 w 1178"/>
                <a:gd name="T95" fmla="*/ 62 h 886"/>
                <a:gd name="T96" fmla="*/ 1101 w 1178"/>
                <a:gd name="T97" fmla="*/ 57 h 886"/>
                <a:gd name="T98" fmla="*/ 1178 w 1178"/>
                <a:gd name="T99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78" h="886">
                  <a:moveTo>
                    <a:pt x="0" y="886"/>
                  </a:moveTo>
                  <a:lnTo>
                    <a:pt x="216" y="724"/>
                  </a:lnTo>
                  <a:lnTo>
                    <a:pt x="334" y="635"/>
                  </a:lnTo>
                  <a:lnTo>
                    <a:pt x="416" y="573"/>
                  </a:lnTo>
                  <a:lnTo>
                    <a:pt x="479" y="526"/>
                  </a:lnTo>
                  <a:lnTo>
                    <a:pt x="529" y="488"/>
                  </a:lnTo>
                  <a:lnTo>
                    <a:pt x="572" y="456"/>
                  </a:lnTo>
                  <a:lnTo>
                    <a:pt x="609" y="428"/>
                  </a:lnTo>
                  <a:lnTo>
                    <a:pt x="641" y="404"/>
                  </a:lnTo>
                  <a:lnTo>
                    <a:pt x="670" y="382"/>
                  </a:lnTo>
                  <a:lnTo>
                    <a:pt x="696" y="362"/>
                  </a:lnTo>
                  <a:lnTo>
                    <a:pt x="720" y="344"/>
                  </a:lnTo>
                  <a:lnTo>
                    <a:pt x="742" y="328"/>
                  </a:lnTo>
                  <a:lnTo>
                    <a:pt x="762" y="313"/>
                  </a:lnTo>
                  <a:lnTo>
                    <a:pt x="781" y="299"/>
                  </a:lnTo>
                  <a:lnTo>
                    <a:pt x="799" y="285"/>
                  </a:lnTo>
                  <a:lnTo>
                    <a:pt x="815" y="273"/>
                  </a:lnTo>
                  <a:lnTo>
                    <a:pt x="831" y="261"/>
                  </a:lnTo>
                  <a:lnTo>
                    <a:pt x="845" y="250"/>
                  </a:lnTo>
                  <a:lnTo>
                    <a:pt x="859" y="240"/>
                  </a:lnTo>
                  <a:lnTo>
                    <a:pt x="872" y="230"/>
                  </a:lnTo>
                  <a:lnTo>
                    <a:pt x="885" y="220"/>
                  </a:lnTo>
                  <a:lnTo>
                    <a:pt x="897" y="211"/>
                  </a:lnTo>
                  <a:lnTo>
                    <a:pt x="909" y="203"/>
                  </a:lnTo>
                  <a:lnTo>
                    <a:pt x="920" y="194"/>
                  </a:lnTo>
                  <a:lnTo>
                    <a:pt x="930" y="186"/>
                  </a:lnTo>
                  <a:lnTo>
                    <a:pt x="940" y="179"/>
                  </a:lnTo>
                  <a:lnTo>
                    <a:pt x="950" y="171"/>
                  </a:lnTo>
                  <a:lnTo>
                    <a:pt x="960" y="164"/>
                  </a:lnTo>
                  <a:lnTo>
                    <a:pt x="969" y="157"/>
                  </a:lnTo>
                  <a:lnTo>
                    <a:pt x="978" y="151"/>
                  </a:lnTo>
                  <a:lnTo>
                    <a:pt x="986" y="144"/>
                  </a:lnTo>
                  <a:lnTo>
                    <a:pt x="995" y="138"/>
                  </a:lnTo>
                  <a:lnTo>
                    <a:pt x="1003" y="132"/>
                  </a:lnTo>
                  <a:lnTo>
                    <a:pt x="1011" y="126"/>
                  </a:lnTo>
                  <a:lnTo>
                    <a:pt x="1018" y="120"/>
                  </a:lnTo>
                  <a:lnTo>
                    <a:pt x="1026" y="115"/>
                  </a:lnTo>
                  <a:lnTo>
                    <a:pt x="1033" y="109"/>
                  </a:lnTo>
                  <a:lnTo>
                    <a:pt x="1040" y="104"/>
                  </a:lnTo>
                  <a:lnTo>
                    <a:pt x="1047" y="99"/>
                  </a:lnTo>
                  <a:lnTo>
                    <a:pt x="1053" y="94"/>
                  </a:lnTo>
                  <a:lnTo>
                    <a:pt x="1060" y="89"/>
                  </a:lnTo>
                  <a:lnTo>
                    <a:pt x="1066" y="84"/>
                  </a:lnTo>
                  <a:lnTo>
                    <a:pt x="1073" y="79"/>
                  </a:lnTo>
                  <a:lnTo>
                    <a:pt x="1079" y="75"/>
                  </a:lnTo>
                  <a:lnTo>
                    <a:pt x="1085" y="70"/>
                  </a:lnTo>
                  <a:lnTo>
                    <a:pt x="1090" y="66"/>
                  </a:lnTo>
                  <a:lnTo>
                    <a:pt x="1096" y="62"/>
                  </a:lnTo>
                  <a:lnTo>
                    <a:pt x="1101" y="57"/>
                  </a:lnTo>
                  <a:lnTo>
                    <a:pt x="1178" y="0"/>
                  </a:lnTo>
                </a:path>
              </a:pathLst>
            </a:custGeom>
            <a:noFill/>
            <a:ln w="8" cap="flat">
              <a:solidFill>
                <a:srgbClr val="D5485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23" name="Rectangle 206"/>
            <p:cNvSpPr>
              <a:spLocks noChangeArrowheads="1"/>
            </p:cNvSpPr>
            <p:nvPr/>
          </p:nvSpPr>
          <p:spPr bwMode="auto">
            <a:xfrm>
              <a:off x="2262" y="808"/>
              <a:ext cx="1424" cy="1423"/>
            </a:xfrm>
            <a:prstGeom prst="rect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24" name="Line 207"/>
            <p:cNvSpPr>
              <a:spLocks noChangeShapeType="1"/>
            </p:cNvSpPr>
            <p:nvPr/>
          </p:nvSpPr>
          <p:spPr bwMode="auto">
            <a:xfrm>
              <a:off x="2262" y="2231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25" name="Line 208"/>
            <p:cNvSpPr>
              <a:spLocks noChangeShapeType="1"/>
            </p:cNvSpPr>
            <p:nvPr/>
          </p:nvSpPr>
          <p:spPr bwMode="auto">
            <a:xfrm>
              <a:off x="2312" y="2231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26" name="Line 209"/>
            <p:cNvSpPr>
              <a:spLocks noChangeShapeType="1"/>
            </p:cNvSpPr>
            <p:nvPr/>
          </p:nvSpPr>
          <p:spPr bwMode="auto">
            <a:xfrm>
              <a:off x="2353" y="2231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27" name="Line 210"/>
            <p:cNvSpPr>
              <a:spLocks noChangeShapeType="1"/>
            </p:cNvSpPr>
            <p:nvPr/>
          </p:nvSpPr>
          <p:spPr bwMode="auto">
            <a:xfrm>
              <a:off x="2388" y="2231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28" name="Line 211"/>
            <p:cNvSpPr>
              <a:spLocks noChangeShapeType="1"/>
            </p:cNvSpPr>
            <p:nvPr/>
          </p:nvSpPr>
          <p:spPr bwMode="auto">
            <a:xfrm>
              <a:off x="2421" y="2231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29" name="Line 212"/>
            <p:cNvSpPr>
              <a:spLocks noChangeShapeType="1"/>
            </p:cNvSpPr>
            <p:nvPr/>
          </p:nvSpPr>
          <p:spPr bwMode="auto">
            <a:xfrm>
              <a:off x="2447" y="2231"/>
              <a:ext cx="0" cy="14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31" name="Line 214"/>
            <p:cNvSpPr>
              <a:spLocks noChangeShapeType="1"/>
            </p:cNvSpPr>
            <p:nvPr/>
          </p:nvSpPr>
          <p:spPr bwMode="auto">
            <a:xfrm>
              <a:off x="2635" y="2231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32" name="Line 215"/>
            <p:cNvSpPr>
              <a:spLocks noChangeShapeType="1"/>
            </p:cNvSpPr>
            <p:nvPr/>
          </p:nvSpPr>
          <p:spPr bwMode="auto">
            <a:xfrm>
              <a:off x="2744" y="2231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33" name="Line 216"/>
            <p:cNvSpPr>
              <a:spLocks noChangeShapeType="1"/>
            </p:cNvSpPr>
            <p:nvPr/>
          </p:nvSpPr>
          <p:spPr bwMode="auto">
            <a:xfrm>
              <a:off x="2820" y="2231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34" name="Line 217"/>
            <p:cNvSpPr>
              <a:spLocks noChangeShapeType="1"/>
            </p:cNvSpPr>
            <p:nvPr/>
          </p:nvSpPr>
          <p:spPr bwMode="auto">
            <a:xfrm>
              <a:off x="2882" y="2231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35" name="Line 218"/>
            <p:cNvSpPr>
              <a:spLocks noChangeShapeType="1"/>
            </p:cNvSpPr>
            <p:nvPr/>
          </p:nvSpPr>
          <p:spPr bwMode="auto">
            <a:xfrm>
              <a:off x="2929" y="2231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36" name="Line 219"/>
            <p:cNvSpPr>
              <a:spLocks noChangeShapeType="1"/>
            </p:cNvSpPr>
            <p:nvPr/>
          </p:nvSpPr>
          <p:spPr bwMode="auto">
            <a:xfrm>
              <a:off x="2972" y="2231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37" name="Line 220"/>
            <p:cNvSpPr>
              <a:spLocks noChangeShapeType="1"/>
            </p:cNvSpPr>
            <p:nvPr/>
          </p:nvSpPr>
          <p:spPr bwMode="auto">
            <a:xfrm>
              <a:off x="3008" y="2231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38" name="Line 221"/>
            <p:cNvSpPr>
              <a:spLocks noChangeShapeType="1"/>
            </p:cNvSpPr>
            <p:nvPr/>
          </p:nvSpPr>
          <p:spPr bwMode="auto">
            <a:xfrm>
              <a:off x="3038" y="2231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39" name="Line 222"/>
            <p:cNvSpPr>
              <a:spLocks noChangeShapeType="1"/>
            </p:cNvSpPr>
            <p:nvPr/>
          </p:nvSpPr>
          <p:spPr bwMode="auto">
            <a:xfrm>
              <a:off x="3067" y="2231"/>
              <a:ext cx="0" cy="14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41" name="Line 224"/>
            <p:cNvSpPr>
              <a:spLocks noChangeShapeType="1"/>
            </p:cNvSpPr>
            <p:nvPr/>
          </p:nvSpPr>
          <p:spPr bwMode="auto">
            <a:xfrm>
              <a:off x="3254" y="2231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42" name="Line 225"/>
            <p:cNvSpPr>
              <a:spLocks noChangeShapeType="1"/>
            </p:cNvSpPr>
            <p:nvPr/>
          </p:nvSpPr>
          <p:spPr bwMode="auto">
            <a:xfrm>
              <a:off x="3364" y="2231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43" name="Line 226"/>
            <p:cNvSpPr>
              <a:spLocks noChangeShapeType="1"/>
            </p:cNvSpPr>
            <p:nvPr/>
          </p:nvSpPr>
          <p:spPr bwMode="auto">
            <a:xfrm>
              <a:off x="3440" y="2231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44" name="Line 227"/>
            <p:cNvSpPr>
              <a:spLocks noChangeShapeType="1"/>
            </p:cNvSpPr>
            <p:nvPr/>
          </p:nvSpPr>
          <p:spPr bwMode="auto">
            <a:xfrm>
              <a:off x="3501" y="2231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45" name="Line 228"/>
            <p:cNvSpPr>
              <a:spLocks noChangeShapeType="1"/>
            </p:cNvSpPr>
            <p:nvPr/>
          </p:nvSpPr>
          <p:spPr bwMode="auto">
            <a:xfrm>
              <a:off x="3549" y="2231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46" name="Line 229"/>
            <p:cNvSpPr>
              <a:spLocks noChangeShapeType="1"/>
            </p:cNvSpPr>
            <p:nvPr/>
          </p:nvSpPr>
          <p:spPr bwMode="auto">
            <a:xfrm>
              <a:off x="3591" y="2231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47" name="Line 230"/>
            <p:cNvSpPr>
              <a:spLocks noChangeShapeType="1"/>
            </p:cNvSpPr>
            <p:nvPr/>
          </p:nvSpPr>
          <p:spPr bwMode="auto">
            <a:xfrm>
              <a:off x="3627" y="2231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48" name="Line 231"/>
            <p:cNvSpPr>
              <a:spLocks noChangeShapeType="1"/>
            </p:cNvSpPr>
            <p:nvPr/>
          </p:nvSpPr>
          <p:spPr bwMode="auto">
            <a:xfrm>
              <a:off x="3658" y="2231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49" name="Line 232"/>
            <p:cNvSpPr>
              <a:spLocks noChangeShapeType="1"/>
            </p:cNvSpPr>
            <p:nvPr/>
          </p:nvSpPr>
          <p:spPr bwMode="auto">
            <a:xfrm>
              <a:off x="3686" y="2231"/>
              <a:ext cx="0" cy="14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1" name="Rectangle 234"/>
            <p:cNvSpPr>
              <a:spLocks noChangeArrowheads="1"/>
            </p:cNvSpPr>
            <p:nvPr/>
          </p:nvSpPr>
          <p:spPr bwMode="auto">
            <a:xfrm>
              <a:off x="2871" y="2315"/>
              <a:ext cx="240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Dose (mg)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6352" name="Group 237"/>
          <p:cNvGrpSpPr>
            <a:grpSpLocks noChangeAspect="1"/>
          </p:cNvGrpSpPr>
          <p:nvPr/>
        </p:nvGrpSpPr>
        <p:grpSpPr bwMode="auto">
          <a:xfrm>
            <a:off x="6162675" y="1243013"/>
            <a:ext cx="2651125" cy="2590800"/>
            <a:chOff x="3882" y="783"/>
            <a:chExt cx="1670" cy="1632"/>
          </a:xfrm>
        </p:grpSpPr>
        <p:sp>
          <p:nvSpPr>
            <p:cNvPr id="6353" name="AutoShape 236"/>
            <p:cNvSpPr>
              <a:spLocks noChangeAspect="1" noChangeArrowheads="1" noTextEdit="1"/>
            </p:cNvSpPr>
            <p:nvPr/>
          </p:nvSpPr>
          <p:spPr bwMode="auto">
            <a:xfrm>
              <a:off x="3882" y="783"/>
              <a:ext cx="1670" cy="16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4" name="Rectangle 238"/>
            <p:cNvSpPr>
              <a:spLocks noChangeArrowheads="1"/>
            </p:cNvSpPr>
            <p:nvPr/>
          </p:nvSpPr>
          <p:spPr bwMode="auto">
            <a:xfrm>
              <a:off x="3884" y="785"/>
              <a:ext cx="3" cy="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6" name="Line 240"/>
            <p:cNvSpPr>
              <a:spLocks noChangeShapeType="1"/>
            </p:cNvSpPr>
            <p:nvPr/>
          </p:nvSpPr>
          <p:spPr bwMode="auto">
            <a:xfrm flipH="1">
              <a:off x="4050" y="2255"/>
              <a:ext cx="14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8" name="Line 242"/>
            <p:cNvSpPr>
              <a:spLocks noChangeShapeType="1"/>
            </p:cNvSpPr>
            <p:nvPr/>
          </p:nvSpPr>
          <p:spPr bwMode="auto">
            <a:xfrm flipH="1">
              <a:off x="4057" y="2067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9" name="Line 243"/>
            <p:cNvSpPr>
              <a:spLocks noChangeShapeType="1"/>
            </p:cNvSpPr>
            <p:nvPr/>
          </p:nvSpPr>
          <p:spPr bwMode="auto">
            <a:xfrm flipH="1">
              <a:off x="4057" y="1956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60" name="Line 244"/>
            <p:cNvSpPr>
              <a:spLocks noChangeShapeType="1"/>
            </p:cNvSpPr>
            <p:nvPr/>
          </p:nvSpPr>
          <p:spPr bwMode="auto">
            <a:xfrm flipH="1">
              <a:off x="4057" y="1876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61" name="Line 245"/>
            <p:cNvSpPr>
              <a:spLocks noChangeShapeType="1"/>
            </p:cNvSpPr>
            <p:nvPr/>
          </p:nvSpPr>
          <p:spPr bwMode="auto">
            <a:xfrm flipH="1">
              <a:off x="4057" y="1816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62" name="Line 246"/>
            <p:cNvSpPr>
              <a:spLocks noChangeShapeType="1"/>
            </p:cNvSpPr>
            <p:nvPr/>
          </p:nvSpPr>
          <p:spPr bwMode="auto">
            <a:xfrm flipH="1">
              <a:off x="4057" y="1765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63" name="Line 247"/>
            <p:cNvSpPr>
              <a:spLocks noChangeShapeType="1"/>
            </p:cNvSpPr>
            <p:nvPr/>
          </p:nvSpPr>
          <p:spPr bwMode="auto">
            <a:xfrm flipH="1">
              <a:off x="4057" y="1724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64" name="Line 248"/>
            <p:cNvSpPr>
              <a:spLocks noChangeShapeType="1"/>
            </p:cNvSpPr>
            <p:nvPr/>
          </p:nvSpPr>
          <p:spPr bwMode="auto">
            <a:xfrm flipH="1">
              <a:off x="4057" y="1688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65" name="Line 249"/>
            <p:cNvSpPr>
              <a:spLocks noChangeShapeType="1"/>
            </p:cNvSpPr>
            <p:nvPr/>
          </p:nvSpPr>
          <p:spPr bwMode="auto">
            <a:xfrm flipH="1">
              <a:off x="4057" y="1654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66" name="Line 250"/>
            <p:cNvSpPr>
              <a:spLocks noChangeShapeType="1"/>
            </p:cNvSpPr>
            <p:nvPr/>
          </p:nvSpPr>
          <p:spPr bwMode="auto">
            <a:xfrm flipH="1">
              <a:off x="4050" y="1625"/>
              <a:ext cx="14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68" name="Line 252"/>
            <p:cNvSpPr>
              <a:spLocks noChangeShapeType="1"/>
            </p:cNvSpPr>
            <p:nvPr/>
          </p:nvSpPr>
          <p:spPr bwMode="auto">
            <a:xfrm flipH="1">
              <a:off x="4057" y="1437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69" name="Line 253"/>
            <p:cNvSpPr>
              <a:spLocks noChangeShapeType="1"/>
            </p:cNvSpPr>
            <p:nvPr/>
          </p:nvSpPr>
          <p:spPr bwMode="auto">
            <a:xfrm flipH="1">
              <a:off x="4057" y="1327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70" name="Line 254"/>
            <p:cNvSpPr>
              <a:spLocks noChangeShapeType="1"/>
            </p:cNvSpPr>
            <p:nvPr/>
          </p:nvSpPr>
          <p:spPr bwMode="auto">
            <a:xfrm flipH="1">
              <a:off x="4057" y="1247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71" name="Line 255"/>
            <p:cNvSpPr>
              <a:spLocks noChangeShapeType="1"/>
            </p:cNvSpPr>
            <p:nvPr/>
          </p:nvSpPr>
          <p:spPr bwMode="auto">
            <a:xfrm flipH="1">
              <a:off x="4057" y="1187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72" name="Line 256"/>
            <p:cNvSpPr>
              <a:spLocks noChangeShapeType="1"/>
            </p:cNvSpPr>
            <p:nvPr/>
          </p:nvSpPr>
          <p:spPr bwMode="auto">
            <a:xfrm flipH="1">
              <a:off x="4057" y="1136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73" name="Line 257"/>
            <p:cNvSpPr>
              <a:spLocks noChangeShapeType="1"/>
            </p:cNvSpPr>
            <p:nvPr/>
          </p:nvSpPr>
          <p:spPr bwMode="auto">
            <a:xfrm flipH="1">
              <a:off x="4057" y="1095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74" name="Line 258"/>
            <p:cNvSpPr>
              <a:spLocks noChangeShapeType="1"/>
            </p:cNvSpPr>
            <p:nvPr/>
          </p:nvSpPr>
          <p:spPr bwMode="auto">
            <a:xfrm flipH="1">
              <a:off x="4057" y="1059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75" name="Line 259"/>
            <p:cNvSpPr>
              <a:spLocks noChangeShapeType="1"/>
            </p:cNvSpPr>
            <p:nvPr/>
          </p:nvSpPr>
          <p:spPr bwMode="auto">
            <a:xfrm flipH="1">
              <a:off x="4057" y="1025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76" name="Line 260"/>
            <p:cNvSpPr>
              <a:spLocks noChangeShapeType="1"/>
            </p:cNvSpPr>
            <p:nvPr/>
          </p:nvSpPr>
          <p:spPr bwMode="auto">
            <a:xfrm flipH="1">
              <a:off x="4050" y="996"/>
              <a:ext cx="14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78" name="Line 262"/>
            <p:cNvSpPr>
              <a:spLocks noChangeShapeType="1"/>
            </p:cNvSpPr>
            <p:nvPr/>
          </p:nvSpPr>
          <p:spPr bwMode="auto">
            <a:xfrm flipH="1">
              <a:off x="4057" y="808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79" name="Rectangle 263"/>
            <p:cNvSpPr>
              <a:spLocks noChangeArrowheads="1"/>
            </p:cNvSpPr>
            <p:nvPr/>
          </p:nvSpPr>
          <p:spPr bwMode="auto">
            <a:xfrm rot="16200000">
              <a:off x="3902" y="1612"/>
              <a:ext cx="58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380" name="Rectangle 264"/>
            <p:cNvSpPr>
              <a:spLocks noChangeArrowheads="1"/>
            </p:cNvSpPr>
            <p:nvPr/>
          </p:nvSpPr>
          <p:spPr bwMode="auto">
            <a:xfrm rot="16200000">
              <a:off x="3899" y="1575"/>
              <a:ext cx="63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381" name="Rectangle 265"/>
            <p:cNvSpPr>
              <a:spLocks noChangeArrowheads="1"/>
            </p:cNvSpPr>
            <p:nvPr/>
          </p:nvSpPr>
          <p:spPr bwMode="auto">
            <a:xfrm rot="16200000">
              <a:off x="3906" y="1544"/>
              <a:ext cx="4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382" name="Rectangle 266"/>
            <p:cNvSpPr>
              <a:spLocks noChangeArrowheads="1"/>
            </p:cNvSpPr>
            <p:nvPr/>
          </p:nvSpPr>
          <p:spPr bwMode="auto">
            <a:xfrm rot="16200000">
              <a:off x="3908" y="1519"/>
              <a:ext cx="46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383" name="Rectangle 267"/>
            <p:cNvSpPr>
              <a:spLocks noChangeArrowheads="1"/>
            </p:cNvSpPr>
            <p:nvPr/>
          </p:nvSpPr>
          <p:spPr bwMode="auto">
            <a:xfrm rot="16200000">
              <a:off x="3914" y="1503"/>
              <a:ext cx="34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384" name="Rectangle 268"/>
            <p:cNvSpPr>
              <a:spLocks noChangeArrowheads="1"/>
            </p:cNvSpPr>
            <p:nvPr/>
          </p:nvSpPr>
          <p:spPr bwMode="auto">
            <a:xfrm rot="16200000">
              <a:off x="3911" y="1493"/>
              <a:ext cx="3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385" name="Rectangle 269"/>
            <p:cNvSpPr>
              <a:spLocks noChangeArrowheads="1"/>
            </p:cNvSpPr>
            <p:nvPr/>
          </p:nvSpPr>
          <p:spPr bwMode="auto">
            <a:xfrm rot="16200000">
              <a:off x="3906" y="1474"/>
              <a:ext cx="4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386" name="Rectangle 270"/>
            <p:cNvSpPr>
              <a:spLocks noChangeArrowheads="1"/>
            </p:cNvSpPr>
            <p:nvPr/>
          </p:nvSpPr>
          <p:spPr bwMode="auto">
            <a:xfrm rot="16200000">
              <a:off x="3906" y="1447"/>
              <a:ext cx="4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g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387" name="Rectangle 271"/>
            <p:cNvSpPr>
              <a:spLocks noChangeArrowheads="1"/>
            </p:cNvSpPr>
            <p:nvPr/>
          </p:nvSpPr>
          <p:spPr bwMode="auto">
            <a:xfrm rot="16200000">
              <a:off x="3914" y="1429"/>
              <a:ext cx="34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/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388" name="Rectangle 272"/>
            <p:cNvSpPr>
              <a:spLocks noChangeArrowheads="1"/>
            </p:cNvSpPr>
            <p:nvPr/>
          </p:nvSpPr>
          <p:spPr bwMode="auto">
            <a:xfrm rot="16200000">
              <a:off x="3899" y="1402"/>
              <a:ext cx="63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389" name="Rectangle 273"/>
            <p:cNvSpPr>
              <a:spLocks noChangeArrowheads="1"/>
            </p:cNvSpPr>
            <p:nvPr/>
          </p:nvSpPr>
          <p:spPr bwMode="auto">
            <a:xfrm rot="16200000">
              <a:off x="3906" y="1370"/>
              <a:ext cx="4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390" name="Rectangle 274"/>
            <p:cNvSpPr>
              <a:spLocks noChangeArrowheads="1"/>
            </p:cNvSpPr>
            <p:nvPr/>
          </p:nvSpPr>
          <p:spPr bwMode="auto">
            <a:xfrm rot="16200000">
              <a:off x="3911" y="1349"/>
              <a:ext cx="3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391" name="Rectangle 275"/>
            <p:cNvSpPr>
              <a:spLocks noChangeArrowheads="1"/>
            </p:cNvSpPr>
            <p:nvPr/>
          </p:nvSpPr>
          <p:spPr bwMode="auto">
            <a:xfrm>
              <a:off x="4064" y="808"/>
              <a:ext cx="1446" cy="14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92" name="Oval 276"/>
            <p:cNvSpPr>
              <a:spLocks noChangeArrowheads="1"/>
            </p:cNvSpPr>
            <p:nvPr/>
          </p:nvSpPr>
          <p:spPr bwMode="auto">
            <a:xfrm>
              <a:off x="5342" y="894"/>
              <a:ext cx="37" cy="36"/>
            </a:xfrm>
            <a:prstGeom prst="ellipse">
              <a:avLst/>
            </a:prstGeom>
            <a:solidFill>
              <a:srgbClr val="D2269E"/>
            </a:solidFill>
            <a:ln w="1">
              <a:solidFill>
                <a:srgbClr val="D2269E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93" name="Oval 277"/>
            <p:cNvSpPr>
              <a:spLocks noChangeArrowheads="1"/>
            </p:cNvSpPr>
            <p:nvPr/>
          </p:nvSpPr>
          <p:spPr bwMode="auto">
            <a:xfrm>
              <a:off x="5342" y="899"/>
              <a:ext cx="37" cy="36"/>
            </a:xfrm>
            <a:prstGeom prst="ellipse">
              <a:avLst/>
            </a:prstGeom>
            <a:solidFill>
              <a:srgbClr val="21BD91"/>
            </a:solidFill>
            <a:ln w="1">
              <a:solidFill>
                <a:srgbClr val="21BD91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94" name="Oval 278"/>
            <p:cNvSpPr>
              <a:spLocks noChangeArrowheads="1"/>
            </p:cNvSpPr>
            <p:nvPr/>
          </p:nvSpPr>
          <p:spPr bwMode="auto">
            <a:xfrm>
              <a:off x="5342" y="901"/>
              <a:ext cx="37" cy="36"/>
            </a:xfrm>
            <a:prstGeom prst="ellipse">
              <a:avLst/>
            </a:prstGeom>
            <a:solidFill>
              <a:srgbClr val="1FB6B6"/>
            </a:solidFill>
            <a:ln w="1">
              <a:solidFill>
                <a:srgbClr val="1FB6B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95" name="Oval 279"/>
            <p:cNvSpPr>
              <a:spLocks noChangeArrowheads="1"/>
            </p:cNvSpPr>
            <p:nvPr/>
          </p:nvSpPr>
          <p:spPr bwMode="auto">
            <a:xfrm>
              <a:off x="5342" y="916"/>
              <a:ext cx="37" cy="36"/>
            </a:xfrm>
            <a:prstGeom prst="ellipse">
              <a:avLst/>
            </a:prstGeom>
            <a:solidFill>
              <a:srgbClr val="9051A0"/>
            </a:solidFill>
            <a:ln w="1">
              <a:solidFill>
                <a:srgbClr val="9051A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96" name="Oval 280"/>
            <p:cNvSpPr>
              <a:spLocks noChangeArrowheads="1"/>
            </p:cNvSpPr>
            <p:nvPr/>
          </p:nvSpPr>
          <p:spPr bwMode="auto">
            <a:xfrm>
              <a:off x="5342" y="1053"/>
              <a:ext cx="37" cy="36"/>
            </a:xfrm>
            <a:prstGeom prst="ellipse">
              <a:avLst/>
            </a:prstGeom>
            <a:solidFill>
              <a:srgbClr val="DC8569"/>
            </a:solidFill>
            <a:ln w="1">
              <a:solidFill>
                <a:srgbClr val="DC8569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97" name="Oval 281"/>
            <p:cNvSpPr>
              <a:spLocks noChangeArrowheads="1"/>
            </p:cNvSpPr>
            <p:nvPr/>
          </p:nvSpPr>
          <p:spPr bwMode="auto">
            <a:xfrm>
              <a:off x="5253" y="853"/>
              <a:ext cx="36" cy="36"/>
            </a:xfrm>
            <a:prstGeom prst="ellipse">
              <a:avLst/>
            </a:prstGeom>
            <a:solidFill>
              <a:srgbClr val="CF7926"/>
            </a:solidFill>
            <a:ln w="1">
              <a:solidFill>
                <a:srgbClr val="CF792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98" name="Oval 282"/>
            <p:cNvSpPr>
              <a:spLocks noChangeArrowheads="1"/>
            </p:cNvSpPr>
            <p:nvPr/>
          </p:nvSpPr>
          <p:spPr bwMode="auto">
            <a:xfrm>
              <a:off x="5253" y="908"/>
              <a:ext cx="36" cy="37"/>
            </a:xfrm>
            <a:prstGeom prst="ellipse">
              <a:avLst/>
            </a:prstGeom>
            <a:solidFill>
              <a:srgbClr val="D2269E"/>
            </a:solidFill>
            <a:ln w="1">
              <a:solidFill>
                <a:srgbClr val="D2269E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99" name="Oval 283"/>
            <p:cNvSpPr>
              <a:spLocks noChangeArrowheads="1"/>
            </p:cNvSpPr>
            <p:nvPr/>
          </p:nvSpPr>
          <p:spPr bwMode="auto">
            <a:xfrm>
              <a:off x="5253" y="937"/>
              <a:ext cx="36" cy="36"/>
            </a:xfrm>
            <a:prstGeom prst="ellipse">
              <a:avLst/>
            </a:prstGeom>
            <a:solidFill>
              <a:srgbClr val="A12CDC"/>
            </a:solidFill>
            <a:ln w="1">
              <a:solidFill>
                <a:srgbClr val="A12CDC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00" name="Oval 284"/>
            <p:cNvSpPr>
              <a:spLocks noChangeArrowheads="1"/>
            </p:cNvSpPr>
            <p:nvPr/>
          </p:nvSpPr>
          <p:spPr bwMode="auto">
            <a:xfrm>
              <a:off x="5253" y="957"/>
              <a:ext cx="36" cy="36"/>
            </a:xfrm>
            <a:prstGeom prst="ellipse">
              <a:avLst/>
            </a:prstGeom>
            <a:solidFill>
              <a:srgbClr val="239DC3"/>
            </a:solidFill>
            <a:ln w="1">
              <a:solidFill>
                <a:srgbClr val="239DC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01" name="Oval 285"/>
            <p:cNvSpPr>
              <a:spLocks noChangeArrowheads="1"/>
            </p:cNvSpPr>
            <p:nvPr/>
          </p:nvSpPr>
          <p:spPr bwMode="auto">
            <a:xfrm>
              <a:off x="5253" y="964"/>
              <a:ext cx="36" cy="36"/>
            </a:xfrm>
            <a:prstGeom prst="ellipse">
              <a:avLst/>
            </a:prstGeom>
            <a:solidFill>
              <a:srgbClr val="9051A0"/>
            </a:solidFill>
            <a:ln w="1">
              <a:solidFill>
                <a:srgbClr val="9051A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02" name="Oval 286"/>
            <p:cNvSpPr>
              <a:spLocks noChangeArrowheads="1"/>
            </p:cNvSpPr>
            <p:nvPr/>
          </p:nvSpPr>
          <p:spPr bwMode="auto">
            <a:xfrm>
              <a:off x="5253" y="1014"/>
              <a:ext cx="36" cy="37"/>
            </a:xfrm>
            <a:prstGeom prst="ellipse">
              <a:avLst/>
            </a:prstGeom>
            <a:solidFill>
              <a:srgbClr val="91B720"/>
            </a:solidFill>
            <a:ln w="1">
              <a:solidFill>
                <a:srgbClr val="91B72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03" name="Oval 287"/>
            <p:cNvSpPr>
              <a:spLocks noChangeArrowheads="1"/>
            </p:cNvSpPr>
            <p:nvPr/>
          </p:nvSpPr>
          <p:spPr bwMode="auto">
            <a:xfrm>
              <a:off x="5253" y="1017"/>
              <a:ext cx="36" cy="36"/>
            </a:xfrm>
            <a:prstGeom prst="ellipse">
              <a:avLst/>
            </a:prstGeom>
            <a:solidFill>
              <a:srgbClr val="C8C127"/>
            </a:solidFill>
            <a:ln w="1">
              <a:solidFill>
                <a:srgbClr val="C8C127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04" name="Oval 288"/>
            <p:cNvSpPr>
              <a:spLocks noChangeArrowheads="1"/>
            </p:cNvSpPr>
            <p:nvPr/>
          </p:nvSpPr>
          <p:spPr bwMode="auto">
            <a:xfrm>
              <a:off x="5253" y="1046"/>
              <a:ext cx="36" cy="36"/>
            </a:xfrm>
            <a:prstGeom prst="ellipse">
              <a:avLst/>
            </a:prstGeom>
            <a:solidFill>
              <a:srgbClr val="21BD91"/>
            </a:solidFill>
            <a:ln w="1">
              <a:solidFill>
                <a:srgbClr val="21BD91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05" name="Oval 289"/>
            <p:cNvSpPr>
              <a:spLocks noChangeArrowheads="1"/>
            </p:cNvSpPr>
            <p:nvPr/>
          </p:nvSpPr>
          <p:spPr bwMode="auto">
            <a:xfrm>
              <a:off x="5253" y="1058"/>
              <a:ext cx="36" cy="36"/>
            </a:xfrm>
            <a:prstGeom prst="ellipse">
              <a:avLst/>
            </a:prstGeom>
            <a:solidFill>
              <a:srgbClr val="1FB6B6"/>
            </a:solidFill>
            <a:ln w="1">
              <a:solidFill>
                <a:srgbClr val="1FB6B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06" name="Oval 290"/>
            <p:cNvSpPr>
              <a:spLocks noChangeArrowheads="1"/>
            </p:cNvSpPr>
            <p:nvPr/>
          </p:nvSpPr>
          <p:spPr bwMode="auto">
            <a:xfrm>
              <a:off x="5253" y="1067"/>
              <a:ext cx="36" cy="37"/>
            </a:xfrm>
            <a:prstGeom prst="ellipse">
              <a:avLst/>
            </a:prstGeom>
            <a:solidFill>
              <a:srgbClr val="8DA530"/>
            </a:solidFill>
            <a:ln w="1">
              <a:solidFill>
                <a:srgbClr val="8DA53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07" name="Oval 291"/>
            <p:cNvSpPr>
              <a:spLocks noChangeArrowheads="1"/>
            </p:cNvSpPr>
            <p:nvPr/>
          </p:nvSpPr>
          <p:spPr bwMode="auto">
            <a:xfrm>
              <a:off x="5253" y="1104"/>
              <a:ext cx="36" cy="36"/>
            </a:xfrm>
            <a:prstGeom prst="ellipse">
              <a:avLst/>
            </a:prstGeom>
            <a:solidFill>
              <a:srgbClr val="DC8569"/>
            </a:solidFill>
            <a:ln w="1">
              <a:solidFill>
                <a:srgbClr val="DC8569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08" name="Oval 292"/>
            <p:cNvSpPr>
              <a:spLocks noChangeArrowheads="1"/>
            </p:cNvSpPr>
            <p:nvPr/>
          </p:nvSpPr>
          <p:spPr bwMode="auto">
            <a:xfrm>
              <a:off x="5154" y="990"/>
              <a:ext cx="37" cy="36"/>
            </a:xfrm>
            <a:prstGeom prst="ellipse">
              <a:avLst/>
            </a:prstGeom>
            <a:solidFill>
              <a:srgbClr val="D54857"/>
            </a:solidFill>
            <a:ln w="1">
              <a:solidFill>
                <a:srgbClr val="D54857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09" name="Oval 293"/>
            <p:cNvSpPr>
              <a:spLocks noChangeArrowheads="1"/>
            </p:cNvSpPr>
            <p:nvPr/>
          </p:nvSpPr>
          <p:spPr bwMode="auto">
            <a:xfrm>
              <a:off x="5154" y="1029"/>
              <a:ext cx="37" cy="36"/>
            </a:xfrm>
            <a:prstGeom prst="ellipse">
              <a:avLst/>
            </a:prstGeom>
            <a:solidFill>
              <a:srgbClr val="39B143"/>
            </a:solidFill>
            <a:ln w="1">
              <a:solidFill>
                <a:srgbClr val="39B14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10" name="Oval 294"/>
            <p:cNvSpPr>
              <a:spLocks noChangeArrowheads="1"/>
            </p:cNvSpPr>
            <p:nvPr/>
          </p:nvSpPr>
          <p:spPr bwMode="auto">
            <a:xfrm>
              <a:off x="5154" y="1106"/>
              <a:ext cx="37" cy="36"/>
            </a:xfrm>
            <a:prstGeom prst="ellipse">
              <a:avLst/>
            </a:prstGeom>
            <a:solidFill>
              <a:srgbClr val="6ABF8C"/>
            </a:solidFill>
            <a:ln w="1">
              <a:solidFill>
                <a:srgbClr val="6ABF8C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11" name="Oval 295"/>
            <p:cNvSpPr>
              <a:spLocks noChangeArrowheads="1"/>
            </p:cNvSpPr>
            <p:nvPr/>
          </p:nvSpPr>
          <p:spPr bwMode="auto">
            <a:xfrm>
              <a:off x="5154" y="1193"/>
              <a:ext cx="37" cy="36"/>
            </a:xfrm>
            <a:prstGeom prst="ellipse">
              <a:avLst/>
            </a:prstGeom>
            <a:solidFill>
              <a:srgbClr val="C925CD"/>
            </a:solidFill>
            <a:ln w="1">
              <a:solidFill>
                <a:srgbClr val="C925CD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12" name="Oval 296"/>
            <p:cNvSpPr>
              <a:spLocks noChangeArrowheads="1"/>
            </p:cNvSpPr>
            <p:nvPr/>
          </p:nvSpPr>
          <p:spPr bwMode="auto">
            <a:xfrm>
              <a:off x="5015" y="1007"/>
              <a:ext cx="36" cy="36"/>
            </a:xfrm>
            <a:prstGeom prst="ellipse">
              <a:avLst/>
            </a:prstGeom>
            <a:solidFill>
              <a:srgbClr val="CF7926"/>
            </a:solidFill>
            <a:ln w="1">
              <a:solidFill>
                <a:srgbClr val="CF792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13" name="Oval 297"/>
            <p:cNvSpPr>
              <a:spLocks noChangeArrowheads="1"/>
            </p:cNvSpPr>
            <p:nvPr/>
          </p:nvSpPr>
          <p:spPr bwMode="auto">
            <a:xfrm>
              <a:off x="5015" y="1137"/>
              <a:ext cx="36" cy="37"/>
            </a:xfrm>
            <a:prstGeom prst="ellipse">
              <a:avLst/>
            </a:prstGeom>
            <a:solidFill>
              <a:srgbClr val="D2269E"/>
            </a:solidFill>
            <a:ln w="1">
              <a:solidFill>
                <a:srgbClr val="D2269E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14" name="Oval 298"/>
            <p:cNvSpPr>
              <a:spLocks noChangeArrowheads="1"/>
            </p:cNvSpPr>
            <p:nvPr/>
          </p:nvSpPr>
          <p:spPr bwMode="auto">
            <a:xfrm>
              <a:off x="5015" y="1207"/>
              <a:ext cx="36" cy="36"/>
            </a:xfrm>
            <a:prstGeom prst="ellipse">
              <a:avLst/>
            </a:prstGeom>
            <a:solidFill>
              <a:srgbClr val="8DA530"/>
            </a:solidFill>
            <a:ln w="1">
              <a:solidFill>
                <a:srgbClr val="8DA53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15" name="Oval 299"/>
            <p:cNvSpPr>
              <a:spLocks noChangeArrowheads="1"/>
            </p:cNvSpPr>
            <p:nvPr/>
          </p:nvSpPr>
          <p:spPr bwMode="auto">
            <a:xfrm>
              <a:off x="5015" y="1231"/>
              <a:ext cx="36" cy="37"/>
            </a:xfrm>
            <a:prstGeom prst="ellipse">
              <a:avLst/>
            </a:prstGeom>
            <a:solidFill>
              <a:srgbClr val="239DC3"/>
            </a:solidFill>
            <a:ln w="1">
              <a:solidFill>
                <a:srgbClr val="239DC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16" name="Oval 300"/>
            <p:cNvSpPr>
              <a:spLocks noChangeArrowheads="1"/>
            </p:cNvSpPr>
            <p:nvPr/>
          </p:nvSpPr>
          <p:spPr bwMode="auto">
            <a:xfrm>
              <a:off x="5015" y="1280"/>
              <a:ext cx="36" cy="36"/>
            </a:xfrm>
            <a:prstGeom prst="ellipse">
              <a:avLst/>
            </a:prstGeom>
            <a:solidFill>
              <a:srgbClr val="C8C127"/>
            </a:solidFill>
            <a:ln w="1">
              <a:solidFill>
                <a:srgbClr val="C8C127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17" name="Oval 301"/>
            <p:cNvSpPr>
              <a:spLocks noChangeArrowheads="1"/>
            </p:cNvSpPr>
            <p:nvPr/>
          </p:nvSpPr>
          <p:spPr bwMode="auto">
            <a:xfrm>
              <a:off x="5015" y="1289"/>
              <a:ext cx="36" cy="36"/>
            </a:xfrm>
            <a:prstGeom prst="ellipse">
              <a:avLst/>
            </a:prstGeom>
            <a:solidFill>
              <a:srgbClr val="6ABF8C"/>
            </a:solidFill>
            <a:ln w="1">
              <a:solidFill>
                <a:srgbClr val="6ABF8C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18" name="Oval 302"/>
            <p:cNvSpPr>
              <a:spLocks noChangeArrowheads="1"/>
            </p:cNvSpPr>
            <p:nvPr/>
          </p:nvSpPr>
          <p:spPr bwMode="auto">
            <a:xfrm>
              <a:off x="5015" y="1316"/>
              <a:ext cx="36" cy="36"/>
            </a:xfrm>
            <a:prstGeom prst="ellipse">
              <a:avLst/>
            </a:prstGeom>
            <a:solidFill>
              <a:srgbClr val="DC8569"/>
            </a:solidFill>
            <a:ln w="1">
              <a:solidFill>
                <a:srgbClr val="DC8569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19" name="Oval 303"/>
            <p:cNvSpPr>
              <a:spLocks noChangeArrowheads="1"/>
            </p:cNvSpPr>
            <p:nvPr/>
          </p:nvSpPr>
          <p:spPr bwMode="auto">
            <a:xfrm>
              <a:off x="5015" y="1318"/>
              <a:ext cx="36" cy="36"/>
            </a:xfrm>
            <a:prstGeom prst="ellipse">
              <a:avLst/>
            </a:prstGeom>
            <a:solidFill>
              <a:srgbClr val="C925CD"/>
            </a:solidFill>
            <a:ln w="1">
              <a:solidFill>
                <a:srgbClr val="C925CD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20" name="Oval 304"/>
            <p:cNvSpPr>
              <a:spLocks noChangeArrowheads="1"/>
            </p:cNvSpPr>
            <p:nvPr/>
          </p:nvSpPr>
          <p:spPr bwMode="auto">
            <a:xfrm>
              <a:off x="4699" y="1357"/>
              <a:ext cx="36" cy="36"/>
            </a:xfrm>
            <a:prstGeom prst="ellipse">
              <a:avLst/>
            </a:prstGeom>
            <a:solidFill>
              <a:srgbClr val="CF7926"/>
            </a:solidFill>
            <a:ln w="1">
              <a:solidFill>
                <a:srgbClr val="CF792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21" name="Oval 305"/>
            <p:cNvSpPr>
              <a:spLocks noChangeArrowheads="1"/>
            </p:cNvSpPr>
            <p:nvPr/>
          </p:nvSpPr>
          <p:spPr bwMode="auto">
            <a:xfrm>
              <a:off x="4699" y="1388"/>
              <a:ext cx="36" cy="36"/>
            </a:xfrm>
            <a:prstGeom prst="ellipse">
              <a:avLst/>
            </a:prstGeom>
            <a:solidFill>
              <a:srgbClr val="D54857"/>
            </a:solidFill>
            <a:ln w="1">
              <a:solidFill>
                <a:srgbClr val="D54857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22" name="Oval 306"/>
            <p:cNvSpPr>
              <a:spLocks noChangeArrowheads="1"/>
            </p:cNvSpPr>
            <p:nvPr/>
          </p:nvSpPr>
          <p:spPr bwMode="auto">
            <a:xfrm>
              <a:off x="4699" y="1492"/>
              <a:ext cx="36" cy="36"/>
            </a:xfrm>
            <a:prstGeom prst="ellipse">
              <a:avLst/>
            </a:prstGeom>
            <a:solidFill>
              <a:srgbClr val="21BD91"/>
            </a:solidFill>
            <a:ln w="1">
              <a:solidFill>
                <a:srgbClr val="21BD91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23" name="Oval 307"/>
            <p:cNvSpPr>
              <a:spLocks noChangeArrowheads="1"/>
            </p:cNvSpPr>
            <p:nvPr/>
          </p:nvSpPr>
          <p:spPr bwMode="auto">
            <a:xfrm>
              <a:off x="4699" y="1497"/>
              <a:ext cx="36" cy="36"/>
            </a:xfrm>
            <a:prstGeom prst="ellipse">
              <a:avLst/>
            </a:prstGeom>
            <a:solidFill>
              <a:srgbClr val="A12CDC"/>
            </a:solidFill>
            <a:ln w="1">
              <a:solidFill>
                <a:srgbClr val="A12CDC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24" name="Oval 308"/>
            <p:cNvSpPr>
              <a:spLocks noChangeArrowheads="1"/>
            </p:cNvSpPr>
            <p:nvPr/>
          </p:nvSpPr>
          <p:spPr bwMode="auto">
            <a:xfrm>
              <a:off x="4699" y="1545"/>
              <a:ext cx="36" cy="36"/>
            </a:xfrm>
            <a:prstGeom prst="ellipse">
              <a:avLst/>
            </a:prstGeom>
            <a:solidFill>
              <a:srgbClr val="39B143"/>
            </a:solidFill>
            <a:ln w="1">
              <a:solidFill>
                <a:srgbClr val="39B14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25" name="Oval 309"/>
            <p:cNvSpPr>
              <a:spLocks noChangeArrowheads="1"/>
            </p:cNvSpPr>
            <p:nvPr/>
          </p:nvSpPr>
          <p:spPr bwMode="auto">
            <a:xfrm>
              <a:off x="4699" y="1574"/>
              <a:ext cx="36" cy="36"/>
            </a:xfrm>
            <a:prstGeom prst="ellipse">
              <a:avLst/>
            </a:prstGeom>
            <a:solidFill>
              <a:srgbClr val="91B720"/>
            </a:solidFill>
            <a:ln w="1">
              <a:solidFill>
                <a:srgbClr val="91B72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26" name="Oval 310"/>
            <p:cNvSpPr>
              <a:spLocks noChangeArrowheads="1"/>
            </p:cNvSpPr>
            <p:nvPr/>
          </p:nvSpPr>
          <p:spPr bwMode="auto">
            <a:xfrm>
              <a:off x="4460" y="1583"/>
              <a:ext cx="37" cy="36"/>
            </a:xfrm>
            <a:prstGeom prst="ellipse">
              <a:avLst/>
            </a:prstGeom>
            <a:solidFill>
              <a:srgbClr val="9051A0"/>
            </a:solidFill>
            <a:ln w="1">
              <a:solidFill>
                <a:srgbClr val="9051A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27" name="Oval 311"/>
            <p:cNvSpPr>
              <a:spLocks noChangeArrowheads="1"/>
            </p:cNvSpPr>
            <p:nvPr/>
          </p:nvSpPr>
          <p:spPr bwMode="auto">
            <a:xfrm>
              <a:off x="4460" y="1615"/>
              <a:ext cx="37" cy="36"/>
            </a:xfrm>
            <a:prstGeom prst="ellipse">
              <a:avLst/>
            </a:prstGeom>
            <a:solidFill>
              <a:srgbClr val="239DC3"/>
            </a:solidFill>
            <a:ln w="1">
              <a:solidFill>
                <a:srgbClr val="239DC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28" name="Oval 312"/>
            <p:cNvSpPr>
              <a:spLocks noChangeArrowheads="1"/>
            </p:cNvSpPr>
            <p:nvPr/>
          </p:nvSpPr>
          <p:spPr bwMode="auto">
            <a:xfrm>
              <a:off x="4460" y="1651"/>
              <a:ext cx="37" cy="36"/>
            </a:xfrm>
            <a:prstGeom prst="ellipse">
              <a:avLst/>
            </a:prstGeom>
            <a:solidFill>
              <a:srgbClr val="C8C127"/>
            </a:solidFill>
            <a:ln w="1">
              <a:solidFill>
                <a:srgbClr val="C8C127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29" name="Oval 313"/>
            <p:cNvSpPr>
              <a:spLocks noChangeArrowheads="1"/>
            </p:cNvSpPr>
            <p:nvPr/>
          </p:nvSpPr>
          <p:spPr bwMode="auto">
            <a:xfrm>
              <a:off x="4460" y="1776"/>
              <a:ext cx="37" cy="36"/>
            </a:xfrm>
            <a:prstGeom prst="ellipse">
              <a:avLst/>
            </a:prstGeom>
            <a:solidFill>
              <a:srgbClr val="6ABF8C"/>
            </a:solidFill>
            <a:ln w="1">
              <a:solidFill>
                <a:srgbClr val="6ABF8C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30" name="Oval 314"/>
            <p:cNvSpPr>
              <a:spLocks noChangeArrowheads="1"/>
            </p:cNvSpPr>
            <p:nvPr/>
          </p:nvSpPr>
          <p:spPr bwMode="auto">
            <a:xfrm>
              <a:off x="4460" y="1822"/>
              <a:ext cx="37" cy="36"/>
            </a:xfrm>
            <a:prstGeom prst="ellipse">
              <a:avLst/>
            </a:prstGeom>
            <a:solidFill>
              <a:srgbClr val="8DA530"/>
            </a:solidFill>
            <a:ln w="1">
              <a:solidFill>
                <a:srgbClr val="8DA53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31" name="Oval 315"/>
            <p:cNvSpPr>
              <a:spLocks noChangeArrowheads="1"/>
            </p:cNvSpPr>
            <p:nvPr/>
          </p:nvSpPr>
          <p:spPr bwMode="auto">
            <a:xfrm>
              <a:off x="4460" y="1839"/>
              <a:ext cx="37" cy="36"/>
            </a:xfrm>
            <a:prstGeom prst="ellipse">
              <a:avLst/>
            </a:prstGeom>
            <a:solidFill>
              <a:srgbClr val="C925CD"/>
            </a:solidFill>
            <a:ln w="1">
              <a:solidFill>
                <a:srgbClr val="C925CD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32" name="Oval 316"/>
            <p:cNvSpPr>
              <a:spLocks noChangeArrowheads="1"/>
            </p:cNvSpPr>
            <p:nvPr/>
          </p:nvSpPr>
          <p:spPr bwMode="auto">
            <a:xfrm>
              <a:off x="4222" y="1820"/>
              <a:ext cx="36" cy="36"/>
            </a:xfrm>
            <a:prstGeom prst="ellipse">
              <a:avLst/>
            </a:prstGeom>
            <a:solidFill>
              <a:srgbClr val="D54857"/>
            </a:solidFill>
            <a:ln w="1">
              <a:solidFill>
                <a:srgbClr val="D54857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33" name="Oval 317"/>
            <p:cNvSpPr>
              <a:spLocks noChangeArrowheads="1"/>
            </p:cNvSpPr>
            <p:nvPr/>
          </p:nvSpPr>
          <p:spPr bwMode="auto">
            <a:xfrm>
              <a:off x="4222" y="1899"/>
              <a:ext cx="36" cy="36"/>
            </a:xfrm>
            <a:prstGeom prst="ellipse">
              <a:avLst/>
            </a:prstGeom>
            <a:solidFill>
              <a:srgbClr val="1FB6B6"/>
            </a:solidFill>
            <a:ln w="1">
              <a:solidFill>
                <a:srgbClr val="1FB6B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34" name="Oval 318"/>
            <p:cNvSpPr>
              <a:spLocks noChangeArrowheads="1"/>
            </p:cNvSpPr>
            <p:nvPr/>
          </p:nvSpPr>
          <p:spPr bwMode="auto">
            <a:xfrm>
              <a:off x="4222" y="1899"/>
              <a:ext cx="36" cy="36"/>
            </a:xfrm>
            <a:prstGeom prst="ellipse">
              <a:avLst/>
            </a:prstGeom>
            <a:solidFill>
              <a:srgbClr val="A12CDC"/>
            </a:solidFill>
            <a:ln w="1">
              <a:solidFill>
                <a:srgbClr val="A12CDC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35" name="Oval 319"/>
            <p:cNvSpPr>
              <a:spLocks noChangeArrowheads="1"/>
            </p:cNvSpPr>
            <p:nvPr/>
          </p:nvSpPr>
          <p:spPr bwMode="auto">
            <a:xfrm>
              <a:off x="4222" y="1928"/>
              <a:ext cx="36" cy="36"/>
            </a:xfrm>
            <a:prstGeom prst="ellipse">
              <a:avLst/>
            </a:prstGeom>
            <a:solidFill>
              <a:srgbClr val="406FDF"/>
            </a:solidFill>
            <a:ln w="1">
              <a:solidFill>
                <a:srgbClr val="406FDF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36" name="Oval 320"/>
            <p:cNvSpPr>
              <a:spLocks noChangeArrowheads="1"/>
            </p:cNvSpPr>
            <p:nvPr/>
          </p:nvSpPr>
          <p:spPr bwMode="auto">
            <a:xfrm>
              <a:off x="4222" y="1947"/>
              <a:ext cx="36" cy="36"/>
            </a:xfrm>
            <a:prstGeom prst="ellipse">
              <a:avLst/>
            </a:prstGeom>
            <a:solidFill>
              <a:srgbClr val="91B720"/>
            </a:solidFill>
            <a:ln w="1">
              <a:solidFill>
                <a:srgbClr val="91B72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37" name="Oval 321"/>
            <p:cNvSpPr>
              <a:spLocks noChangeArrowheads="1"/>
            </p:cNvSpPr>
            <p:nvPr/>
          </p:nvSpPr>
          <p:spPr bwMode="auto">
            <a:xfrm>
              <a:off x="4222" y="1950"/>
              <a:ext cx="36" cy="36"/>
            </a:xfrm>
            <a:prstGeom prst="ellipse">
              <a:avLst/>
            </a:prstGeom>
            <a:solidFill>
              <a:srgbClr val="39B143"/>
            </a:solidFill>
            <a:ln w="1">
              <a:solidFill>
                <a:srgbClr val="39B14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38" name="Freeform 322"/>
            <p:cNvSpPr>
              <a:spLocks/>
            </p:cNvSpPr>
            <p:nvPr/>
          </p:nvSpPr>
          <p:spPr bwMode="auto">
            <a:xfrm>
              <a:off x="4241" y="897"/>
              <a:ext cx="1171" cy="1034"/>
            </a:xfrm>
            <a:custGeom>
              <a:avLst/>
              <a:gdLst>
                <a:gd name="T0" fmla="*/ 0 w 1171"/>
                <a:gd name="T1" fmla="*/ 1034 h 1034"/>
                <a:gd name="T2" fmla="*/ 129 w 1171"/>
                <a:gd name="T3" fmla="*/ 920 h 1034"/>
                <a:gd name="T4" fmla="*/ 222 w 1171"/>
                <a:gd name="T5" fmla="*/ 838 h 1034"/>
                <a:gd name="T6" fmla="*/ 296 w 1171"/>
                <a:gd name="T7" fmla="*/ 773 h 1034"/>
                <a:gd name="T8" fmla="*/ 356 w 1171"/>
                <a:gd name="T9" fmla="*/ 720 h 1034"/>
                <a:gd name="T10" fmla="*/ 407 w 1171"/>
                <a:gd name="T11" fmla="*/ 674 h 1034"/>
                <a:gd name="T12" fmla="*/ 452 w 1171"/>
                <a:gd name="T13" fmla="*/ 635 h 1034"/>
                <a:gd name="T14" fmla="*/ 492 w 1171"/>
                <a:gd name="T15" fmla="*/ 600 h 1034"/>
                <a:gd name="T16" fmla="*/ 527 w 1171"/>
                <a:gd name="T17" fmla="*/ 568 h 1034"/>
                <a:gd name="T18" fmla="*/ 560 w 1171"/>
                <a:gd name="T19" fmla="*/ 540 h 1034"/>
                <a:gd name="T20" fmla="*/ 589 w 1171"/>
                <a:gd name="T21" fmla="*/ 514 h 1034"/>
                <a:gd name="T22" fmla="*/ 616 w 1171"/>
                <a:gd name="T23" fmla="*/ 490 h 1034"/>
                <a:gd name="T24" fmla="*/ 641 w 1171"/>
                <a:gd name="T25" fmla="*/ 468 h 1034"/>
                <a:gd name="T26" fmla="*/ 665 w 1171"/>
                <a:gd name="T27" fmla="*/ 447 h 1034"/>
                <a:gd name="T28" fmla="*/ 687 w 1171"/>
                <a:gd name="T29" fmla="*/ 428 h 1034"/>
                <a:gd name="T30" fmla="*/ 707 w 1171"/>
                <a:gd name="T31" fmla="*/ 410 h 1034"/>
                <a:gd name="T32" fmla="*/ 727 w 1171"/>
                <a:gd name="T33" fmla="*/ 392 h 1034"/>
                <a:gd name="T34" fmla="*/ 745 w 1171"/>
                <a:gd name="T35" fmla="*/ 376 h 1034"/>
                <a:gd name="T36" fmla="*/ 762 w 1171"/>
                <a:gd name="T37" fmla="*/ 361 h 1034"/>
                <a:gd name="T38" fmla="*/ 779 w 1171"/>
                <a:gd name="T39" fmla="*/ 346 h 1034"/>
                <a:gd name="T40" fmla="*/ 795 w 1171"/>
                <a:gd name="T41" fmla="*/ 332 h 1034"/>
                <a:gd name="T42" fmla="*/ 810 w 1171"/>
                <a:gd name="T43" fmla="*/ 319 h 1034"/>
                <a:gd name="T44" fmla="*/ 825 w 1171"/>
                <a:gd name="T45" fmla="*/ 306 h 1034"/>
                <a:gd name="T46" fmla="*/ 839 w 1171"/>
                <a:gd name="T47" fmla="*/ 293 h 1034"/>
                <a:gd name="T48" fmla="*/ 852 w 1171"/>
                <a:gd name="T49" fmla="*/ 282 h 1034"/>
                <a:gd name="T50" fmla="*/ 865 w 1171"/>
                <a:gd name="T51" fmla="*/ 270 h 1034"/>
                <a:gd name="T52" fmla="*/ 877 w 1171"/>
                <a:gd name="T53" fmla="*/ 259 h 1034"/>
                <a:gd name="T54" fmla="*/ 889 w 1171"/>
                <a:gd name="T55" fmla="*/ 249 h 1034"/>
                <a:gd name="T56" fmla="*/ 901 w 1171"/>
                <a:gd name="T57" fmla="*/ 238 h 1034"/>
                <a:gd name="T58" fmla="*/ 912 w 1171"/>
                <a:gd name="T59" fmla="*/ 228 h 1034"/>
                <a:gd name="T60" fmla="*/ 923 w 1171"/>
                <a:gd name="T61" fmla="*/ 219 h 1034"/>
                <a:gd name="T62" fmla="*/ 934 w 1171"/>
                <a:gd name="T63" fmla="*/ 210 h 1034"/>
                <a:gd name="T64" fmla="*/ 944 w 1171"/>
                <a:gd name="T65" fmla="*/ 201 h 1034"/>
                <a:gd name="T66" fmla="*/ 954 w 1171"/>
                <a:gd name="T67" fmla="*/ 192 h 1034"/>
                <a:gd name="T68" fmla="*/ 963 w 1171"/>
                <a:gd name="T69" fmla="*/ 183 h 1034"/>
                <a:gd name="T70" fmla="*/ 973 w 1171"/>
                <a:gd name="T71" fmla="*/ 175 h 1034"/>
                <a:gd name="T72" fmla="*/ 982 w 1171"/>
                <a:gd name="T73" fmla="*/ 167 h 1034"/>
                <a:gd name="T74" fmla="*/ 991 w 1171"/>
                <a:gd name="T75" fmla="*/ 159 h 1034"/>
                <a:gd name="T76" fmla="*/ 999 w 1171"/>
                <a:gd name="T77" fmla="*/ 151 h 1034"/>
                <a:gd name="T78" fmla="*/ 1008 w 1171"/>
                <a:gd name="T79" fmla="*/ 144 h 1034"/>
                <a:gd name="T80" fmla="*/ 1016 w 1171"/>
                <a:gd name="T81" fmla="*/ 137 h 1034"/>
                <a:gd name="T82" fmla="*/ 1024 w 1171"/>
                <a:gd name="T83" fmla="*/ 129 h 1034"/>
                <a:gd name="T84" fmla="*/ 1032 w 1171"/>
                <a:gd name="T85" fmla="*/ 123 h 1034"/>
                <a:gd name="T86" fmla="*/ 1040 w 1171"/>
                <a:gd name="T87" fmla="*/ 116 h 1034"/>
                <a:gd name="T88" fmla="*/ 1047 w 1171"/>
                <a:gd name="T89" fmla="*/ 109 h 1034"/>
                <a:gd name="T90" fmla="*/ 1055 w 1171"/>
                <a:gd name="T91" fmla="*/ 103 h 1034"/>
                <a:gd name="T92" fmla="*/ 1062 w 1171"/>
                <a:gd name="T93" fmla="*/ 96 h 1034"/>
                <a:gd name="T94" fmla="*/ 1069 w 1171"/>
                <a:gd name="T95" fmla="*/ 90 h 1034"/>
                <a:gd name="T96" fmla="*/ 1076 w 1171"/>
                <a:gd name="T97" fmla="*/ 84 h 1034"/>
                <a:gd name="T98" fmla="*/ 1171 w 1171"/>
                <a:gd name="T99" fmla="*/ 0 h 1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71" h="1034">
                  <a:moveTo>
                    <a:pt x="0" y="1034"/>
                  </a:moveTo>
                  <a:lnTo>
                    <a:pt x="129" y="920"/>
                  </a:lnTo>
                  <a:lnTo>
                    <a:pt x="222" y="838"/>
                  </a:lnTo>
                  <a:lnTo>
                    <a:pt x="296" y="773"/>
                  </a:lnTo>
                  <a:lnTo>
                    <a:pt x="356" y="720"/>
                  </a:lnTo>
                  <a:lnTo>
                    <a:pt x="407" y="674"/>
                  </a:lnTo>
                  <a:lnTo>
                    <a:pt x="452" y="635"/>
                  </a:lnTo>
                  <a:lnTo>
                    <a:pt x="492" y="600"/>
                  </a:lnTo>
                  <a:lnTo>
                    <a:pt x="527" y="568"/>
                  </a:lnTo>
                  <a:lnTo>
                    <a:pt x="560" y="540"/>
                  </a:lnTo>
                  <a:lnTo>
                    <a:pt x="589" y="514"/>
                  </a:lnTo>
                  <a:lnTo>
                    <a:pt x="616" y="490"/>
                  </a:lnTo>
                  <a:lnTo>
                    <a:pt x="641" y="468"/>
                  </a:lnTo>
                  <a:lnTo>
                    <a:pt x="665" y="447"/>
                  </a:lnTo>
                  <a:lnTo>
                    <a:pt x="687" y="428"/>
                  </a:lnTo>
                  <a:lnTo>
                    <a:pt x="707" y="410"/>
                  </a:lnTo>
                  <a:lnTo>
                    <a:pt x="727" y="392"/>
                  </a:lnTo>
                  <a:lnTo>
                    <a:pt x="745" y="376"/>
                  </a:lnTo>
                  <a:lnTo>
                    <a:pt x="762" y="361"/>
                  </a:lnTo>
                  <a:lnTo>
                    <a:pt x="779" y="346"/>
                  </a:lnTo>
                  <a:lnTo>
                    <a:pt x="795" y="332"/>
                  </a:lnTo>
                  <a:lnTo>
                    <a:pt x="810" y="319"/>
                  </a:lnTo>
                  <a:lnTo>
                    <a:pt x="825" y="306"/>
                  </a:lnTo>
                  <a:lnTo>
                    <a:pt x="839" y="293"/>
                  </a:lnTo>
                  <a:lnTo>
                    <a:pt x="852" y="282"/>
                  </a:lnTo>
                  <a:lnTo>
                    <a:pt x="865" y="270"/>
                  </a:lnTo>
                  <a:lnTo>
                    <a:pt x="877" y="259"/>
                  </a:lnTo>
                  <a:lnTo>
                    <a:pt x="889" y="249"/>
                  </a:lnTo>
                  <a:lnTo>
                    <a:pt x="901" y="238"/>
                  </a:lnTo>
                  <a:lnTo>
                    <a:pt x="912" y="228"/>
                  </a:lnTo>
                  <a:lnTo>
                    <a:pt x="923" y="219"/>
                  </a:lnTo>
                  <a:lnTo>
                    <a:pt x="934" y="210"/>
                  </a:lnTo>
                  <a:lnTo>
                    <a:pt x="944" y="201"/>
                  </a:lnTo>
                  <a:lnTo>
                    <a:pt x="954" y="192"/>
                  </a:lnTo>
                  <a:lnTo>
                    <a:pt x="963" y="183"/>
                  </a:lnTo>
                  <a:lnTo>
                    <a:pt x="973" y="175"/>
                  </a:lnTo>
                  <a:lnTo>
                    <a:pt x="982" y="167"/>
                  </a:lnTo>
                  <a:lnTo>
                    <a:pt x="991" y="159"/>
                  </a:lnTo>
                  <a:lnTo>
                    <a:pt x="999" y="151"/>
                  </a:lnTo>
                  <a:lnTo>
                    <a:pt x="1008" y="144"/>
                  </a:lnTo>
                  <a:lnTo>
                    <a:pt x="1016" y="137"/>
                  </a:lnTo>
                  <a:lnTo>
                    <a:pt x="1024" y="129"/>
                  </a:lnTo>
                  <a:lnTo>
                    <a:pt x="1032" y="123"/>
                  </a:lnTo>
                  <a:lnTo>
                    <a:pt x="1040" y="116"/>
                  </a:lnTo>
                  <a:lnTo>
                    <a:pt x="1047" y="109"/>
                  </a:lnTo>
                  <a:lnTo>
                    <a:pt x="1055" y="103"/>
                  </a:lnTo>
                  <a:lnTo>
                    <a:pt x="1062" y="96"/>
                  </a:lnTo>
                  <a:lnTo>
                    <a:pt x="1069" y="90"/>
                  </a:lnTo>
                  <a:lnTo>
                    <a:pt x="1076" y="84"/>
                  </a:lnTo>
                  <a:lnTo>
                    <a:pt x="1171" y="0"/>
                  </a:lnTo>
                </a:path>
              </a:pathLst>
            </a:custGeom>
            <a:noFill/>
            <a:ln w="8" cap="flat">
              <a:solidFill>
                <a:srgbClr val="D5485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39" name="Rectangle 323"/>
            <p:cNvSpPr>
              <a:spLocks noChangeArrowheads="1"/>
            </p:cNvSpPr>
            <p:nvPr/>
          </p:nvSpPr>
          <p:spPr bwMode="auto">
            <a:xfrm>
              <a:off x="4064" y="808"/>
              <a:ext cx="1446" cy="1447"/>
            </a:xfrm>
            <a:prstGeom prst="rect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40" name="Line 324"/>
            <p:cNvSpPr>
              <a:spLocks noChangeShapeType="1"/>
            </p:cNvSpPr>
            <p:nvPr/>
          </p:nvSpPr>
          <p:spPr bwMode="auto">
            <a:xfrm>
              <a:off x="4064" y="2255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41" name="Line 325"/>
            <p:cNvSpPr>
              <a:spLocks noChangeShapeType="1"/>
            </p:cNvSpPr>
            <p:nvPr/>
          </p:nvSpPr>
          <p:spPr bwMode="auto">
            <a:xfrm>
              <a:off x="4163" y="2255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42" name="Line 326"/>
            <p:cNvSpPr>
              <a:spLocks noChangeShapeType="1"/>
            </p:cNvSpPr>
            <p:nvPr/>
          </p:nvSpPr>
          <p:spPr bwMode="auto">
            <a:xfrm>
              <a:off x="4240" y="2255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43" name="Line 327"/>
            <p:cNvSpPr>
              <a:spLocks noChangeShapeType="1"/>
            </p:cNvSpPr>
            <p:nvPr/>
          </p:nvSpPr>
          <p:spPr bwMode="auto">
            <a:xfrm>
              <a:off x="4303" y="2255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44" name="Line 328"/>
            <p:cNvSpPr>
              <a:spLocks noChangeShapeType="1"/>
            </p:cNvSpPr>
            <p:nvPr/>
          </p:nvSpPr>
          <p:spPr bwMode="auto">
            <a:xfrm>
              <a:off x="4356" y="2255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45" name="Line 329"/>
            <p:cNvSpPr>
              <a:spLocks noChangeShapeType="1"/>
            </p:cNvSpPr>
            <p:nvPr/>
          </p:nvSpPr>
          <p:spPr bwMode="auto">
            <a:xfrm>
              <a:off x="4401" y="2255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46" name="Line 330"/>
            <p:cNvSpPr>
              <a:spLocks noChangeShapeType="1"/>
            </p:cNvSpPr>
            <p:nvPr/>
          </p:nvSpPr>
          <p:spPr bwMode="auto">
            <a:xfrm>
              <a:off x="4442" y="2255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47" name="Line 331"/>
            <p:cNvSpPr>
              <a:spLocks noChangeShapeType="1"/>
            </p:cNvSpPr>
            <p:nvPr/>
          </p:nvSpPr>
          <p:spPr bwMode="auto">
            <a:xfrm>
              <a:off x="4478" y="2255"/>
              <a:ext cx="0" cy="14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49" name="Line 333"/>
            <p:cNvSpPr>
              <a:spLocks noChangeShapeType="1"/>
            </p:cNvSpPr>
            <p:nvPr/>
          </p:nvSpPr>
          <p:spPr bwMode="auto">
            <a:xfrm>
              <a:off x="4717" y="2255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0" name="Line 334"/>
            <p:cNvSpPr>
              <a:spLocks noChangeShapeType="1"/>
            </p:cNvSpPr>
            <p:nvPr/>
          </p:nvSpPr>
          <p:spPr bwMode="auto">
            <a:xfrm>
              <a:off x="4857" y="2255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1" name="Line 335"/>
            <p:cNvSpPr>
              <a:spLocks noChangeShapeType="1"/>
            </p:cNvSpPr>
            <p:nvPr/>
          </p:nvSpPr>
          <p:spPr bwMode="auto">
            <a:xfrm>
              <a:off x="4956" y="2255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" name="Line 336"/>
            <p:cNvSpPr>
              <a:spLocks noChangeShapeType="1"/>
            </p:cNvSpPr>
            <p:nvPr/>
          </p:nvSpPr>
          <p:spPr bwMode="auto">
            <a:xfrm>
              <a:off x="5033" y="2255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3" name="Line 337"/>
            <p:cNvSpPr>
              <a:spLocks noChangeShapeType="1"/>
            </p:cNvSpPr>
            <p:nvPr/>
          </p:nvSpPr>
          <p:spPr bwMode="auto">
            <a:xfrm>
              <a:off x="5095" y="2255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4" name="Line 338"/>
            <p:cNvSpPr>
              <a:spLocks noChangeShapeType="1"/>
            </p:cNvSpPr>
            <p:nvPr/>
          </p:nvSpPr>
          <p:spPr bwMode="auto">
            <a:xfrm>
              <a:off x="5148" y="2255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5" name="Line 339"/>
            <p:cNvSpPr>
              <a:spLocks noChangeShapeType="1"/>
            </p:cNvSpPr>
            <p:nvPr/>
          </p:nvSpPr>
          <p:spPr bwMode="auto">
            <a:xfrm>
              <a:off x="5194" y="2255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6" name="Line 340"/>
            <p:cNvSpPr>
              <a:spLocks noChangeShapeType="1"/>
            </p:cNvSpPr>
            <p:nvPr/>
          </p:nvSpPr>
          <p:spPr bwMode="auto">
            <a:xfrm>
              <a:off x="5235" y="2255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7" name="Line 341"/>
            <p:cNvSpPr>
              <a:spLocks noChangeShapeType="1"/>
            </p:cNvSpPr>
            <p:nvPr/>
          </p:nvSpPr>
          <p:spPr bwMode="auto">
            <a:xfrm>
              <a:off x="5271" y="2255"/>
              <a:ext cx="0" cy="14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9" name="Line 343"/>
            <p:cNvSpPr>
              <a:spLocks noChangeShapeType="1"/>
            </p:cNvSpPr>
            <p:nvPr/>
          </p:nvSpPr>
          <p:spPr bwMode="auto">
            <a:xfrm>
              <a:off x="5510" y="2255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60" name="Rectangle 344"/>
            <p:cNvSpPr>
              <a:spLocks noChangeArrowheads="1"/>
            </p:cNvSpPr>
            <p:nvPr/>
          </p:nvSpPr>
          <p:spPr bwMode="auto">
            <a:xfrm>
              <a:off x="4682" y="2340"/>
              <a:ext cx="246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Dose (mg)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6461" name="Group 347"/>
          <p:cNvGrpSpPr>
            <a:grpSpLocks noChangeAspect="1"/>
          </p:cNvGrpSpPr>
          <p:nvPr/>
        </p:nvGrpSpPr>
        <p:grpSpPr bwMode="auto">
          <a:xfrm>
            <a:off x="1744663" y="3825876"/>
            <a:ext cx="2581275" cy="2573338"/>
            <a:chOff x="1099" y="2410"/>
            <a:chExt cx="1626" cy="1621"/>
          </a:xfrm>
        </p:grpSpPr>
        <p:sp>
          <p:nvSpPr>
            <p:cNvPr id="6463" name="Rectangle 348"/>
            <p:cNvSpPr>
              <a:spLocks noChangeArrowheads="1"/>
            </p:cNvSpPr>
            <p:nvPr/>
          </p:nvSpPr>
          <p:spPr bwMode="auto">
            <a:xfrm>
              <a:off x="1099" y="2410"/>
              <a:ext cx="3" cy="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65" name="Line 350"/>
            <p:cNvSpPr>
              <a:spLocks noChangeShapeType="1"/>
            </p:cNvSpPr>
            <p:nvPr/>
          </p:nvSpPr>
          <p:spPr bwMode="auto">
            <a:xfrm flipH="1">
              <a:off x="1265" y="3880"/>
              <a:ext cx="14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67" name="Line 352"/>
            <p:cNvSpPr>
              <a:spLocks noChangeShapeType="1"/>
            </p:cNvSpPr>
            <p:nvPr/>
          </p:nvSpPr>
          <p:spPr bwMode="auto">
            <a:xfrm flipH="1">
              <a:off x="1272" y="3718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68" name="Line 353"/>
            <p:cNvSpPr>
              <a:spLocks noChangeShapeType="1"/>
            </p:cNvSpPr>
            <p:nvPr/>
          </p:nvSpPr>
          <p:spPr bwMode="auto">
            <a:xfrm flipH="1">
              <a:off x="1272" y="3624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69" name="Line 354"/>
            <p:cNvSpPr>
              <a:spLocks noChangeShapeType="1"/>
            </p:cNvSpPr>
            <p:nvPr/>
          </p:nvSpPr>
          <p:spPr bwMode="auto">
            <a:xfrm flipH="1">
              <a:off x="1272" y="3557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70" name="Line 355"/>
            <p:cNvSpPr>
              <a:spLocks noChangeShapeType="1"/>
            </p:cNvSpPr>
            <p:nvPr/>
          </p:nvSpPr>
          <p:spPr bwMode="auto">
            <a:xfrm flipH="1">
              <a:off x="1272" y="3506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71" name="Line 356"/>
            <p:cNvSpPr>
              <a:spLocks noChangeShapeType="1"/>
            </p:cNvSpPr>
            <p:nvPr/>
          </p:nvSpPr>
          <p:spPr bwMode="auto">
            <a:xfrm flipH="1">
              <a:off x="1272" y="3463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72" name="Line 357"/>
            <p:cNvSpPr>
              <a:spLocks noChangeShapeType="1"/>
            </p:cNvSpPr>
            <p:nvPr/>
          </p:nvSpPr>
          <p:spPr bwMode="auto">
            <a:xfrm flipH="1">
              <a:off x="1272" y="3426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73" name="Line 358"/>
            <p:cNvSpPr>
              <a:spLocks noChangeShapeType="1"/>
            </p:cNvSpPr>
            <p:nvPr/>
          </p:nvSpPr>
          <p:spPr bwMode="auto">
            <a:xfrm flipH="1">
              <a:off x="1272" y="3395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74" name="Line 359"/>
            <p:cNvSpPr>
              <a:spLocks noChangeShapeType="1"/>
            </p:cNvSpPr>
            <p:nvPr/>
          </p:nvSpPr>
          <p:spPr bwMode="auto">
            <a:xfrm flipH="1">
              <a:off x="1272" y="3369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75" name="Line 360"/>
            <p:cNvSpPr>
              <a:spLocks noChangeShapeType="1"/>
            </p:cNvSpPr>
            <p:nvPr/>
          </p:nvSpPr>
          <p:spPr bwMode="auto">
            <a:xfrm flipH="1">
              <a:off x="1265" y="3345"/>
              <a:ext cx="14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77" name="Line 362"/>
            <p:cNvSpPr>
              <a:spLocks noChangeShapeType="1"/>
            </p:cNvSpPr>
            <p:nvPr/>
          </p:nvSpPr>
          <p:spPr bwMode="auto">
            <a:xfrm flipH="1">
              <a:off x="1272" y="3183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78" name="Line 363"/>
            <p:cNvSpPr>
              <a:spLocks noChangeShapeType="1"/>
            </p:cNvSpPr>
            <p:nvPr/>
          </p:nvSpPr>
          <p:spPr bwMode="auto">
            <a:xfrm flipH="1">
              <a:off x="1272" y="3089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79" name="Line 364"/>
            <p:cNvSpPr>
              <a:spLocks noChangeShapeType="1"/>
            </p:cNvSpPr>
            <p:nvPr/>
          </p:nvSpPr>
          <p:spPr bwMode="auto">
            <a:xfrm flipH="1">
              <a:off x="1272" y="3021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80" name="Line 365"/>
            <p:cNvSpPr>
              <a:spLocks noChangeShapeType="1"/>
            </p:cNvSpPr>
            <p:nvPr/>
          </p:nvSpPr>
          <p:spPr bwMode="auto">
            <a:xfrm flipH="1">
              <a:off x="1272" y="2968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81" name="Line 366"/>
            <p:cNvSpPr>
              <a:spLocks noChangeShapeType="1"/>
            </p:cNvSpPr>
            <p:nvPr/>
          </p:nvSpPr>
          <p:spPr bwMode="auto">
            <a:xfrm flipH="1">
              <a:off x="1272" y="2927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82" name="Line 367"/>
            <p:cNvSpPr>
              <a:spLocks noChangeShapeType="1"/>
            </p:cNvSpPr>
            <p:nvPr/>
          </p:nvSpPr>
          <p:spPr bwMode="auto">
            <a:xfrm flipH="1">
              <a:off x="1272" y="2891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83" name="Line 368"/>
            <p:cNvSpPr>
              <a:spLocks noChangeShapeType="1"/>
            </p:cNvSpPr>
            <p:nvPr/>
          </p:nvSpPr>
          <p:spPr bwMode="auto">
            <a:xfrm flipH="1">
              <a:off x="1272" y="2860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84" name="Line 369"/>
            <p:cNvSpPr>
              <a:spLocks noChangeShapeType="1"/>
            </p:cNvSpPr>
            <p:nvPr/>
          </p:nvSpPr>
          <p:spPr bwMode="auto">
            <a:xfrm flipH="1">
              <a:off x="1272" y="2833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85" name="Line 370"/>
            <p:cNvSpPr>
              <a:spLocks noChangeShapeType="1"/>
            </p:cNvSpPr>
            <p:nvPr/>
          </p:nvSpPr>
          <p:spPr bwMode="auto">
            <a:xfrm flipH="1">
              <a:off x="1265" y="2807"/>
              <a:ext cx="14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87" name="Line 372"/>
            <p:cNvSpPr>
              <a:spLocks noChangeShapeType="1"/>
            </p:cNvSpPr>
            <p:nvPr/>
          </p:nvSpPr>
          <p:spPr bwMode="auto">
            <a:xfrm flipH="1">
              <a:off x="1272" y="2645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88" name="Line 373"/>
            <p:cNvSpPr>
              <a:spLocks noChangeShapeType="1"/>
            </p:cNvSpPr>
            <p:nvPr/>
          </p:nvSpPr>
          <p:spPr bwMode="auto">
            <a:xfrm flipH="1">
              <a:off x="1272" y="2551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89" name="Line 374"/>
            <p:cNvSpPr>
              <a:spLocks noChangeShapeType="1"/>
            </p:cNvSpPr>
            <p:nvPr/>
          </p:nvSpPr>
          <p:spPr bwMode="auto">
            <a:xfrm flipH="1">
              <a:off x="1272" y="2486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90" name="Line 375"/>
            <p:cNvSpPr>
              <a:spLocks noChangeShapeType="1"/>
            </p:cNvSpPr>
            <p:nvPr/>
          </p:nvSpPr>
          <p:spPr bwMode="auto">
            <a:xfrm flipH="1">
              <a:off x="1272" y="2433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91" name="Rectangle 376"/>
            <p:cNvSpPr>
              <a:spLocks noChangeArrowheads="1"/>
            </p:cNvSpPr>
            <p:nvPr/>
          </p:nvSpPr>
          <p:spPr bwMode="auto">
            <a:xfrm rot="16200000">
              <a:off x="1116" y="3238"/>
              <a:ext cx="58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492" name="Rectangle 377"/>
            <p:cNvSpPr>
              <a:spLocks noChangeArrowheads="1"/>
            </p:cNvSpPr>
            <p:nvPr/>
          </p:nvSpPr>
          <p:spPr bwMode="auto">
            <a:xfrm rot="16200000">
              <a:off x="1113" y="3201"/>
              <a:ext cx="63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493" name="Rectangle 378"/>
            <p:cNvSpPr>
              <a:spLocks noChangeArrowheads="1"/>
            </p:cNvSpPr>
            <p:nvPr/>
          </p:nvSpPr>
          <p:spPr bwMode="auto">
            <a:xfrm rot="16200000">
              <a:off x="1120" y="3170"/>
              <a:ext cx="4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494" name="Rectangle 379"/>
            <p:cNvSpPr>
              <a:spLocks noChangeArrowheads="1"/>
            </p:cNvSpPr>
            <p:nvPr/>
          </p:nvSpPr>
          <p:spPr bwMode="auto">
            <a:xfrm rot="16200000">
              <a:off x="1122" y="3145"/>
              <a:ext cx="46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495" name="Rectangle 380"/>
            <p:cNvSpPr>
              <a:spLocks noChangeArrowheads="1"/>
            </p:cNvSpPr>
            <p:nvPr/>
          </p:nvSpPr>
          <p:spPr bwMode="auto">
            <a:xfrm rot="16200000">
              <a:off x="1128" y="3129"/>
              <a:ext cx="34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496" name="Rectangle 381"/>
            <p:cNvSpPr>
              <a:spLocks noChangeArrowheads="1"/>
            </p:cNvSpPr>
            <p:nvPr/>
          </p:nvSpPr>
          <p:spPr bwMode="auto">
            <a:xfrm rot="16200000">
              <a:off x="1125" y="3119"/>
              <a:ext cx="3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497" name="Rectangle 382"/>
            <p:cNvSpPr>
              <a:spLocks noChangeArrowheads="1"/>
            </p:cNvSpPr>
            <p:nvPr/>
          </p:nvSpPr>
          <p:spPr bwMode="auto">
            <a:xfrm rot="16200000">
              <a:off x="1120" y="3100"/>
              <a:ext cx="4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498" name="Rectangle 383"/>
            <p:cNvSpPr>
              <a:spLocks noChangeArrowheads="1"/>
            </p:cNvSpPr>
            <p:nvPr/>
          </p:nvSpPr>
          <p:spPr bwMode="auto">
            <a:xfrm rot="16200000">
              <a:off x="1120" y="3073"/>
              <a:ext cx="4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g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499" name="Rectangle 384"/>
            <p:cNvSpPr>
              <a:spLocks noChangeArrowheads="1"/>
            </p:cNvSpPr>
            <p:nvPr/>
          </p:nvSpPr>
          <p:spPr bwMode="auto">
            <a:xfrm rot="16200000">
              <a:off x="1128" y="3055"/>
              <a:ext cx="34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/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500" name="Rectangle 385"/>
            <p:cNvSpPr>
              <a:spLocks noChangeArrowheads="1"/>
            </p:cNvSpPr>
            <p:nvPr/>
          </p:nvSpPr>
          <p:spPr bwMode="auto">
            <a:xfrm rot="16200000">
              <a:off x="1113" y="3027"/>
              <a:ext cx="63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501" name="Rectangle 386"/>
            <p:cNvSpPr>
              <a:spLocks noChangeArrowheads="1"/>
            </p:cNvSpPr>
            <p:nvPr/>
          </p:nvSpPr>
          <p:spPr bwMode="auto">
            <a:xfrm rot="16200000">
              <a:off x="1120" y="2995"/>
              <a:ext cx="4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502" name="Rectangle 387"/>
            <p:cNvSpPr>
              <a:spLocks noChangeArrowheads="1"/>
            </p:cNvSpPr>
            <p:nvPr/>
          </p:nvSpPr>
          <p:spPr bwMode="auto">
            <a:xfrm rot="16200000">
              <a:off x="1125" y="2974"/>
              <a:ext cx="3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503" name="Rectangle 388"/>
            <p:cNvSpPr>
              <a:spLocks noChangeArrowheads="1"/>
            </p:cNvSpPr>
            <p:nvPr/>
          </p:nvSpPr>
          <p:spPr bwMode="auto">
            <a:xfrm>
              <a:off x="1279" y="2433"/>
              <a:ext cx="1446" cy="14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04" name="Oval 389"/>
            <p:cNvSpPr>
              <a:spLocks noChangeArrowheads="1"/>
            </p:cNvSpPr>
            <p:nvPr/>
          </p:nvSpPr>
          <p:spPr bwMode="auto">
            <a:xfrm>
              <a:off x="2432" y="2514"/>
              <a:ext cx="36" cy="36"/>
            </a:xfrm>
            <a:prstGeom prst="ellipse">
              <a:avLst/>
            </a:prstGeom>
            <a:solidFill>
              <a:srgbClr val="CB7884"/>
            </a:solidFill>
            <a:ln w="1">
              <a:solidFill>
                <a:srgbClr val="CB7884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05" name="Oval 390"/>
            <p:cNvSpPr>
              <a:spLocks noChangeArrowheads="1"/>
            </p:cNvSpPr>
            <p:nvPr/>
          </p:nvSpPr>
          <p:spPr bwMode="auto">
            <a:xfrm>
              <a:off x="2432" y="2524"/>
              <a:ext cx="36" cy="36"/>
            </a:xfrm>
            <a:prstGeom prst="ellipse">
              <a:avLst/>
            </a:prstGeom>
            <a:solidFill>
              <a:srgbClr val="7CDF15"/>
            </a:solidFill>
            <a:ln w="1">
              <a:solidFill>
                <a:srgbClr val="7CDF15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06" name="Oval 391"/>
            <p:cNvSpPr>
              <a:spLocks noChangeArrowheads="1"/>
            </p:cNvSpPr>
            <p:nvPr/>
          </p:nvSpPr>
          <p:spPr bwMode="auto">
            <a:xfrm>
              <a:off x="2432" y="2538"/>
              <a:ext cx="36" cy="36"/>
            </a:xfrm>
            <a:prstGeom prst="ellipse">
              <a:avLst/>
            </a:prstGeom>
            <a:solidFill>
              <a:srgbClr val="86B21C"/>
            </a:solidFill>
            <a:ln w="1">
              <a:solidFill>
                <a:srgbClr val="86B21C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07" name="Oval 392"/>
            <p:cNvSpPr>
              <a:spLocks noChangeArrowheads="1"/>
            </p:cNvSpPr>
            <p:nvPr/>
          </p:nvSpPr>
          <p:spPr bwMode="auto">
            <a:xfrm>
              <a:off x="2432" y="2543"/>
              <a:ext cx="36" cy="36"/>
            </a:xfrm>
            <a:prstGeom prst="ellipse">
              <a:avLst/>
            </a:prstGeom>
            <a:solidFill>
              <a:srgbClr val="8D30BD"/>
            </a:solidFill>
            <a:ln w="1">
              <a:solidFill>
                <a:srgbClr val="8D30BD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08" name="Oval 393"/>
            <p:cNvSpPr>
              <a:spLocks noChangeArrowheads="1"/>
            </p:cNvSpPr>
            <p:nvPr/>
          </p:nvSpPr>
          <p:spPr bwMode="auto">
            <a:xfrm>
              <a:off x="2432" y="2545"/>
              <a:ext cx="36" cy="37"/>
            </a:xfrm>
            <a:prstGeom prst="ellipse">
              <a:avLst/>
            </a:prstGeom>
            <a:solidFill>
              <a:srgbClr val="D29DB4"/>
            </a:solidFill>
            <a:ln w="1">
              <a:solidFill>
                <a:srgbClr val="D29DB4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09" name="Oval 394"/>
            <p:cNvSpPr>
              <a:spLocks noChangeArrowheads="1"/>
            </p:cNvSpPr>
            <p:nvPr/>
          </p:nvSpPr>
          <p:spPr bwMode="auto">
            <a:xfrm>
              <a:off x="2432" y="2548"/>
              <a:ext cx="36" cy="36"/>
            </a:xfrm>
            <a:prstGeom prst="ellipse">
              <a:avLst/>
            </a:prstGeom>
            <a:solidFill>
              <a:srgbClr val="364E63"/>
            </a:solidFill>
            <a:ln w="1">
              <a:solidFill>
                <a:srgbClr val="364E6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10" name="Oval 395"/>
            <p:cNvSpPr>
              <a:spLocks noChangeArrowheads="1"/>
            </p:cNvSpPr>
            <p:nvPr/>
          </p:nvSpPr>
          <p:spPr bwMode="auto">
            <a:xfrm>
              <a:off x="2432" y="2565"/>
              <a:ext cx="36" cy="36"/>
            </a:xfrm>
            <a:prstGeom prst="ellipse">
              <a:avLst/>
            </a:prstGeom>
            <a:solidFill>
              <a:srgbClr val="9E2B17"/>
            </a:solidFill>
            <a:ln w="1">
              <a:solidFill>
                <a:srgbClr val="9E2B17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11" name="Oval 396"/>
            <p:cNvSpPr>
              <a:spLocks noChangeArrowheads="1"/>
            </p:cNvSpPr>
            <p:nvPr/>
          </p:nvSpPr>
          <p:spPr bwMode="auto">
            <a:xfrm>
              <a:off x="2432" y="2577"/>
              <a:ext cx="36" cy="36"/>
            </a:xfrm>
            <a:prstGeom prst="ellipse">
              <a:avLst/>
            </a:prstGeom>
            <a:solidFill>
              <a:srgbClr val="8DBCAD"/>
            </a:solidFill>
            <a:ln w="1">
              <a:solidFill>
                <a:srgbClr val="8DBCAD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12" name="Oval 397"/>
            <p:cNvSpPr>
              <a:spLocks noChangeArrowheads="1"/>
            </p:cNvSpPr>
            <p:nvPr/>
          </p:nvSpPr>
          <p:spPr bwMode="auto">
            <a:xfrm>
              <a:off x="2432" y="2577"/>
              <a:ext cx="36" cy="36"/>
            </a:xfrm>
            <a:prstGeom prst="ellipse">
              <a:avLst/>
            </a:prstGeom>
            <a:solidFill>
              <a:srgbClr val="C84FDE"/>
            </a:solidFill>
            <a:ln w="1">
              <a:solidFill>
                <a:srgbClr val="C84FDE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13" name="Oval 398"/>
            <p:cNvSpPr>
              <a:spLocks noChangeArrowheads="1"/>
            </p:cNvSpPr>
            <p:nvPr/>
          </p:nvSpPr>
          <p:spPr bwMode="auto">
            <a:xfrm>
              <a:off x="2432" y="2584"/>
              <a:ext cx="36" cy="36"/>
            </a:xfrm>
            <a:prstGeom prst="ellipse">
              <a:avLst/>
            </a:prstGeom>
            <a:solidFill>
              <a:srgbClr val="93B258"/>
            </a:solidFill>
            <a:ln w="1">
              <a:solidFill>
                <a:srgbClr val="93B258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14" name="Oval 399"/>
            <p:cNvSpPr>
              <a:spLocks noChangeArrowheads="1"/>
            </p:cNvSpPr>
            <p:nvPr/>
          </p:nvSpPr>
          <p:spPr bwMode="auto">
            <a:xfrm>
              <a:off x="2432" y="2598"/>
              <a:ext cx="36" cy="37"/>
            </a:xfrm>
            <a:prstGeom prst="ellipse">
              <a:avLst/>
            </a:prstGeom>
            <a:solidFill>
              <a:srgbClr val="7AE5B4"/>
            </a:solidFill>
            <a:ln w="1">
              <a:solidFill>
                <a:srgbClr val="7AE5B4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15" name="Oval 400"/>
            <p:cNvSpPr>
              <a:spLocks noChangeArrowheads="1"/>
            </p:cNvSpPr>
            <p:nvPr/>
          </p:nvSpPr>
          <p:spPr bwMode="auto">
            <a:xfrm>
              <a:off x="2432" y="2601"/>
              <a:ext cx="36" cy="36"/>
            </a:xfrm>
            <a:prstGeom prst="ellipse">
              <a:avLst/>
            </a:prstGeom>
            <a:solidFill>
              <a:srgbClr val="334E9F"/>
            </a:solidFill>
            <a:ln w="1">
              <a:solidFill>
                <a:srgbClr val="334E9F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16" name="Oval 401"/>
            <p:cNvSpPr>
              <a:spLocks noChangeArrowheads="1"/>
            </p:cNvSpPr>
            <p:nvPr/>
          </p:nvSpPr>
          <p:spPr bwMode="auto">
            <a:xfrm>
              <a:off x="2432" y="2601"/>
              <a:ext cx="36" cy="36"/>
            </a:xfrm>
            <a:prstGeom prst="ellipse">
              <a:avLst/>
            </a:prstGeom>
            <a:solidFill>
              <a:srgbClr val="A32555"/>
            </a:solidFill>
            <a:ln w="1">
              <a:solidFill>
                <a:srgbClr val="A32555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17" name="Oval 402"/>
            <p:cNvSpPr>
              <a:spLocks noChangeArrowheads="1"/>
            </p:cNvSpPr>
            <p:nvPr/>
          </p:nvSpPr>
          <p:spPr bwMode="auto">
            <a:xfrm>
              <a:off x="2432" y="2625"/>
              <a:ext cx="36" cy="36"/>
            </a:xfrm>
            <a:prstGeom prst="ellipse">
              <a:avLst/>
            </a:prstGeom>
            <a:solidFill>
              <a:srgbClr val="BEC458"/>
            </a:solidFill>
            <a:ln w="1">
              <a:solidFill>
                <a:srgbClr val="BEC458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18" name="Oval 403"/>
            <p:cNvSpPr>
              <a:spLocks noChangeArrowheads="1"/>
            </p:cNvSpPr>
            <p:nvPr/>
          </p:nvSpPr>
          <p:spPr bwMode="auto">
            <a:xfrm>
              <a:off x="2432" y="2632"/>
              <a:ext cx="36" cy="36"/>
            </a:xfrm>
            <a:prstGeom prst="ellipse">
              <a:avLst/>
            </a:prstGeom>
            <a:solidFill>
              <a:srgbClr val="E9B67D"/>
            </a:solidFill>
            <a:ln w="1">
              <a:solidFill>
                <a:srgbClr val="E9B67D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19" name="Oval 404"/>
            <p:cNvSpPr>
              <a:spLocks noChangeArrowheads="1"/>
            </p:cNvSpPr>
            <p:nvPr/>
          </p:nvSpPr>
          <p:spPr bwMode="auto">
            <a:xfrm>
              <a:off x="2432" y="2666"/>
              <a:ext cx="36" cy="36"/>
            </a:xfrm>
            <a:prstGeom prst="ellipse">
              <a:avLst/>
            </a:prstGeom>
            <a:solidFill>
              <a:srgbClr val="82F09E"/>
            </a:solidFill>
            <a:ln w="1">
              <a:solidFill>
                <a:srgbClr val="82F09E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20" name="Oval 405"/>
            <p:cNvSpPr>
              <a:spLocks noChangeArrowheads="1"/>
            </p:cNvSpPr>
            <p:nvPr/>
          </p:nvSpPr>
          <p:spPr bwMode="auto">
            <a:xfrm>
              <a:off x="2391" y="2536"/>
              <a:ext cx="36" cy="36"/>
            </a:xfrm>
            <a:prstGeom prst="ellipse">
              <a:avLst/>
            </a:prstGeom>
            <a:solidFill>
              <a:srgbClr val="D1928B"/>
            </a:solidFill>
            <a:ln w="1">
              <a:solidFill>
                <a:srgbClr val="D1928B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21" name="Oval 406"/>
            <p:cNvSpPr>
              <a:spLocks noChangeArrowheads="1"/>
            </p:cNvSpPr>
            <p:nvPr/>
          </p:nvSpPr>
          <p:spPr bwMode="auto">
            <a:xfrm>
              <a:off x="2391" y="2560"/>
              <a:ext cx="36" cy="36"/>
            </a:xfrm>
            <a:prstGeom prst="ellipse">
              <a:avLst/>
            </a:prstGeom>
            <a:solidFill>
              <a:srgbClr val="CADA9B"/>
            </a:solidFill>
            <a:ln w="1">
              <a:solidFill>
                <a:srgbClr val="CADA9B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22" name="Oval 407"/>
            <p:cNvSpPr>
              <a:spLocks noChangeArrowheads="1"/>
            </p:cNvSpPr>
            <p:nvPr/>
          </p:nvSpPr>
          <p:spPr bwMode="auto">
            <a:xfrm>
              <a:off x="2391" y="2598"/>
              <a:ext cx="36" cy="37"/>
            </a:xfrm>
            <a:prstGeom prst="ellipse">
              <a:avLst/>
            </a:prstGeom>
            <a:solidFill>
              <a:srgbClr val="79DC76"/>
            </a:solidFill>
            <a:ln w="1">
              <a:solidFill>
                <a:srgbClr val="79DC7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23" name="Oval 408"/>
            <p:cNvSpPr>
              <a:spLocks noChangeArrowheads="1"/>
            </p:cNvSpPr>
            <p:nvPr/>
          </p:nvSpPr>
          <p:spPr bwMode="auto">
            <a:xfrm>
              <a:off x="2391" y="2627"/>
              <a:ext cx="36" cy="37"/>
            </a:xfrm>
            <a:prstGeom prst="ellipse">
              <a:avLst/>
            </a:prstGeom>
            <a:solidFill>
              <a:srgbClr val="B46BEE"/>
            </a:solidFill>
            <a:ln w="1">
              <a:solidFill>
                <a:srgbClr val="B46BEE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24" name="Oval 409"/>
            <p:cNvSpPr>
              <a:spLocks noChangeArrowheads="1"/>
            </p:cNvSpPr>
            <p:nvPr/>
          </p:nvSpPr>
          <p:spPr bwMode="auto">
            <a:xfrm>
              <a:off x="2391" y="2651"/>
              <a:ext cx="36" cy="37"/>
            </a:xfrm>
            <a:prstGeom prst="ellipse">
              <a:avLst/>
            </a:prstGeom>
            <a:solidFill>
              <a:srgbClr val="5E4072"/>
            </a:solidFill>
            <a:ln w="1">
              <a:solidFill>
                <a:srgbClr val="5E4072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25" name="Oval 410"/>
            <p:cNvSpPr>
              <a:spLocks noChangeArrowheads="1"/>
            </p:cNvSpPr>
            <p:nvPr/>
          </p:nvSpPr>
          <p:spPr bwMode="auto">
            <a:xfrm>
              <a:off x="2391" y="2685"/>
              <a:ext cx="36" cy="36"/>
            </a:xfrm>
            <a:prstGeom prst="ellipse">
              <a:avLst/>
            </a:prstGeom>
            <a:solidFill>
              <a:srgbClr val="436095"/>
            </a:solidFill>
            <a:ln w="1">
              <a:solidFill>
                <a:srgbClr val="436095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26" name="Oval 411"/>
            <p:cNvSpPr>
              <a:spLocks noChangeArrowheads="1"/>
            </p:cNvSpPr>
            <p:nvPr/>
          </p:nvSpPr>
          <p:spPr bwMode="auto">
            <a:xfrm>
              <a:off x="2292" y="2485"/>
              <a:ext cx="36" cy="36"/>
            </a:xfrm>
            <a:prstGeom prst="ellipse">
              <a:avLst/>
            </a:prstGeom>
            <a:solidFill>
              <a:srgbClr val="B958B0"/>
            </a:solidFill>
            <a:ln w="1">
              <a:solidFill>
                <a:srgbClr val="B958B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27" name="Oval 412"/>
            <p:cNvSpPr>
              <a:spLocks noChangeArrowheads="1"/>
            </p:cNvSpPr>
            <p:nvPr/>
          </p:nvSpPr>
          <p:spPr bwMode="auto">
            <a:xfrm>
              <a:off x="2292" y="2586"/>
              <a:ext cx="36" cy="37"/>
            </a:xfrm>
            <a:prstGeom prst="ellipse">
              <a:avLst/>
            </a:prstGeom>
            <a:solidFill>
              <a:srgbClr val="7638E2"/>
            </a:solidFill>
            <a:ln w="1">
              <a:solidFill>
                <a:srgbClr val="7638E2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28" name="Oval 413"/>
            <p:cNvSpPr>
              <a:spLocks noChangeArrowheads="1"/>
            </p:cNvSpPr>
            <p:nvPr/>
          </p:nvSpPr>
          <p:spPr bwMode="auto">
            <a:xfrm>
              <a:off x="2292" y="2642"/>
              <a:ext cx="36" cy="36"/>
            </a:xfrm>
            <a:prstGeom prst="ellipse">
              <a:avLst/>
            </a:prstGeom>
            <a:solidFill>
              <a:srgbClr val="7A3E25"/>
            </a:solidFill>
            <a:ln w="1">
              <a:solidFill>
                <a:srgbClr val="7A3E25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29" name="Oval 414"/>
            <p:cNvSpPr>
              <a:spLocks noChangeArrowheads="1"/>
            </p:cNvSpPr>
            <p:nvPr/>
          </p:nvSpPr>
          <p:spPr bwMode="auto">
            <a:xfrm>
              <a:off x="2292" y="2664"/>
              <a:ext cx="36" cy="36"/>
            </a:xfrm>
            <a:prstGeom prst="ellipse">
              <a:avLst/>
            </a:prstGeom>
            <a:solidFill>
              <a:srgbClr val="7CDF15"/>
            </a:solidFill>
            <a:ln w="1">
              <a:solidFill>
                <a:srgbClr val="7CDF15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30" name="Oval 415"/>
            <p:cNvSpPr>
              <a:spLocks noChangeArrowheads="1"/>
            </p:cNvSpPr>
            <p:nvPr/>
          </p:nvSpPr>
          <p:spPr bwMode="auto">
            <a:xfrm>
              <a:off x="2292" y="2666"/>
              <a:ext cx="36" cy="36"/>
            </a:xfrm>
            <a:prstGeom prst="ellipse">
              <a:avLst/>
            </a:prstGeom>
            <a:solidFill>
              <a:srgbClr val="D29DB4"/>
            </a:solidFill>
            <a:ln w="1">
              <a:solidFill>
                <a:srgbClr val="D29DB4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31" name="Oval 416"/>
            <p:cNvSpPr>
              <a:spLocks noChangeArrowheads="1"/>
            </p:cNvSpPr>
            <p:nvPr/>
          </p:nvSpPr>
          <p:spPr bwMode="auto">
            <a:xfrm>
              <a:off x="2292" y="2724"/>
              <a:ext cx="36" cy="36"/>
            </a:xfrm>
            <a:prstGeom prst="ellipse">
              <a:avLst/>
            </a:prstGeom>
            <a:solidFill>
              <a:srgbClr val="90ABE8"/>
            </a:solidFill>
            <a:ln w="1">
              <a:solidFill>
                <a:srgbClr val="90ABE8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32" name="Oval 417"/>
            <p:cNvSpPr>
              <a:spLocks noChangeArrowheads="1"/>
            </p:cNvSpPr>
            <p:nvPr/>
          </p:nvSpPr>
          <p:spPr bwMode="auto">
            <a:xfrm>
              <a:off x="2292" y="2738"/>
              <a:ext cx="36" cy="36"/>
            </a:xfrm>
            <a:prstGeom prst="ellipse">
              <a:avLst/>
            </a:prstGeom>
            <a:solidFill>
              <a:srgbClr val="C84FDE"/>
            </a:solidFill>
            <a:ln w="1">
              <a:solidFill>
                <a:srgbClr val="C84FDE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33" name="Oval 418"/>
            <p:cNvSpPr>
              <a:spLocks noChangeArrowheads="1"/>
            </p:cNvSpPr>
            <p:nvPr/>
          </p:nvSpPr>
          <p:spPr bwMode="auto">
            <a:xfrm>
              <a:off x="2153" y="2594"/>
              <a:ext cx="36" cy="36"/>
            </a:xfrm>
            <a:prstGeom prst="ellipse">
              <a:avLst/>
            </a:prstGeom>
            <a:solidFill>
              <a:srgbClr val="C55116"/>
            </a:solidFill>
            <a:ln w="1">
              <a:solidFill>
                <a:srgbClr val="C5511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34" name="Oval 419"/>
            <p:cNvSpPr>
              <a:spLocks noChangeArrowheads="1"/>
            </p:cNvSpPr>
            <p:nvPr/>
          </p:nvSpPr>
          <p:spPr bwMode="auto">
            <a:xfrm>
              <a:off x="2153" y="2618"/>
              <a:ext cx="36" cy="36"/>
            </a:xfrm>
            <a:prstGeom prst="ellipse">
              <a:avLst/>
            </a:prstGeom>
            <a:solidFill>
              <a:srgbClr val="52AEEE"/>
            </a:solidFill>
            <a:ln w="1">
              <a:solidFill>
                <a:srgbClr val="52AEEE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35" name="Oval 420"/>
            <p:cNvSpPr>
              <a:spLocks noChangeArrowheads="1"/>
            </p:cNvSpPr>
            <p:nvPr/>
          </p:nvSpPr>
          <p:spPr bwMode="auto">
            <a:xfrm>
              <a:off x="2153" y="2656"/>
              <a:ext cx="36" cy="36"/>
            </a:xfrm>
            <a:prstGeom prst="ellipse">
              <a:avLst/>
            </a:prstGeom>
            <a:solidFill>
              <a:srgbClr val="C55116"/>
            </a:solidFill>
            <a:ln w="1">
              <a:solidFill>
                <a:srgbClr val="C5511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36" name="Oval 421"/>
            <p:cNvSpPr>
              <a:spLocks noChangeArrowheads="1"/>
            </p:cNvSpPr>
            <p:nvPr/>
          </p:nvSpPr>
          <p:spPr bwMode="auto">
            <a:xfrm>
              <a:off x="2153" y="2741"/>
              <a:ext cx="36" cy="36"/>
            </a:xfrm>
            <a:prstGeom prst="ellipse">
              <a:avLst/>
            </a:prstGeom>
            <a:solidFill>
              <a:srgbClr val="D1928B"/>
            </a:solidFill>
            <a:ln w="1">
              <a:solidFill>
                <a:srgbClr val="D1928B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37" name="Oval 422"/>
            <p:cNvSpPr>
              <a:spLocks noChangeArrowheads="1"/>
            </p:cNvSpPr>
            <p:nvPr/>
          </p:nvSpPr>
          <p:spPr bwMode="auto">
            <a:xfrm>
              <a:off x="2153" y="2765"/>
              <a:ext cx="36" cy="36"/>
            </a:xfrm>
            <a:prstGeom prst="ellipse">
              <a:avLst/>
            </a:prstGeom>
            <a:solidFill>
              <a:srgbClr val="5E2165"/>
            </a:solidFill>
            <a:ln w="1">
              <a:solidFill>
                <a:srgbClr val="5E2165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38" name="Oval 423"/>
            <p:cNvSpPr>
              <a:spLocks noChangeArrowheads="1"/>
            </p:cNvSpPr>
            <p:nvPr/>
          </p:nvSpPr>
          <p:spPr bwMode="auto">
            <a:xfrm>
              <a:off x="2153" y="2772"/>
              <a:ext cx="36" cy="36"/>
            </a:xfrm>
            <a:prstGeom prst="ellipse">
              <a:avLst/>
            </a:prstGeom>
            <a:solidFill>
              <a:srgbClr val="96B877"/>
            </a:solidFill>
            <a:ln w="1">
              <a:solidFill>
                <a:srgbClr val="96B877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39" name="Oval 424"/>
            <p:cNvSpPr>
              <a:spLocks noChangeArrowheads="1"/>
            </p:cNvSpPr>
            <p:nvPr/>
          </p:nvSpPr>
          <p:spPr bwMode="auto">
            <a:xfrm>
              <a:off x="2153" y="2772"/>
              <a:ext cx="36" cy="36"/>
            </a:xfrm>
            <a:prstGeom prst="ellipse">
              <a:avLst/>
            </a:prstGeom>
            <a:solidFill>
              <a:srgbClr val="4249B5"/>
            </a:solidFill>
            <a:ln w="1">
              <a:solidFill>
                <a:srgbClr val="4249B5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40" name="Oval 425"/>
            <p:cNvSpPr>
              <a:spLocks noChangeArrowheads="1"/>
            </p:cNvSpPr>
            <p:nvPr/>
          </p:nvSpPr>
          <p:spPr bwMode="auto">
            <a:xfrm>
              <a:off x="2153" y="2782"/>
              <a:ext cx="36" cy="36"/>
            </a:xfrm>
            <a:prstGeom prst="ellipse">
              <a:avLst/>
            </a:prstGeom>
            <a:solidFill>
              <a:srgbClr val="4249B5"/>
            </a:solidFill>
            <a:ln w="1">
              <a:solidFill>
                <a:srgbClr val="4249B5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41" name="Oval 426"/>
            <p:cNvSpPr>
              <a:spLocks noChangeArrowheads="1"/>
            </p:cNvSpPr>
            <p:nvPr/>
          </p:nvSpPr>
          <p:spPr bwMode="auto">
            <a:xfrm>
              <a:off x="2153" y="2791"/>
              <a:ext cx="36" cy="36"/>
            </a:xfrm>
            <a:prstGeom prst="ellipse">
              <a:avLst/>
            </a:prstGeom>
            <a:solidFill>
              <a:srgbClr val="96126B"/>
            </a:solidFill>
            <a:ln w="1">
              <a:solidFill>
                <a:srgbClr val="96126B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42" name="Oval 427"/>
            <p:cNvSpPr>
              <a:spLocks noChangeArrowheads="1"/>
            </p:cNvSpPr>
            <p:nvPr/>
          </p:nvSpPr>
          <p:spPr bwMode="auto">
            <a:xfrm>
              <a:off x="2153" y="2794"/>
              <a:ext cx="36" cy="36"/>
            </a:xfrm>
            <a:prstGeom prst="ellipse">
              <a:avLst/>
            </a:prstGeom>
            <a:solidFill>
              <a:srgbClr val="776BCB"/>
            </a:solidFill>
            <a:ln w="1">
              <a:solidFill>
                <a:srgbClr val="776BCB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43" name="Oval 428"/>
            <p:cNvSpPr>
              <a:spLocks noChangeArrowheads="1"/>
            </p:cNvSpPr>
            <p:nvPr/>
          </p:nvSpPr>
          <p:spPr bwMode="auto">
            <a:xfrm>
              <a:off x="2153" y="2801"/>
              <a:ext cx="36" cy="36"/>
            </a:xfrm>
            <a:prstGeom prst="ellipse">
              <a:avLst/>
            </a:prstGeom>
            <a:solidFill>
              <a:srgbClr val="5E4072"/>
            </a:solidFill>
            <a:ln w="1">
              <a:solidFill>
                <a:srgbClr val="5E4072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44" name="Oval 429"/>
            <p:cNvSpPr>
              <a:spLocks noChangeArrowheads="1"/>
            </p:cNvSpPr>
            <p:nvPr/>
          </p:nvSpPr>
          <p:spPr bwMode="auto">
            <a:xfrm>
              <a:off x="2153" y="2801"/>
              <a:ext cx="36" cy="36"/>
            </a:xfrm>
            <a:prstGeom prst="ellipse">
              <a:avLst/>
            </a:prstGeom>
            <a:solidFill>
              <a:srgbClr val="29B8AE"/>
            </a:solidFill>
            <a:ln w="1">
              <a:solidFill>
                <a:srgbClr val="29B8AE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45" name="Oval 430"/>
            <p:cNvSpPr>
              <a:spLocks noChangeArrowheads="1"/>
            </p:cNvSpPr>
            <p:nvPr/>
          </p:nvSpPr>
          <p:spPr bwMode="auto">
            <a:xfrm>
              <a:off x="2153" y="2806"/>
              <a:ext cx="36" cy="36"/>
            </a:xfrm>
            <a:prstGeom prst="ellipse">
              <a:avLst/>
            </a:prstGeom>
            <a:solidFill>
              <a:srgbClr val="96B877"/>
            </a:solidFill>
            <a:ln w="1">
              <a:solidFill>
                <a:srgbClr val="96B877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46" name="Oval 431"/>
            <p:cNvSpPr>
              <a:spLocks noChangeArrowheads="1"/>
            </p:cNvSpPr>
            <p:nvPr/>
          </p:nvSpPr>
          <p:spPr bwMode="auto">
            <a:xfrm>
              <a:off x="2153" y="2823"/>
              <a:ext cx="36" cy="36"/>
            </a:xfrm>
            <a:prstGeom prst="ellipse">
              <a:avLst/>
            </a:prstGeom>
            <a:solidFill>
              <a:srgbClr val="5E2165"/>
            </a:solidFill>
            <a:ln w="1">
              <a:solidFill>
                <a:srgbClr val="5E2165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47" name="Oval 432"/>
            <p:cNvSpPr>
              <a:spLocks noChangeArrowheads="1"/>
            </p:cNvSpPr>
            <p:nvPr/>
          </p:nvSpPr>
          <p:spPr bwMode="auto">
            <a:xfrm>
              <a:off x="2153" y="2823"/>
              <a:ext cx="36" cy="36"/>
            </a:xfrm>
            <a:prstGeom prst="ellipse">
              <a:avLst/>
            </a:prstGeom>
            <a:solidFill>
              <a:srgbClr val="B46BEE"/>
            </a:solidFill>
            <a:ln w="1">
              <a:solidFill>
                <a:srgbClr val="B46BEE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48" name="Oval 433"/>
            <p:cNvSpPr>
              <a:spLocks noChangeArrowheads="1"/>
            </p:cNvSpPr>
            <p:nvPr/>
          </p:nvSpPr>
          <p:spPr bwMode="auto">
            <a:xfrm>
              <a:off x="2153" y="2832"/>
              <a:ext cx="36" cy="36"/>
            </a:xfrm>
            <a:prstGeom prst="ellipse">
              <a:avLst/>
            </a:prstGeom>
            <a:solidFill>
              <a:srgbClr val="36808E"/>
            </a:solidFill>
            <a:ln w="1">
              <a:solidFill>
                <a:srgbClr val="36808E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49" name="Oval 434"/>
            <p:cNvSpPr>
              <a:spLocks noChangeArrowheads="1"/>
            </p:cNvSpPr>
            <p:nvPr/>
          </p:nvSpPr>
          <p:spPr bwMode="auto">
            <a:xfrm>
              <a:off x="2153" y="2847"/>
              <a:ext cx="36" cy="36"/>
            </a:xfrm>
            <a:prstGeom prst="ellipse">
              <a:avLst/>
            </a:prstGeom>
            <a:solidFill>
              <a:srgbClr val="D3534D"/>
            </a:solidFill>
            <a:ln w="1">
              <a:solidFill>
                <a:srgbClr val="D3534D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0" name="Oval 435"/>
            <p:cNvSpPr>
              <a:spLocks noChangeArrowheads="1"/>
            </p:cNvSpPr>
            <p:nvPr/>
          </p:nvSpPr>
          <p:spPr bwMode="auto">
            <a:xfrm>
              <a:off x="2153" y="2854"/>
              <a:ext cx="36" cy="36"/>
            </a:xfrm>
            <a:prstGeom prst="ellipse">
              <a:avLst/>
            </a:prstGeom>
            <a:solidFill>
              <a:srgbClr val="A49359"/>
            </a:solidFill>
            <a:ln w="1">
              <a:solidFill>
                <a:srgbClr val="A49359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1" name="Oval 436"/>
            <p:cNvSpPr>
              <a:spLocks noChangeArrowheads="1"/>
            </p:cNvSpPr>
            <p:nvPr/>
          </p:nvSpPr>
          <p:spPr bwMode="auto">
            <a:xfrm>
              <a:off x="2153" y="2866"/>
              <a:ext cx="36" cy="36"/>
            </a:xfrm>
            <a:prstGeom prst="ellipse">
              <a:avLst/>
            </a:prstGeom>
            <a:solidFill>
              <a:srgbClr val="96126B"/>
            </a:solidFill>
            <a:ln w="1">
              <a:solidFill>
                <a:srgbClr val="96126B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2" name="Oval 437"/>
            <p:cNvSpPr>
              <a:spLocks noChangeArrowheads="1"/>
            </p:cNvSpPr>
            <p:nvPr/>
          </p:nvSpPr>
          <p:spPr bwMode="auto">
            <a:xfrm>
              <a:off x="2153" y="2866"/>
              <a:ext cx="36" cy="36"/>
            </a:xfrm>
            <a:prstGeom prst="ellipse">
              <a:avLst/>
            </a:prstGeom>
            <a:solidFill>
              <a:srgbClr val="C72170"/>
            </a:solidFill>
            <a:ln w="1">
              <a:solidFill>
                <a:srgbClr val="C7217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3" name="Oval 438"/>
            <p:cNvSpPr>
              <a:spLocks noChangeArrowheads="1"/>
            </p:cNvSpPr>
            <p:nvPr/>
          </p:nvSpPr>
          <p:spPr bwMode="auto">
            <a:xfrm>
              <a:off x="2153" y="2871"/>
              <a:ext cx="36" cy="36"/>
            </a:xfrm>
            <a:prstGeom prst="ellipse">
              <a:avLst/>
            </a:prstGeom>
            <a:solidFill>
              <a:srgbClr val="A49359"/>
            </a:solidFill>
            <a:ln w="1">
              <a:solidFill>
                <a:srgbClr val="A49359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4" name="Oval 439"/>
            <p:cNvSpPr>
              <a:spLocks noChangeArrowheads="1"/>
            </p:cNvSpPr>
            <p:nvPr/>
          </p:nvSpPr>
          <p:spPr bwMode="auto">
            <a:xfrm>
              <a:off x="2153" y="2878"/>
              <a:ext cx="36" cy="36"/>
            </a:xfrm>
            <a:prstGeom prst="ellipse">
              <a:avLst/>
            </a:prstGeom>
            <a:solidFill>
              <a:srgbClr val="29B8AE"/>
            </a:solidFill>
            <a:ln w="1">
              <a:solidFill>
                <a:srgbClr val="29B8AE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5" name="Oval 440"/>
            <p:cNvSpPr>
              <a:spLocks noChangeArrowheads="1"/>
            </p:cNvSpPr>
            <p:nvPr/>
          </p:nvSpPr>
          <p:spPr bwMode="auto">
            <a:xfrm>
              <a:off x="2153" y="2883"/>
              <a:ext cx="36" cy="36"/>
            </a:xfrm>
            <a:prstGeom prst="ellipse">
              <a:avLst/>
            </a:prstGeom>
            <a:solidFill>
              <a:srgbClr val="1F8369"/>
            </a:solidFill>
            <a:ln w="1">
              <a:solidFill>
                <a:srgbClr val="1F8369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6" name="Oval 441"/>
            <p:cNvSpPr>
              <a:spLocks noChangeArrowheads="1"/>
            </p:cNvSpPr>
            <p:nvPr/>
          </p:nvSpPr>
          <p:spPr bwMode="auto">
            <a:xfrm>
              <a:off x="2153" y="2895"/>
              <a:ext cx="36" cy="36"/>
            </a:xfrm>
            <a:prstGeom prst="ellipse">
              <a:avLst/>
            </a:prstGeom>
            <a:solidFill>
              <a:srgbClr val="3B5D2F"/>
            </a:solidFill>
            <a:ln w="1">
              <a:solidFill>
                <a:srgbClr val="3B5D2F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7" name="Oval 442"/>
            <p:cNvSpPr>
              <a:spLocks noChangeArrowheads="1"/>
            </p:cNvSpPr>
            <p:nvPr/>
          </p:nvSpPr>
          <p:spPr bwMode="auto">
            <a:xfrm>
              <a:off x="2153" y="2929"/>
              <a:ext cx="36" cy="36"/>
            </a:xfrm>
            <a:prstGeom prst="ellipse">
              <a:avLst/>
            </a:prstGeom>
            <a:solidFill>
              <a:srgbClr val="3B5D2F"/>
            </a:solidFill>
            <a:ln w="1">
              <a:solidFill>
                <a:srgbClr val="3B5D2F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8" name="Oval 443"/>
            <p:cNvSpPr>
              <a:spLocks noChangeArrowheads="1"/>
            </p:cNvSpPr>
            <p:nvPr/>
          </p:nvSpPr>
          <p:spPr bwMode="auto">
            <a:xfrm>
              <a:off x="2153" y="2982"/>
              <a:ext cx="36" cy="36"/>
            </a:xfrm>
            <a:prstGeom prst="ellipse">
              <a:avLst/>
            </a:prstGeom>
            <a:solidFill>
              <a:srgbClr val="1F8369"/>
            </a:solidFill>
            <a:ln w="1">
              <a:solidFill>
                <a:srgbClr val="1F8369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9" name="Oval 444"/>
            <p:cNvSpPr>
              <a:spLocks noChangeArrowheads="1"/>
            </p:cNvSpPr>
            <p:nvPr/>
          </p:nvSpPr>
          <p:spPr bwMode="auto">
            <a:xfrm>
              <a:off x="2054" y="2774"/>
              <a:ext cx="36" cy="37"/>
            </a:xfrm>
            <a:prstGeom prst="ellipse">
              <a:avLst/>
            </a:prstGeom>
            <a:solidFill>
              <a:srgbClr val="5DDB39"/>
            </a:solidFill>
            <a:ln w="1">
              <a:solidFill>
                <a:srgbClr val="5DDB39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60" name="Oval 445"/>
            <p:cNvSpPr>
              <a:spLocks noChangeArrowheads="1"/>
            </p:cNvSpPr>
            <p:nvPr/>
          </p:nvSpPr>
          <p:spPr bwMode="auto">
            <a:xfrm>
              <a:off x="2054" y="2854"/>
              <a:ext cx="36" cy="36"/>
            </a:xfrm>
            <a:prstGeom prst="ellipse">
              <a:avLst/>
            </a:prstGeom>
            <a:solidFill>
              <a:srgbClr val="210B84"/>
            </a:solidFill>
            <a:ln w="1">
              <a:solidFill>
                <a:srgbClr val="210B84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61" name="Oval 446"/>
            <p:cNvSpPr>
              <a:spLocks noChangeArrowheads="1"/>
            </p:cNvSpPr>
            <p:nvPr/>
          </p:nvSpPr>
          <p:spPr bwMode="auto">
            <a:xfrm>
              <a:off x="2054" y="2885"/>
              <a:ext cx="36" cy="36"/>
            </a:xfrm>
            <a:prstGeom prst="ellipse">
              <a:avLst/>
            </a:prstGeom>
            <a:solidFill>
              <a:srgbClr val="84653A"/>
            </a:solidFill>
            <a:ln w="1">
              <a:solidFill>
                <a:srgbClr val="84653A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62" name="Oval 447"/>
            <p:cNvSpPr>
              <a:spLocks noChangeArrowheads="1"/>
            </p:cNvSpPr>
            <p:nvPr/>
          </p:nvSpPr>
          <p:spPr bwMode="auto">
            <a:xfrm>
              <a:off x="2054" y="2893"/>
              <a:ext cx="36" cy="36"/>
            </a:xfrm>
            <a:prstGeom prst="ellipse">
              <a:avLst/>
            </a:prstGeom>
            <a:solidFill>
              <a:srgbClr val="8F5579"/>
            </a:solidFill>
            <a:ln w="1">
              <a:solidFill>
                <a:srgbClr val="8F5579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63" name="Oval 448"/>
            <p:cNvSpPr>
              <a:spLocks noChangeArrowheads="1"/>
            </p:cNvSpPr>
            <p:nvPr/>
          </p:nvSpPr>
          <p:spPr bwMode="auto">
            <a:xfrm>
              <a:off x="2054" y="2900"/>
              <a:ext cx="36" cy="36"/>
            </a:xfrm>
            <a:prstGeom prst="ellipse">
              <a:avLst/>
            </a:prstGeom>
            <a:solidFill>
              <a:srgbClr val="8CDDDB"/>
            </a:solidFill>
            <a:ln w="1">
              <a:solidFill>
                <a:srgbClr val="8CDDDB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64" name="Oval 449"/>
            <p:cNvSpPr>
              <a:spLocks noChangeArrowheads="1"/>
            </p:cNvSpPr>
            <p:nvPr/>
          </p:nvSpPr>
          <p:spPr bwMode="auto">
            <a:xfrm>
              <a:off x="2054" y="2905"/>
              <a:ext cx="36" cy="36"/>
            </a:xfrm>
            <a:prstGeom prst="ellipse">
              <a:avLst/>
            </a:prstGeom>
            <a:solidFill>
              <a:srgbClr val="337934"/>
            </a:solidFill>
            <a:ln w="1">
              <a:solidFill>
                <a:srgbClr val="337934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65" name="Oval 450"/>
            <p:cNvSpPr>
              <a:spLocks noChangeArrowheads="1"/>
            </p:cNvSpPr>
            <p:nvPr/>
          </p:nvSpPr>
          <p:spPr bwMode="auto">
            <a:xfrm>
              <a:off x="2054" y="2941"/>
              <a:ext cx="36" cy="36"/>
            </a:xfrm>
            <a:prstGeom prst="ellipse">
              <a:avLst/>
            </a:prstGeom>
            <a:solidFill>
              <a:srgbClr val="27B3DA"/>
            </a:solidFill>
            <a:ln w="1">
              <a:solidFill>
                <a:srgbClr val="27B3DA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66" name="Oval 451"/>
            <p:cNvSpPr>
              <a:spLocks noChangeArrowheads="1"/>
            </p:cNvSpPr>
            <p:nvPr/>
          </p:nvSpPr>
          <p:spPr bwMode="auto">
            <a:xfrm>
              <a:off x="2054" y="2946"/>
              <a:ext cx="36" cy="36"/>
            </a:xfrm>
            <a:prstGeom prst="ellipse">
              <a:avLst/>
            </a:prstGeom>
            <a:solidFill>
              <a:srgbClr val="D3BF66"/>
            </a:solidFill>
            <a:ln w="1">
              <a:solidFill>
                <a:srgbClr val="D3BF6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67" name="Oval 452"/>
            <p:cNvSpPr>
              <a:spLocks noChangeArrowheads="1"/>
            </p:cNvSpPr>
            <p:nvPr/>
          </p:nvSpPr>
          <p:spPr bwMode="auto">
            <a:xfrm>
              <a:off x="2054" y="2994"/>
              <a:ext cx="36" cy="36"/>
            </a:xfrm>
            <a:prstGeom prst="ellipse">
              <a:avLst/>
            </a:prstGeom>
            <a:solidFill>
              <a:srgbClr val="A68FC7"/>
            </a:solidFill>
            <a:ln w="1">
              <a:solidFill>
                <a:srgbClr val="A68FC7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68" name="Oval 453"/>
            <p:cNvSpPr>
              <a:spLocks noChangeArrowheads="1"/>
            </p:cNvSpPr>
            <p:nvPr/>
          </p:nvSpPr>
          <p:spPr bwMode="auto">
            <a:xfrm>
              <a:off x="2054" y="3018"/>
              <a:ext cx="36" cy="36"/>
            </a:xfrm>
            <a:prstGeom prst="ellipse">
              <a:avLst/>
            </a:prstGeom>
            <a:solidFill>
              <a:srgbClr val="EA62D8"/>
            </a:solidFill>
            <a:ln w="1">
              <a:solidFill>
                <a:srgbClr val="EA62D8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69" name="Oval 454"/>
            <p:cNvSpPr>
              <a:spLocks noChangeArrowheads="1"/>
            </p:cNvSpPr>
            <p:nvPr/>
          </p:nvSpPr>
          <p:spPr bwMode="auto">
            <a:xfrm>
              <a:off x="1815" y="3003"/>
              <a:ext cx="36" cy="37"/>
            </a:xfrm>
            <a:prstGeom prst="ellipse">
              <a:avLst/>
            </a:prstGeom>
            <a:solidFill>
              <a:srgbClr val="7A3E25"/>
            </a:solidFill>
            <a:ln w="1">
              <a:solidFill>
                <a:srgbClr val="7A3E25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70" name="Oval 455"/>
            <p:cNvSpPr>
              <a:spLocks noChangeArrowheads="1"/>
            </p:cNvSpPr>
            <p:nvPr/>
          </p:nvSpPr>
          <p:spPr bwMode="auto">
            <a:xfrm>
              <a:off x="1815" y="3018"/>
              <a:ext cx="36" cy="36"/>
            </a:xfrm>
            <a:prstGeom prst="ellipse">
              <a:avLst/>
            </a:prstGeom>
            <a:solidFill>
              <a:srgbClr val="86B21C"/>
            </a:solidFill>
            <a:ln w="1">
              <a:solidFill>
                <a:srgbClr val="86B21C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71" name="Oval 456"/>
            <p:cNvSpPr>
              <a:spLocks noChangeArrowheads="1"/>
            </p:cNvSpPr>
            <p:nvPr/>
          </p:nvSpPr>
          <p:spPr bwMode="auto">
            <a:xfrm>
              <a:off x="1815" y="3032"/>
              <a:ext cx="36" cy="37"/>
            </a:xfrm>
            <a:prstGeom prst="ellipse">
              <a:avLst/>
            </a:prstGeom>
            <a:solidFill>
              <a:srgbClr val="B958B0"/>
            </a:solidFill>
            <a:ln w="1">
              <a:solidFill>
                <a:srgbClr val="B958B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72" name="Oval 457"/>
            <p:cNvSpPr>
              <a:spLocks noChangeArrowheads="1"/>
            </p:cNvSpPr>
            <p:nvPr/>
          </p:nvSpPr>
          <p:spPr bwMode="auto">
            <a:xfrm>
              <a:off x="1815" y="3085"/>
              <a:ext cx="36" cy="37"/>
            </a:xfrm>
            <a:prstGeom prst="ellipse">
              <a:avLst/>
            </a:prstGeom>
            <a:solidFill>
              <a:srgbClr val="8DBCAD"/>
            </a:solidFill>
            <a:ln w="1">
              <a:solidFill>
                <a:srgbClr val="8DBCAD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73" name="Oval 458"/>
            <p:cNvSpPr>
              <a:spLocks noChangeArrowheads="1"/>
            </p:cNvSpPr>
            <p:nvPr/>
          </p:nvSpPr>
          <p:spPr bwMode="auto">
            <a:xfrm>
              <a:off x="1815" y="3105"/>
              <a:ext cx="36" cy="36"/>
            </a:xfrm>
            <a:prstGeom prst="ellipse">
              <a:avLst/>
            </a:prstGeom>
            <a:solidFill>
              <a:srgbClr val="7638E2"/>
            </a:solidFill>
            <a:ln w="1">
              <a:solidFill>
                <a:srgbClr val="7638E2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74" name="Oval 459"/>
            <p:cNvSpPr>
              <a:spLocks noChangeArrowheads="1"/>
            </p:cNvSpPr>
            <p:nvPr/>
          </p:nvSpPr>
          <p:spPr bwMode="auto">
            <a:xfrm>
              <a:off x="1815" y="3141"/>
              <a:ext cx="36" cy="36"/>
            </a:xfrm>
            <a:prstGeom prst="ellipse">
              <a:avLst/>
            </a:prstGeom>
            <a:solidFill>
              <a:srgbClr val="293592"/>
            </a:solidFill>
            <a:ln w="1">
              <a:solidFill>
                <a:srgbClr val="293592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75" name="Oval 460"/>
            <p:cNvSpPr>
              <a:spLocks noChangeArrowheads="1"/>
            </p:cNvSpPr>
            <p:nvPr/>
          </p:nvSpPr>
          <p:spPr bwMode="auto">
            <a:xfrm>
              <a:off x="1815" y="3187"/>
              <a:ext cx="36" cy="36"/>
            </a:xfrm>
            <a:prstGeom prst="ellipse">
              <a:avLst/>
            </a:prstGeom>
            <a:solidFill>
              <a:srgbClr val="90ABE8"/>
            </a:solidFill>
            <a:ln w="1">
              <a:solidFill>
                <a:srgbClr val="90ABE8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76" name="Oval 461"/>
            <p:cNvSpPr>
              <a:spLocks noChangeArrowheads="1"/>
            </p:cNvSpPr>
            <p:nvPr/>
          </p:nvSpPr>
          <p:spPr bwMode="auto">
            <a:xfrm>
              <a:off x="1437" y="3324"/>
              <a:ext cx="36" cy="36"/>
            </a:xfrm>
            <a:prstGeom prst="ellipse">
              <a:avLst/>
            </a:prstGeom>
            <a:solidFill>
              <a:srgbClr val="52AEEE"/>
            </a:solidFill>
            <a:ln w="1">
              <a:solidFill>
                <a:srgbClr val="52AEEE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77" name="Oval 462"/>
            <p:cNvSpPr>
              <a:spLocks noChangeArrowheads="1"/>
            </p:cNvSpPr>
            <p:nvPr/>
          </p:nvSpPr>
          <p:spPr bwMode="auto">
            <a:xfrm>
              <a:off x="1437" y="3447"/>
              <a:ext cx="36" cy="36"/>
            </a:xfrm>
            <a:prstGeom prst="ellipse">
              <a:avLst/>
            </a:prstGeom>
            <a:solidFill>
              <a:srgbClr val="436095"/>
            </a:solidFill>
            <a:ln w="1">
              <a:solidFill>
                <a:srgbClr val="436095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78" name="Oval 463"/>
            <p:cNvSpPr>
              <a:spLocks noChangeArrowheads="1"/>
            </p:cNvSpPr>
            <p:nvPr/>
          </p:nvSpPr>
          <p:spPr bwMode="auto">
            <a:xfrm>
              <a:off x="1437" y="3505"/>
              <a:ext cx="36" cy="36"/>
            </a:xfrm>
            <a:prstGeom prst="ellipse">
              <a:avLst/>
            </a:prstGeom>
            <a:solidFill>
              <a:srgbClr val="79DC76"/>
            </a:solidFill>
            <a:ln w="1">
              <a:solidFill>
                <a:srgbClr val="79DC7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79" name="Oval 464"/>
            <p:cNvSpPr>
              <a:spLocks noChangeArrowheads="1"/>
            </p:cNvSpPr>
            <p:nvPr/>
          </p:nvSpPr>
          <p:spPr bwMode="auto">
            <a:xfrm>
              <a:off x="1437" y="3594"/>
              <a:ext cx="36" cy="36"/>
            </a:xfrm>
            <a:prstGeom prst="ellipse">
              <a:avLst/>
            </a:prstGeom>
            <a:solidFill>
              <a:srgbClr val="CADA9B"/>
            </a:solidFill>
            <a:ln w="1">
              <a:solidFill>
                <a:srgbClr val="CADA9B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80" name="Oval 465"/>
            <p:cNvSpPr>
              <a:spLocks noChangeArrowheads="1"/>
            </p:cNvSpPr>
            <p:nvPr/>
          </p:nvSpPr>
          <p:spPr bwMode="auto">
            <a:xfrm>
              <a:off x="1437" y="3599"/>
              <a:ext cx="36" cy="36"/>
            </a:xfrm>
            <a:prstGeom prst="ellipse">
              <a:avLst/>
            </a:prstGeom>
            <a:solidFill>
              <a:srgbClr val="C72170"/>
            </a:solidFill>
            <a:ln w="1">
              <a:solidFill>
                <a:srgbClr val="C7217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81" name="Oval 466"/>
            <p:cNvSpPr>
              <a:spLocks noChangeArrowheads="1"/>
            </p:cNvSpPr>
            <p:nvPr/>
          </p:nvSpPr>
          <p:spPr bwMode="auto">
            <a:xfrm>
              <a:off x="1437" y="3688"/>
              <a:ext cx="36" cy="36"/>
            </a:xfrm>
            <a:prstGeom prst="ellipse">
              <a:avLst/>
            </a:prstGeom>
            <a:solidFill>
              <a:srgbClr val="D3534D"/>
            </a:solidFill>
            <a:ln w="1">
              <a:solidFill>
                <a:srgbClr val="D3534D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82" name="Oval 467"/>
            <p:cNvSpPr>
              <a:spLocks noChangeArrowheads="1"/>
            </p:cNvSpPr>
            <p:nvPr/>
          </p:nvSpPr>
          <p:spPr bwMode="auto">
            <a:xfrm>
              <a:off x="1437" y="3763"/>
              <a:ext cx="36" cy="36"/>
            </a:xfrm>
            <a:prstGeom prst="ellipse">
              <a:avLst/>
            </a:prstGeom>
            <a:solidFill>
              <a:srgbClr val="36808E"/>
            </a:solidFill>
            <a:ln w="1">
              <a:solidFill>
                <a:srgbClr val="36808E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83" name="Freeform 468"/>
            <p:cNvSpPr>
              <a:spLocks/>
            </p:cNvSpPr>
            <p:nvPr/>
          </p:nvSpPr>
          <p:spPr bwMode="auto">
            <a:xfrm>
              <a:off x="1456" y="2533"/>
              <a:ext cx="1031" cy="993"/>
            </a:xfrm>
            <a:custGeom>
              <a:avLst/>
              <a:gdLst>
                <a:gd name="T0" fmla="*/ 0 w 1031"/>
                <a:gd name="T1" fmla="*/ 993 h 993"/>
                <a:gd name="T2" fmla="*/ 90 w 1031"/>
                <a:gd name="T3" fmla="*/ 907 h 993"/>
                <a:gd name="T4" fmla="*/ 161 w 1031"/>
                <a:gd name="T5" fmla="*/ 839 h 993"/>
                <a:gd name="T6" fmla="*/ 219 w 1031"/>
                <a:gd name="T7" fmla="*/ 782 h 993"/>
                <a:gd name="T8" fmla="*/ 270 w 1031"/>
                <a:gd name="T9" fmla="*/ 734 h 993"/>
                <a:gd name="T10" fmla="*/ 313 w 1031"/>
                <a:gd name="T11" fmla="*/ 692 h 993"/>
                <a:gd name="T12" fmla="*/ 352 w 1031"/>
                <a:gd name="T13" fmla="*/ 654 h 993"/>
                <a:gd name="T14" fmla="*/ 387 w 1031"/>
                <a:gd name="T15" fmla="*/ 620 h 993"/>
                <a:gd name="T16" fmla="*/ 419 w 1031"/>
                <a:gd name="T17" fmla="*/ 590 h 993"/>
                <a:gd name="T18" fmla="*/ 448 w 1031"/>
                <a:gd name="T19" fmla="*/ 562 h 993"/>
                <a:gd name="T20" fmla="*/ 475 w 1031"/>
                <a:gd name="T21" fmla="*/ 536 h 993"/>
                <a:gd name="T22" fmla="*/ 500 w 1031"/>
                <a:gd name="T23" fmla="*/ 512 h 993"/>
                <a:gd name="T24" fmla="*/ 523 w 1031"/>
                <a:gd name="T25" fmla="*/ 490 h 993"/>
                <a:gd name="T26" fmla="*/ 544 w 1031"/>
                <a:gd name="T27" fmla="*/ 469 h 993"/>
                <a:gd name="T28" fmla="*/ 565 w 1031"/>
                <a:gd name="T29" fmla="*/ 450 h 993"/>
                <a:gd name="T30" fmla="*/ 584 w 1031"/>
                <a:gd name="T31" fmla="*/ 431 h 993"/>
                <a:gd name="T32" fmla="*/ 602 w 1031"/>
                <a:gd name="T33" fmla="*/ 413 h 993"/>
                <a:gd name="T34" fmla="*/ 620 w 1031"/>
                <a:gd name="T35" fmla="*/ 397 h 993"/>
                <a:gd name="T36" fmla="*/ 636 w 1031"/>
                <a:gd name="T37" fmla="*/ 381 h 993"/>
                <a:gd name="T38" fmla="*/ 652 w 1031"/>
                <a:gd name="T39" fmla="*/ 366 h 993"/>
                <a:gd name="T40" fmla="*/ 667 w 1031"/>
                <a:gd name="T41" fmla="*/ 351 h 993"/>
                <a:gd name="T42" fmla="*/ 681 w 1031"/>
                <a:gd name="T43" fmla="*/ 337 h 993"/>
                <a:gd name="T44" fmla="*/ 695 w 1031"/>
                <a:gd name="T45" fmla="*/ 324 h 993"/>
                <a:gd name="T46" fmla="*/ 709 w 1031"/>
                <a:gd name="T47" fmla="*/ 311 h 993"/>
                <a:gd name="T48" fmla="*/ 721 w 1031"/>
                <a:gd name="T49" fmla="*/ 299 h 993"/>
                <a:gd name="T50" fmla="*/ 734 w 1031"/>
                <a:gd name="T51" fmla="*/ 287 h 993"/>
                <a:gd name="T52" fmla="*/ 746 w 1031"/>
                <a:gd name="T53" fmla="*/ 275 h 993"/>
                <a:gd name="T54" fmla="*/ 757 w 1031"/>
                <a:gd name="T55" fmla="*/ 264 h 993"/>
                <a:gd name="T56" fmla="*/ 768 w 1031"/>
                <a:gd name="T57" fmla="*/ 254 h 993"/>
                <a:gd name="T58" fmla="*/ 779 w 1031"/>
                <a:gd name="T59" fmla="*/ 243 h 993"/>
                <a:gd name="T60" fmla="*/ 790 w 1031"/>
                <a:gd name="T61" fmla="*/ 233 h 993"/>
                <a:gd name="T62" fmla="*/ 800 w 1031"/>
                <a:gd name="T63" fmla="*/ 223 h 993"/>
                <a:gd name="T64" fmla="*/ 810 w 1031"/>
                <a:gd name="T65" fmla="*/ 214 h 993"/>
                <a:gd name="T66" fmla="*/ 819 w 1031"/>
                <a:gd name="T67" fmla="*/ 205 h 993"/>
                <a:gd name="T68" fmla="*/ 829 w 1031"/>
                <a:gd name="T69" fmla="*/ 196 h 993"/>
                <a:gd name="T70" fmla="*/ 838 w 1031"/>
                <a:gd name="T71" fmla="*/ 187 h 993"/>
                <a:gd name="T72" fmla="*/ 847 w 1031"/>
                <a:gd name="T73" fmla="*/ 178 h 993"/>
                <a:gd name="T74" fmla="*/ 855 w 1031"/>
                <a:gd name="T75" fmla="*/ 170 h 993"/>
                <a:gd name="T76" fmla="*/ 864 w 1031"/>
                <a:gd name="T77" fmla="*/ 162 h 993"/>
                <a:gd name="T78" fmla="*/ 872 w 1031"/>
                <a:gd name="T79" fmla="*/ 154 h 993"/>
                <a:gd name="T80" fmla="*/ 880 w 1031"/>
                <a:gd name="T81" fmla="*/ 146 h 993"/>
                <a:gd name="T82" fmla="*/ 888 w 1031"/>
                <a:gd name="T83" fmla="*/ 139 h 993"/>
                <a:gd name="T84" fmla="*/ 895 w 1031"/>
                <a:gd name="T85" fmla="*/ 131 h 993"/>
                <a:gd name="T86" fmla="*/ 903 w 1031"/>
                <a:gd name="T87" fmla="*/ 124 h 993"/>
                <a:gd name="T88" fmla="*/ 910 w 1031"/>
                <a:gd name="T89" fmla="*/ 117 h 993"/>
                <a:gd name="T90" fmla="*/ 917 w 1031"/>
                <a:gd name="T91" fmla="*/ 110 h 993"/>
                <a:gd name="T92" fmla="*/ 924 w 1031"/>
                <a:gd name="T93" fmla="*/ 103 h 993"/>
                <a:gd name="T94" fmla="*/ 931 w 1031"/>
                <a:gd name="T95" fmla="*/ 97 h 993"/>
                <a:gd name="T96" fmla="*/ 938 w 1031"/>
                <a:gd name="T97" fmla="*/ 90 h 993"/>
                <a:gd name="T98" fmla="*/ 1031 w 1031"/>
                <a:gd name="T99" fmla="*/ 0 h 9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31" h="993">
                  <a:moveTo>
                    <a:pt x="0" y="993"/>
                  </a:moveTo>
                  <a:lnTo>
                    <a:pt x="90" y="907"/>
                  </a:lnTo>
                  <a:lnTo>
                    <a:pt x="161" y="839"/>
                  </a:lnTo>
                  <a:lnTo>
                    <a:pt x="219" y="782"/>
                  </a:lnTo>
                  <a:lnTo>
                    <a:pt x="270" y="734"/>
                  </a:lnTo>
                  <a:lnTo>
                    <a:pt x="313" y="692"/>
                  </a:lnTo>
                  <a:lnTo>
                    <a:pt x="352" y="654"/>
                  </a:lnTo>
                  <a:lnTo>
                    <a:pt x="387" y="620"/>
                  </a:lnTo>
                  <a:lnTo>
                    <a:pt x="419" y="590"/>
                  </a:lnTo>
                  <a:lnTo>
                    <a:pt x="448" y="562"/>
                  </a:lnTo>
                  <a:lnTo>
                    <a:pt x="475" y="536"/>
                  </a:lnTo>
                  <a:lnTo>
                    <a:pt x="500" y="512"/>
                  </a:lnTo>
                  <a:lnTo>
                    <a:pt x="523" y="490"/>
                  </a:lnTo>
                  <a:lnTo>
                    <a:pt x="544" y="469"/>
                  </a:lnTo>
                  <a:lnTo>
                    <a:pt x="565" y="450"/>
                  </a:lnTo>
                  <a:lnTo>
                    <a:pt x="584" y="431"/>
                  </a:lnTo>
                  <a:lnTo>
                    <a:pt x="602" y="413"/>
                  </a:lnTo>
                  <a:lnTo>
                    <a:pt x="620" y="397"/>
                  </a:lnTo>
                  <a:lnTo>
                    <a:pt x="636" y="381"/>
                  </a:lnTo>
                  <a:lnTo>
                    <a:pt x="652" y="366"/>
                  </a:lnTo>
                  <a:lnTo>
                    <a:pt x="667" y="351"/>
                  </a:lnTo>
                  <a:lnTo>
                    <a:pt x="681" y="337"/>
                  </a:lnTo>
                  <a:lnTo>
                    <a:pt x="695" y="324"/>
                  </a:lnTo>
                  <a:lnTo>
                    <a:pt x="709" y="311"/>
                  </a:lnTo>
                  <a:lnTo>
                    <a:pt x="721" y="299"/>
                  </a:lnTo>
                  <a:lnTo>
                    <a:pt x="734" y="287"/>
                  </a:lnTo>
                  <a:lnTo>
                    <a:pt x="746" y="275"/>
                  </a:lnTo>
                  <a:lnTo>
                    <a:pt x="757" y="264"/>
                  </a:lnTo>
                  <a:lnTo>
                    <a:pt x="768" y="254"/>
                  </a:lnTo>
                  <a:lnTo>
                    <a:pt x="779" y="243"/>
                  </a:lnTo>
                  <a:lnTo>
                    <a:pt x="790" y="233"/>
                  </a:lnTo>
                  <a:lnTo>
                    <a:pt x="800" y="223"/>
                  </a:lnTo>
                  <a:lnTo>
                    <a:pt x="810" y="214"/>
                  </a:lnTo>
                  <a:lnTo>
                    <a:pt x="819" y="205"/>
                  </a:lnTo>
                  <a:lnTo>
                    <a:pt x="829" y="196"/>
                  </a:lnTo>
                  <a:lnTo>
                    <a:pt x="838" y="187"/>
                  </a:lnTo>
                  <a:lnTo>
                    <a:pt x="847" y="178"/>
                  </a:lnTo>
                  <a:lnTo>
                    <a:pt x="855" y="170"/>
                  </a:lnTo>
                  <a:lnTo>
                    <a:pt x="864" y="162"/>
                  </a:lnTo>
                  <a:lnTo>
                    <a:pt x="872" y="154"/>
                  </a:lnTo>
                  <a:lnTo>
                    <a:pt x="880" y="146"/>
                  </a:lnTo>
                  <a:lnTo>
                    <a:pt x="888" y="139"/>
                  </a:lnTo>
                  <a:lnTo>
                    <a:pt x="895" y="131"/>
                  </a:lnTo>
                  <a:lnTo>
                    <a:pt x="903" y="124"/>
                  </a:lnTo>
                  <a:lnTo>
                    <a:pt x="910" y="117"/>
                  </a:lnTo>
                  <a:lnTo>
                    <a:pt x="917" y="110"/>
                  </a:lnTo>
                  <a:lnTo>
                    <a:pt x="924" y="103"/>
                  </a:lnTo>
                  <a:lnTo>
                    <a:pt x="931" y="97"/>
                  </a:lnTo>
                  <a:lnTo>
                    <a:pt x="938" y="90"/>
                  </a:lnTo>
                  <a:lnTo>
                    <a:pt x="1031" y="0"/>
                  </a:lnTo>
                </a:path>
              </a:pathLst>
            </a:custGeom>
            <a:noFill/>
            <a:ln w="8" cap="flat">
              <a:solidFill>
                <a:srgbClr val="D5485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84" name="Rectangle 469"/>
            <p:cNvSpPr>
              <a:spLocks noChangeArrowheads="1"/>
            </p:cNvSpPr>
            <p:nvPr/>
          </p:nvSpPr>
          <p:spPr bwMode="auto">
            <a:xfrm>
              <a:off x="1279" y="2433"/>
              <a:ext cx="1446" cy="1447"/>
            </a:xfrm>
            <a:prstGeom prst="rect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85" name="Line 470"/>
            <p:cNvSpPr>
              <a:spLocks noChangeShapeType="1"/>
            </p:cNvSpPr>
            <p:nvPr/>
          </p:nvSpPr>
          <p:spPr bwMode="auto">
            <a:xfrm>
              <a:off x="1279" y="3880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86" name="Line 471"/>
            <p:cNvSpPr>
              <a:spLocks noChangeShapeType="1"/>
            </p:cNvSpPr>
            <p:nvPr/>
          </p:nvSpPr>
          <p:spPr bwMode="auto">
            <a:xfrm>
              <a:off x="1378" y="3880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87" name="Line 472"/>
            <p:cNvSpPr>
              <a:spLocks noChangeShapeType="1"/>
            </p:cNvSpPr>
            <p:nvPr/>
          </p:nvSpPr>
          <p:spPr bwMode="auto">
            <a:xfrm>
              <a:off x="1455" y="3880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88" name="Line 473"/>
            <p:cNvSpPr>
              <a:spLocks noChangeShapeType="1"/>
            </p:cNvSpPr>
            <p:nvPr/>
          </p:nvSpPr>
          <p:spPr bwMode="auto">
            <a:xfrm>
              <a:off x="1518" y="3880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89" name="Line 474"/>
            <p:cNvSpPr>
              <a:spLocks noChangeShapeType="1"/>
            </p:cNvSpPr>
            <p:nvPr/>
          </p:nvSpPr>
          <p:spPr bwMode="auto">
            <a:xfrm>
              <a:off x="1571" y="3880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90" name="Line 475"/>
            <p:cNvSpPr>
              <a:spLocks noChangeShapeType="1"/>
            </p:cNvSpPr>
            <p:nvPr/>
          </p:nvSpPr>
          <p:spPr bwMode="auto">
            <a:xfrm>
              <a:off x="1616" y="3880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91" name="Line 476"/>
            <p:cNvSpPr>
              <a:spLocks noChangeShapeType="1"/>
            </p:cNvSpPr>
            <p:nvPr/>
          </p:nvSpPr>
          <p:spPr bwMode="auto">
            <a:xfrm>
              <a:off x="1657" y="3880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92" name="Line 477"/>
            <p:cNvSpPr>
              <a:spLocks noChangeShapeType="1"/>
            </p:cNvSpPr>
            <p:nvPr/>
          </p:nvSpPr>
          <p:spPr bwMode="auto">
            <a:xfrm>
              <a:off x="1693" y="3880"/>
              <a:ext cx="0" cy="14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94" name="Line 479"/>
            <p:cNvSpPr>
              <a:spLocks noChangeShapeType="1"/>
            </p:cNvSpPr>
            <p:nvPr/>
          </p:nvSpPr>
          <p:spPr bwMode="auto">
            <a:xfrm>
              <a:off x="1932" y="3880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95" name="Line 480"/>
            <p:cNvSpPr>
              <a:spLocks noChangeShapeType="1"/>
            </p:cNvSpPr>
            <p:nvPr/>
          </p:nvSpPr>
          <p:spPr bwMode="auto">
            <a:xfrm>
              <a:off x="2072" y="3880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96" name="Line 481"/>
            <p:cNvSpPr>
              <a:spLocks noChangeShapeType="1"/>
            </p:cNvSpPr>
            <p:nvPr/>
          </p:nvSpPr>
          <p:spPr bwMode="auto">
            <a:xfrm>
              <a:off x="2171" y="3880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97" name="Line 482"/>
            <p:cNvSpPr>
              <a:spLocks noChangeShapeType="1"/>
            </p:cNvSpPr>
            <p:nvPr/>
          </p:nvSpPr>
          <p:spPr bwMode="auto">
            <a:xfrm>
              <a:off x="2248" y="3880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98" name="Line 483"/>
            <p:cNvSpPr>
              <a:spLocks noChangeShapeType="1"/>
            </p:cNvSpPr>
            <p:nvPr/>
          </p:nvSpPr>
          <p:spPr bwMode="auto">
            <a:xfrm>
              <a:off x="2310" y="3880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99" name="Line 484"/>
            <p:cNvSpPr>
              <a:spLocks noChangeShapeType="1"/>
            </p:cNvSpPr>
            <p:nvPr/>
          </p:nvSpPr>
          <p:spPr bwMode="auto">
            <a:xfrm>
              <a:off x="2363" y="3880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00" name="Line 485"/>
            <p:cNvSpPr>
              <a:spLocks noChangeShapeType="1"/>
            </p:cNvSpPr>
            <p:nvPr/>
          </p:nvSpPr>
          <p:spPr bwMode="auto">
            <a:xfrm>
              <a:off x="2409" y="3880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01" name="Line 486"/>
            <p:cNvSpPr>
              <a:spLocks noChangeShapeType="1"/>
            </p:cNvSpPr>
            <p:nvPr/>
          </p:nvSpPr>
          <p:spPr bwMode="auto">
            <a:xfrm>
              <a:off x="2450" y="3880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02" name="Line 487"/>
            <p:cNvSpPr>
              <a:spLocks noChangeShapeType="1"/>
            </p:cNvSpPr>
            <p:nvPr/>
          </p:nvSpPr>
          <p:spPr bwMode="auto">
            <a:xfrm>
              <a:off x="2486" y="3880"/>
              <a:ext cx="0" cy="14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04" name="Line 489"/>
            <p:cNvSpPr>
              <a:spLocks noChangeShapeType="1"/>
            </p:cNvSpPr>
            <p:nvPr/>
          </p:nvSpPr>
          <p:spPr bwMode="auto">
            <a:xfrm>
              <a:off x="2725" y="3880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05" name="Rectangle 490"/>
            <p:cNvSpPr>
              <a:spLocks noChangeArrowheads="1"/>
            </p:cNvSpPr>
            <p:nvPr/>
          </p:nvSpPr>
          <p:spPr bwMode="auto">
            <a:xfrm>
              <a:off x="1897" y="3965"/>
              <a:ext cx="246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Dose (mg)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6606" name="Group 493"/>
          <p:cNvGrpSpPr>
            <a:grpSpLocks noChangeAspect="1"/>
          </p:cNvGrpSpPr>
          <p:nvPr/>
        </p:nvGrpSpPr>
        <p:grpSpPr bwMode="auto">
          <a:xfrm>
            <a:off x="4806950" y="3825876"/>
            <a:ext cx="2581275" cy="2573338"/>
            <a:chOff x="3028" y="2410"/>
            <a:chExt cx="1626" cy="1621"/>
          </a:xfrm>
        </p:grpSpPr>
        <p:sp>
          <p:nvSpPr>
            <p:cNvPr id="6608" name="Rectangle 494"/>
            <p:cNvSpPr>
              <a:spLocks noChangeArrowheads="1"/>
            </p:cNvSpPr>
            <p:nvPr/>
          </p:nvSpPr>
          <p:spPr bwMode="auto">
            <a:xfrm>
              <a:off x="3028" y="2410"/>
              <a:ext cx="3" cy="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10" name="Line 496"/>
            <p:cNvSpPr>
              <a:spLocks noChangeShapeType="1"/>
            </p:cNvSpPr>
            <p:nvPr/>
          </p:nvSpPr>
          <p:spPr bwMode="auto">
            <a:xfrm flipH="1">
              <a:off x="3194" y="3880"/>
              <a:ext cx="14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12" name="Line 498"/>
            <p:cNvSpPr>
              <a:spLocks noChangeShapeType="1"/>
            </p:cNvSpPr>
            <p:nvPr/>
          </p:nvSpPr>
          <p:spPr bwMode="auto">
            <a:xfrm flipH="1">
              <a:off x="3201" y="3692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13" name="Line 499"/>
            <p:cNvSpPr>
              <a:spLocks noChangeShapeType="1"/>
            </p:cNvSpPr>
            <p:nvPr/>
          </p:nvSpPr>
          <p:spPr bwMode="auto">
            <a:xfrm flipH="1">
              <a:off x="3201" y="3581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14" name="Line 500"/>
            <p:cNvSpPr>
              <a:spLocks noChangeShapeType="1"/>
            </p:cNvSpPr>
            <p:nvPr/>
          </p:nvSpPr>
          <p:spPr bwMode="auto">
            <a:xfrm flipH="1">
              <a:off x="3201" y="3501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15" name="Line 501"/>
            <p:cNvSpPr>
              <a:spLocks noChangeShapeType="1"/>
            </p:cNvSpPr>
            <p:nvPr/>
          </p:nvSpPr>
          <p:spPr bwMode="auto">
            <a:xfrm flipH="1">
              <a:off x="3201" y="3441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16" name="Line 502"/>
            <p:cNvSpPr>
              <a:spLocks noChangeShapeType="1"/>
            </p:cNvSpPr>
            <p:nvPr/>
          </p:nvSpPr>
          <p:spPr bwMode="auto">
            <a:xfrm flipH="1">
              <a:off x="3201" y="3390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17" name="Line 503"/>
            <p:cNvSpPr>
              <a:spLocks noChangeShapeType="1"/>
            </p:cNvSpPr>
            <p:nvPr/>
          </p:nvSpPr>
          <p:spPr bwMode="auto">
            <a:xfrm flipH="1">
              <a:off x="3201" y="3349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18" name="Line 504"/>
            <p:cNvSpPr>
              <a:spLocks noChangeShapeType="1"/>
            </p:cNvSpPr>
            <p:nvPr/>
          </p:nvSpPr>
          <p:spPr bwMode="auto">
            <a:xfrm flipH="1">
              <a:off x="3201" y="3313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19" name="Line 505"/>
            <p:cNvSpPr>
              <a:spLocks noChangeShapeType="1"/>
            </p:cNvSpPr>
            <p:nvPr/>
          </p:nvSpPr>
          <p:spPr bwMode="auto">
            <a:xfrm flipH="1">
              <a:off x="3201" y="3279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20" name="Line 506"/>
            <p:cNvSpPr>
              <a:spLocks noChangeShapeType="1"/>
            </p:cNvSpPr>
            <p:nvPr/>
          </p:nvSpPr>
          <p:spPr bwMode="auto">
            <a:xfrm flipH="1">
              <a:off x="3194" y="3250"/>
              <a:ext cx="14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22" name="Line 508"/>
            <p:cNvSpPr>
              <a:spLocks noChangeShapeType="1"/>
            </p:cNvSpPr>
            <p:nvPr/>
          </p:nvSpPr>
          <p:spPr bwMode="auto">
            <a:xfrm flipH="1">
              <a:off x="3201" y="3062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23" name="Line 509"/>
            <p:cNvSpPr>
              <a:spLocks noChangeShapeType="1"/>
            </p:cNvSpPr>
            <p:nvPr/>
          </p:nvSpPr>
          <p:spPr bwMode="auto">
            <a:xfrm flipH="1">
              <a:off x="3201" y="2952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24" name="Line 510"/>
            <p:cNvSpPr>
              <a:spLocks noChangeShapeType="1"/>
            </p:cNvSpPr>
            <p:nvPr/>
          </p:nvSpPr>
          <p:spPr bwMode="auto">
            <a:xfrm flipH="1">
              <a:off x="3201" y="2872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25" name="Line 511"/>
            <p:cNvSpPr>
              <a:spLocks noChangeShapeType="1"/>
            </p:cNvSpPr>
            <p:nvPr/>
          </p:nvSpPr>
          <p:spPr bwMode="auto">
            <a:xfrm flipH="1">
              <a:off x="3201" y="2812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26" name="Line 512"/>
            <p:cNvSpPr>
              <a:spLocks noChangeShapeType="1"/>
            </p:cNvSpPr>
            <p:nvPr/>
          </p:nvSpPr>
          <p:spPr bwMode="auto">
            <a:xfrm flipH="1">
              <a:off x="3201" y="2761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27" name="Line 513"/>
            <p:cNvSpPr>
              <a:spLocks noChangeShapeType="1"/>
            </p:cNvSpPr>
            <p:nvPr/>
          </p:nvSpPr>
          <p:spPr bwMode="auto">
            <a:xfrm flipH="1">
              <a:off x="3201" y="2720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28" name="Line 514"/>
            <p:cNvSpPr>
              <a:spLocks noChangeShapeType="1"/>
            </p:cNvSpPr>
            <p:nvPr/>
          </p:nvSpPr>
          <p:spPr bwMode="auto">
            <a:xfrm flipH="1">
              <a:off x="3201" y="2684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29" name="Line 515"/>
            <p:cNvSpPr>
              <a:spLocks noChangeShapeType="1"/>
            </p:cNvSpPr>
            <p:nvPr/>
          </p:nvSpPr>
          <p:spPr bwMode="auto">
            <a:xfrm flipH="1">
              <a:off x="3201" y="2650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30" name="Line 516"/>
            <p:cNvSpPr>
              <a:spLocks noChangeShapeType="1"/>
            </p:cNvSpPr>
            <p:nvPr/>
          </p:nvSpPr>
          <p:spPr bwMode="auto">
            <a:xfrm flipH="1">
              <a:off x="3194" y="2621"/>
              <a:ext cx="14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32" name="Line 518"/>
            <p:cNvSpPr>
              <a:spLocks noChangeShapeType="1"/>
            </p:cNvSpPr>
            <p:nvPr/>
          </p:nvSpPr>
          <p:spPr bwMode="auto">
            <a:xfrm flipH="1">
              <a:off x="3201" y="2433"/>
              <a:ext cx="7" cy="0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33" name="Rectangle 519"/>
            <p:cNvSpPr>
              <a:spLocks noChangeArrowheads="1"/>
            </p:cNvSpPr>
            <p:nvPr/>
          </p:nvSpPr>
          <p:spPr bwMode="auto">
            <a:xfrm rot="16200000">
              <a:off x="3046" y="3237"/>
              <a:ext cx="58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634" name="Rectangle 520"/>
            <p:cNvSpPr>
              <a:spLocks noChangeArrowheads="1"/>
            </p:cNvSpPr>
            <p:nvPr/>
          </p:nvSpPr>
          <p:spPr bwMode="auto">
            <a:xfrm rot="16200000">
              <a:off x="3043" y="3200"/>
              <a:ext cx="63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635" name="Rectangle 521"/>
            <p:cNvSpPr>
              <a:spLocks noChangeArrowheads="1"/>
            </p:cNvSpPr>
            <p:nvPr/>
          </p:nvSpPr>
          <p:spPr bwMode="auto">
            <a:xfrm rot="16200000">
              <a:off x="3050" y="3169"/>
              <a:ext cx="4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636" name="Rectangle 522"/>
            <p:cNvSpPr>
              <a:spLocks noChangeArrowheads="1"/>
            </p:cNvSpPr>
            <p:nvPr/>
          </p:nvSpPr>
          <p:spPr bwMode="auto">
            <a:xfrm rot="16200000">
              <a:off x="3052" y="3144"/>
              <a:ext cx="46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637" name="Rectangle 523"/>
            <p:cNvSpPr>
              <a:spLocks noChangeArrowheads="1"/>
            </p:cNvSpPr>
            <p:nvPr/>
          </p:nvSpPr>
          <p:spPr bwMode="auto">
            <a:xfrm rot="16200000">
              <a:off x="3058" y="3128"/>
              <a:ext cx="34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638" name="Rectangle 524"/>
            <p:cNvSpPr>
              <a:spLocks noChangeArrowheads="1"/>
            </p:cNvSpPr>
            <p:nvPr/>
          </p:nvSpPr>
          <p:spPr bwMode="auto">
            <a:xfrm rot="16200000">
              <a:off x="3055" y="3118"/>
              <a:ext cx="3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639" name="Rectangle 525"/>
            <p:cNvSpPr>
              <a:spLocks noChangeArrowheads="1"/>
            </p:cNvSpPr>
            <p:nvPr/>
          </p:nvSpPr>
          <p:spPr bwMode="auto">
            <a:xfrm rot="16200000">
              <a:off x="3050" y="3099"/>
              <a:ext cx="4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640" name="Rectangle 526"/>
            <p:cNvSpPr>
              <a:spLocks noChangeArrowheads="1"/>
            </p:cNvSpPr>
            <p:nvPr/>
          </p:nvSpPr>
          <p:spPr bwMode="auto">
            <a:xfrm rot="16200000">
              <a:off x="3050" y="3072"/>
              <a:ext cx="4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g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641" name="Rectangle 527"/>
            <p:cNvSpPr>
              <a:spLocks noChangeArrowheads="1"/>
            </p:cNvSpPr>
            <p:nvPr/>
          </p:nvSpPr>
          <p:spPr bwMode="auto">
            <a:xfrm rot="16200000">
              <a:off x="3058" y="3054"/>
              <a:ext cx="34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/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642" name="Rectangle 528"/>
            <p:cNvSpPr>
              <a:spLocks noChangeArrowheads="1"/>
            </p:cNvSpPr>
            <p:nvPr/>
          </p:nvSpPr>
          <p:spPr bwMode="auto">
            <a:xfrm rot="16200000">
              <a:off x="3043" y="3027"/>
              <a:ext cx="63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643" name="Rectangle 529"/>
            <p:cNvSpPr>
              <a:spLocks noChangeArrowheads="1"/>
            </p:cNvSpPr>
            <p:nvPr/>
          </p:nvSpPr>
          <p:spPr bwMode="auto">
            <a:xfrm rot="16200000">
              <a:off x="3050" y="2995"/>
              <a:ext cx="4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644" name="Rectangle 530"/>
            <p:cNvSpPr>
              <a:spLocks noChangeArrowheads="1"/>
            </p:cNvSpPr>
            <p:nvPr/>
          </p:nvSpPr>
          <p:spPr bwMode="auto">
            <a:xfrm rot="16200000">
              <a:off x="3055" y="2974"/>
              <a:ext cx="3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645" name="Rectangle 531"/>
            <p:cNvSpPr>
              <a:spLocks noChangeArrowheads="1"/>
            </p:cNvSpPr>
            <p:nvPr/>
          </p:nvSpPr>
          <p:spPr bwMode="auto">
            <a:xfrm>
              <a:off x="3208" y="2433"/>
              <a:ext cx="1446" cy="14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46" name="Oval 532"/>
            <p:cNvSpPr>
              <a:spLocks noChangeArrowheads="1"/>
            </p:cNvSpPr>
            <p:nvPr/>
          </p:nvSpPr>
          <p:spPr bwMode="auto">
            <a:xfrm>
              <a:off x="4200" y="2586"/>
              <a:ext cx="36" cy="37"/>
            </a:xfrm>
            <a:prstGeom prst="ellipse">
              <a:avLst/>
            </a:prstGeom>
            <a:solidFill>
              <a:srgbClr val="D3534D"/>
            </a:solidFill>
            <a:ln w="1">
              <a:solidFill>
                <a:srgbClr val="D3534D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47" name="Oval 533"/>
            <p:cNvSpPr>
              <a:spLocks noChangeArrowheads="1"/>
            </p:cNvSpPr>
            <p:nvPr/>
          </p:nvSpPr>
          <p:spPr bwMode="auto">
            <a:xfrm>
              <a:off x="4200" y="2651"/>
              <a:ext cx="36" cy="37"/>
            </a:xfrm>
            <a:prstGeom prst="ellipse">
              <a:avLst/>
            </a:prstGeom>
            <a:solidFill>
              <a:srgbClr val="90ABE8"/>
            </a:solidFill>
            <a:ln w="1">
              <a:solidFill>
                <a:srgbClr val="90ABE8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48" name="Oval 534"/>
            <p:cNvSpPr>
              <a:spLocks noChangeArrowheads="1"/>
            </p:cNvSpPr>
            <p:nvPr/>
          </p:nvSpPr>
          <p:spPr bwMode="auto">
            <a:xfrm>
              <a:off x="4200" y="2659"/>
              <a:ext cx="36" cy="36"/>
            </a:xfrm>
            <a:prstGeom prst="ellipse">
              <a:avLst/>
            </a:prstGeom>
            <a:solidFill>
              <a:srgbClr val="8DBCAD"/>
            </a:solidFill>
            <a:ln w="1">
              <a:solidFill>
                <a:srgbClr val="8DBCAD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49" name="Oval 535"/>
            <p:cNvSpPr>
              <a:spLocks noChangeArrowheads="1"/>
            </p:cNvSpPr>
            <p:nvPr/>
          </p:nvSpPr>
          <p:spPr bwMode="auto">
            <a:xfrm>
              <a:off x="4200" y="2700"/>
              <a:ext cx="36" cy="36"/>
            </a:xfrm>
            <a:prstGeom prst="ellipse">
              <a:avLst/>
            </a:prstGeom>
            <a:solidFill>
              <a:srgbClr val="5E4072"/>
            </a:solidFill>
            <a:ln w="1">
              <a:solidFill>
                <a:srgbClr val="5E4072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0" name="Oval 536"/>
            <p:cNvSpPr>
              <a:spLocks noChangeArrowheads="1"/>
            </p:cNvSpPr>
            <p:nvPr/>
          </p:nvSpPr>
          <p:spPr bwMode="auto">
            <a:xfrm>
              <a:off x="4200" y="2733"/>
              <a:ext cx="36" cy="37"/>
            </a:xfrm>
            <a:prstGeom prst="ellipse">
              <a:avLst/>
            </a:prstGeom>
            <a:solidFill>
              <a:srgbClr val="7A3E25"/>
            </a:solidFill>
            <a:ln w="1">
              <a:solidFill>
                <a:srgbClr val="7A3E25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1" name="Oval 537"/>
            <p:cNvSpPr>
              <a:spLocks noChangeArrowheads="1"/>
            </p:cNvSpPr>
            <p:nvPr/>
          </p:nvSpPr>
          <p:spPr bwMode="auto">
            <a:xfrm>
              <a:off x="4200" y="2786"/>
              <a:ext cx="36" cy="37"/>
            </a:xfrm>
            <a:prstGeom prst="ellipse">
              <a:avLst/>
            </a:prstGeom>
            <a:solidFill>
              <a:srgbClr val="7CDF15"/>
            </a:solidFill>
            <a:ln w="1">
              <a:solidFill>
                <a:srgbClr val="7CDF15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2" name="Oval 538"/>
            <p:cNvSpPr>
              <a:spLocks noChangeArrowheads="1"/>
            </p:cNvSpPr>
            <p:nvPr/>
          </p:nvSpPr>
          <p:spPr bwMode="auto">
            <a:xfrm>
              <a:off x="4200" y="2789"/>
              <a:ext cx="36" cy="36"/>
            </a:xfrm>
            <a:prstGeom prst="ellipse">
              <a:avLst/>
            </a:prstGeom>
            <a:solidFill>
              <a:srgbClr val="6BB891"/>
            </a:solidFill>
            <a:ln w="1">
              <a:solidFill>
                <a:srgbClr val="6BB891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3" name="Oval 539"/>
            <p:cNvSpPr>
              <a:spLocks noChangeArrowheads="1"/>
            </p:cNvSpPr>
            <p:nvPr/>
          </p:nvSpPr>
          <p:spPr bwMode="auto">
            <a:xfrm>
              <a:off x="4200" y="2803"/>
              <a:ext cx="36" cy="37"/>
            </a:xfrm>
            <a:prstGeom prst="ellipse">
              <a:avLst/>
            </a:prstGeom>
            <a:solidFill>
              <a:srgbClr val="CB3C57"/>
            </a:solidFill>
            <a:ln w="1">
              <a:solidFill>
                <a:srgbClr val="CB3C57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4" name="Oval 540"/>
            <p:cNvSpPr>
              <a:spLocks noChangeArrowheads="1"/>
            </p:cNvSpPr>
            <p:nvPr/>
          </p:nvSpPr>
          <p:spPr bwMode="auto">
            <a:xfrm>
              <a:off x="4200" y="2818"/>
              <a:ext cx="36" cy="36"/>
            </a:xfrm>
            <a:prstGeom prst="ellipse">
              <a:avLst/>
            </a:prstGeom>
            <a:solidFill>
              <a:srgbClr val="C84FDE"/>
            </a:solidFill>
            <a:ln w="1">
              <a:solidFill>
                <a:srgbClr val="C84FDE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5" name="Oval 541"/>
            <p:cNvSpPr>
              <a:spLocks noChangeArrowheads="1"/>
            </p:cNvSpPr>
            <p:nvPr/>
          </p:nvSpPr>
          <p:spPr bwMode="auto">
            <a:xfrm>
              <a:off x="4200" y="2842"/>
              <a:ext cx="36" cy="36"/>
            </a:xfrm>
            <a:prstGeom prst="ellipse">
              <a:avLst/>
            </a:prstGeom>
            <a:solidFill>
              <a:srgbClr val="10733C"/>
            </a:solidFill>
            <a:ln w="1">
              <a:solidFill>
                <a:srgbClr val="10733C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6" name="Oval 542"/>
            <p:cNvSpPr>
              <a:spLocks noChangeArrowheads="1"/>
            </p:cNvSpPr>
            <p:nvPr/>
          </p:nvSpPr>
          <p:spPr bwMode="auto">
            <a:xfrm>
              <a:off x="4200" y="2864"/>
              <a:ext cx="36" cy="36"/>
            </a:xfrm>
            <a:prstGeom prst="ellipse">
              <a:avLst/>
            </a:prstGeom>
            <a:solidFill>
              <a:srgbClr val="86B21C"/>
            </a:solidFill>
            <a:ln w="1">
              <a:solidFill>
                <a:srgbClr val="86B21C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7" name="Oval 543"/>
            <p:cNvSpPr>
              <a:spLocks noChangeArrowheads="1"/>
            </p:cNvSpPr>
            <p:nvPr/>
          </p:nvSpPr>
          <p:spPr bwMode="auto">
            <a:xfrm>
              <a:off x="4200" y="3030"/>
              <a:ext cx="36" cy="36"/>
            </a:xfrm>
            <a:prstGeom prst="ellipse">
              <a:avLst/>
            </a:prstGeom>
            <a:solidFill>
              <a:srgbClr val="436095"/>
            </a:solidFill>
            <a:ln w="1">
              <a:solidFill>
                <a:srgbClr val="436095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8" name="Oval 544"/>
            <p:cNvSpPr>
              <a:spLocks noChangeArrowheads="1"/>
            </p:cNvSpPr>
            <p:nvPr/>
          </p:nvSpPr>
          <p:spPr bwMode="auto">
            <a:xfrm>
              <a:off x="3626" y="2902"/>
              <a:ext cx="36" cy="36"/>
            </a:xfrm>
            <a:prstGeom prst="ellipse">
              <a:avLst/>
            </a:prstGeom>
            <a:solidFill>
              <a:srgbClr val="38B252"/>
            </a:solidFill>
            <a:ln w="1">
              <a:solidFill>
                <a:srgbClr val="38B252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9" name="Oval 545"/>
            <p:cNvSpPr>
              <a:spLocks noChangeArrowheads="1"/>
            </p:cNvSpPr>
            <p:nvPr/>
          </p:nvSpPr>
          <p:spPr bwMode="auto">
            <a:xfrm>
              <a:off x="3626" y="2931"/>
              <a:ext cx="36" cy="36"/>
            </a:xfrm>
            <a:prstGeom prst="ellipse">
              <a:avLst/>
            </a:prstGeom>
            <a:solidFill>
              <a:srgbClr val="1F9031"/>
            </a:solidFill>
            <a:ln w="1">
              <a:solidFill>
                <a:srgbClr val="1F9031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60" name="Oval 546"/>
            <p:cNvSpPr>
              <a:spLocks noChangeArrowheads="1"/>
            </p:cNvSpPr>
            <p:nvPr/>
          </p:nvSpPr>
          <p:spPr bwMode="auto">
            <a:xfrm>
              <a:off x="3626" y="3020"/>
              <a:ext cx="36" cy="36"/>
            </a:xfrm>
            <a:prstGeom prst="ellipse">
              <a:avLst/>
            </a:prstGeom>
            <a:solidFill>
              <a:srgbClr val="36808E"/>
            </a:solidFill>
            <a:ln w="1">
              <a:solidFill>
                <a:srgbClr val="36808E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61" name="Oval 547"/>
            <p:cNvSpPr>
              <a:spLocks noChangeArrowheads="1"/>
            </p:cNvSpPr>
            <p:nvPr/>
          </p:nvSpPr>
          <p:spPr bwMode="auto">
            <a:xfrm>
              <a:off x="3626" y="3206"/>
              <a:ext cx="36" cy="36"/>
            </a:xfrm>
            <a:prstGeom prst="ellipse">
              <a:avLst/>
            </a:prstGeom>
            <a:solidFill>
              <a:srgbClr val="79DC76"/>
            </a:solidFill>
            <a:ln w="1">
              <a:solidFill>
                <a:srgbClr val="79DC7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62" name="Oval 548"/>
            <p:cNvSpPr>
              <a:spLocks noChangeArrowheads="1"/>
            </p:cNvSpPr>
            <p:nvPr/>
          </p:nvSpPr>
          <p:spPr bwMode="auto">
            <a:xfrm>
              <a:off x="3626" y="3218"/>
              <a:ext cx="36" cy="36"/>
            </a:xfrm>
            <a:prstGeom prst="ellipse">
              <a:avLst/>
            </a:prstGeom>
            <a:solidFill>
              <a:srgbClr val="B46BEE"/>
            </a:solidFill>
            <a:ln w="1">
              <a:solidFill>
                <a:srgbClr val="B46BEE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63" name="Oval 549"/>
            <p:cNvSpPr>
              <a:spLocks noChangeArrowheads="1"/>
            </p:cNvSpPr>
            <p:nvPr/>
          </p:nvSpPr>
          <p:spPr bwMode="auto">
            <a:xfrm>
              <a:off x="3626" y="3273"/>
              <a:ext cx="36" cy="37"/>
            </a:xfrm>
            <a:prstGeom prst="ellipse">
              <a:avLst/>
            </a:prstGeom>
            <a:solidFill>
              <a:srgbClr val="854655"/>
            </a:solidFill>
            <a:ln w="1">
              <a:solidFill>
                <a:srgbClr val="854655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64" name="Oval 550"/>
            <p:cNvSpPr>
              <a:spLocks noChangeArrowheads="1"/>
            </p:cNvSpPr>
            <p:nvPr/>
          </p:nvSpPr>
          <p:spPr bwMode="auto">
            <a:xfrm>
              <a:off x="3626" y="3273"/>
              <a:ext cx="36" cy="37"/>
            </a:xfrm>
            <a:prstGeom prst="ellipse">
              <a:avLst/>
            </a:prstGeom>
            <a:solidFill>
              <a:srgbClr val="C72170"/>
            </a:solidFill>
            <a:ln w="1">
              <a:solidFill>
                <a:srgbClr val="C7217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65" name="Oval 551"/>
            <p:cNvSpPr>
              <a:spLocks noChangeArrowheads="1"/>
            </p:cNvSpPr>
            <p:nvPr/>
          </p:nvSpPr>
          <p:spPr bwMode="auto">
            <a:xfrm>
              <a:off x="3626" y="3288"/>
              <a:ext cx="36" cy="36"/>
            </a:xfrm>
            <a:prstGeom prst="ellipse">
              <a:avLst/>
            </a:prstGeom>
            <a:solidFill>
              <a:srgbClr val="BFBD7D"/>
            </a:solidFill>
            <a:ln w="1">
              <a:solidFill>
                <a:srgbClr val="BFBD7D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66" name="Oval 552"/>
            <p:cNvSpPr>
              <a:spLocks noChangeArrowheads="1"/>
            </p:cNvSpPr>
            <p:nvPr/>
          </p:nvSpPr>
          <p:spPr bwMode="auto">
            <a:xfrm>
              <a:off x="3626" y="3358"/>
              <a:ext cx="36" cy="36"/>
            </a:xfrm>
            <a:prstGeom prst="ellipse">
              <a:avLst/>
            </a:prstGeom>
            <a:solidFill>
              <a:srgbClr val="4493C0"/>
            </a:solidFill>
            <a:ln w="1">
              <a:solidFill>
                <a:srgbClr val="4493C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67" name="Oval 553"/>
            <p:cNvSpPr>
              <a:spLocks noChangeArrowheads="1"/>
            </p:cNvSpPr>
            <p:nvPr/>
          </p:nvSpPr>
          <p:spPr bwMode="auto">
            <a:xfrm>
              <a:off x="3626" y="3360"/>
              <a:ext cx="36" cy="36"/>
            </a:xfrm>
            <a:prstGeom prst="ellipse">
              <a:avLst/>
            </a:prstGeom>
            <a:solidFill>
              <a:srgbClr val="D29DB4"/>
            </a:solidFill>
            <a:ln w="1">
              <a:solidFill>
                <a:srgbClr val="D29DB4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68" name="Oval 554"/>
            <p:cNvSpPr>
              <a:spLocks noChangeArrowheads="1"/>
            </p:cNvSpPr>
            <p:nvPr/>
          </p:nvSpPr>
          <p:spPr bwMode="auto">
            <a:xfrm>
              <a:off x="3626" y="3372"/>
              <a:ext cx="36" cy="36"/>
            </a:xfrm>
            <a:prstGeom prst="ellipse">
              <a:avLst/>
            </a:prstGeom>
            <a:solidFill>
              <a:srgbClr val="7C7D19"/>
            </a:solidFill>
            <a:ln w="1">
              <a:solidFill>
                <a:srgbClr val="7C7D19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69" name="Oval 555"/>
            <p:cNvSpPr>
              <a:spLocks noChangeArrowheads="1"/>
            </p:cNvSpPr>
            <p:nvPr/>
          </p:nvSpPr>
          <p:spPr bwMode="auto">
            <a:xfrm>
              <a:off x="3626" y="3746"/>
              <a:ext cx="36" cy="36"/>
            </a:xfrm>
            <a:prstGeom prst="ellipse">
              <a:avLst/>
            </a:prstGeom>
            <a:solidFill>
              <a:srgbClr val="52AEEE"/>
            </a:solidFill>
            <a:ln w="1">
              <a:solidFill>
                <a:srgbClr val="52AEEE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70" name="Freeform 556"/>
            <p:cNvSpPr>
              <a:spLocks/>
            </p:cNvSpPr>
            <p:nvPr/>
          </p:nvSpPr>
          <p:spPr bwMode="auto">
            <a:xfrm>
              <a:off x="3464" y="2742"/>
              <a:ext cx="816" cy="672"/>
            </a:xfrm>
            <a:custGeom>
              <a:avLst/>
              <a:gdLst>
                <a:gd name="T0" fmla="*/ 0 w 816"/>
                <a:gd name="T1" fmla="*/ 672 h 672"/>
                <a:gd name="T2" fmla="*/ 25 w 816"/>
                <a:gd name="T3" fmla="*/ 651 h 672"/>
                <a:gd name="T4" fmla="*/ 50 w 816"/>
                <a:gd name="T5" fmla="*/ 631 h 672"/>
                <a:gd name="T6" fmla="*/ 74 w 816"/>
                <a:gd name="T7" fmla="*/ 611 h 672"/>
                <a:gd name="T8" fmla="*/ 97 w 816"/>
                <a:gd name="T9" fmla="*/ 592 h 672"/>
                <a:gd name="T10" fmla="*/ 119 w 816"/>
                <a:gd name="T11" fmla="*/ 574 h 672"/>
                <a:gd name="T12" fmla="*/ 140 w 816"/>
                <a:gd name="T13" fmla="*/ 557 h 672"/>
                <a:gd name="T14" fmla="*/ 161 w 816"/>
                <a:gd name="T15" fmla="*/ 540 h 672"/>
                <a:gd name="T16" fmla="*/ 180 w 816"/>
                <a:gd name="T17" fmla="*/ 523 h 672"/>
                <a:gd name="T18" fmla="*/ 200 w 816"/>
                <a:gd name="T19" fmla="*/ 507 h 672"/>
                <a:gd name="T20" fmla="*/ 219 w 816"/>
                <a:gd name="T21" fmla="*/ 492 h 672"/>
                <a:gd name="T22" fmla="*/ 237 w 816"/>
                <a:gd name="T23" fmla="*/ 477 h 672"/>
                <a:gd name="T24" fmla="*/ 254 w 816"/>
                <a:gd name="T25" fmla="*/ 462 h 672"/>
                <a:gd name="T26" fmla="*/ 272 w 816"/>
                <a:gd name="T27" fmla="*/ 448 h 672"/>
                <a:gd name="T28" fmla="*/ 288 w 816"/>
                <a:gd name="T29" fmla="*/ 434 h 672"/>
                <a:gd name="T30" fmla="*/ 305 w 816"/>
                <a:gd name="T31" fmla="*/ 421 h 672"/>
                <a:gd name="T32" fmla="*/ 321 w 816"/>
                <a:gd name="T33" fmla="*/ 408 h 672"/>
                <a:gd name="T34" fmla="*/ 336 w 816"/>
                <a:gd name="T35" fmla="*/ 395 h 672"/>
                <a:gd name="T36" fmla="*/ 351 w 816"/>
                <a:gd name="T37" fmla="*/ 383 h 672"/>
                <a:gd name="T38" fmla="*/ 366 w 816"/>
                <a:gd name="T39" fmla="*/ 370 h 672"/>
                <a:gd name="T40" fmla="*/ 380 w 816"/>
                <a:gd name="T41" fmla="*/ 358 h 672"/>
                <a:gd name="T42" fmla="*/ 395 w 816"/>
                <a:gd name="T43" fmla="*/ 347 h 672"/>
                <a:gd name="T44" fmla="*/ 408 w 816"/>
                <a:gd name="T45" fmla="*/ 335 h 672"/>
                <a:gd name="T46" fmla="*/ 422 w 816"/>
                <a:gd name="T47" fmla="*/ 324 h 672"/>
                <a:gd name="T48" fmla="*/ 435 w 816"/>
                <a:gd name="T49" fmla="*/ 313 h 672"/>
                <a:gd name="T50" fmla="*/ 448 w 816"/>
                <a:gd name="T51" fmla="*/ 303 h 672"/>
                <a:gd name="T52" fmla="*/ 461 w 816"/>
                <a:gd name="T53" fmla="*/ 292 h 672"/>
                <a:gd name="T54" fmla="*/ 473 w 816"/>
                <a:gd name="T55" fmla="*/ 282 h 672"/>
                <a:gd name="T56" fmla="*/ 485 w 816"/>
                <a:gd name="T57" fmla="*/ 272 h 672"/>
                <a:gd name="T58" fmla="*/ 497 w 816"/>
                <a:gd name="T59" fmla="*/ 262 h 672"/>
                <a:gd name="T60" fmla="*/ 509 w 816"/>
                <a:gd name="T61" fmla="*/ 253 h 672"/>
                <a:gd name="T62" fmla="*/ 521 w 816"/>
                <a:gd name="T63" fmla="*/ 243 h 672"/>
                <a:gd name="T64" fmla="*/ 532 w 816"/>
                <a:gd name="T65" fmla="*/ 234 h 672"/>
                <a:gd name="T66" fmla="*/ 543 w 816"/>
                <a:gd name="T67" fmla="*/ 225 h 672"/>
                <a:gd name="T68" fmla="*/ 554 w 816"/>
                <a:gd name="T69" fmla="*/ 215 h 672"/>
                <a:gd name="T70" fmla="*/ 565 w 816"/>
                <a:gd name="T71" fmla="*/ 207 h 672"/>
                <a:gd name="T72" fmla="*/ 575 w 816"/>
                <a:gd name="T73" fmla="*/ 198 h 672"/>
                <a:gd name="T74" fmla="*/ 586 w 816"/>
                <a:gd name="T75" fmla="*/ 189 h 672"/>
                <a:gd name="T76" fmla="*/ 596 w 816"/>
                <a:gd name="T77" fmla="*/ 181 h 672"/>
                <a:gd name="T78" fmla="*/ 606 w 816"/>
                <a:gd name="T79" fmla="*/ 173 h 672"/>
                <a:gd name="T80" fmla="*/ 616 w 816"/>
                <a:gd name="T81" fmla="*/ 165 h 672"/>
                <a:gd name="T82" fmla="*/ 626 w 816"/>
                <a:gd name="T83" fmla="*/ 157 h 672"/>
                <a:gd name="T84" fmla="*/ 635 w 816"/>
                <a:gd name="T85" fmla="*/ 149 h 672"/>
                <a:gd name="T86" fmla="*/ 644 w 816"/>
                <a:gd name="T87" fmla="*/ 141 h 672"/>
                <a:gd name="T88" fmla="*/ 654 w 816"/>
                <a:gd name="T89" fmla="*/ 133 h 672"/>
                <a:gd name="T90" fmla="*/ 663 w 816"/>
                <a:gd name="T91" fmla="*/ 126 h 672"/>
                <a:gd name="T92" fmla="*/ 672 w 816"/>
                <a:gd name="T93" fmla="*/ 118 h 672"/>
                <a:gd name="T94" fmla="*/ 681 w 816"/>
                <a:gd name="T95" fmla="*/ 111 h 672"/>
                <a:gd name="T96" fmla="*/ 690 w 816"/>
                <a:gd name="T97" fmla="*/ 104 h 672"/>
                <a:gd name="T98" fmla="*/ 816 w 816"/>
                <a:gd name="T99" fmla="*/ 0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16" h="672">
                  <a:moveTo>
                    <a:pt x="0" y="672"/>
                  </a:moveTo>
                  <a:lnTo>
                    <a:pt x="25" y="651"/>
                  </a:lnTo>
                  <a:lnTo>
                    <a:pt x="50" y="631"/>
                  </a:lnTo>
                  <a:lnTo>
                    <a:pt x="74" y="611"/>
                  </a:lnTo>
                  <a:lnTo>
                    <a:pt x="97" y="592"/>
                  </a:lnTo>
                  <a:lnTo>
                    <a:pt x="119" y="574"/>
                  </a:lnTo>
                  <a:lnTo>
                    <a:pt x="140" y="557"/>
                  </a:lnTo>
                  <a:lnTo>
                    <a:pt x="161" y="540"/>
                  </a:lnTo>
                  <a:lnTo>
                    <a:pt x="180" y="523"/>
                  </a:lnTo>
                  <a:lnTo>
                    <a:pt x="200" y="507"/>
                  </a:lnTo>
                  <a:lnTo>
                    <a:pt x="219" y="492"/>
                  </a:lnTo>
                  <a:lnTo>
                    <a:pt x="237" y="477"/>
                  </a:lnTo>
                  <a:lnTo>
                    <a:pt x="254" y="462"/>
                  </a:lnTo>
                  <a:lnTo>
                    <a:pt x="272" y="448"/>
                  </a:lnTo>
                  <a:lnTo>
                    <a:pt x="288" y="434"/>
                  </a:lnTo>
                  <a:lnTo>
                    <a:pt x="305" y="421"/>
                  </a:lnTo>
                  <a:lnTo>
                    <a:pt x="321" y="408"/>
                  </a:lnTo>
                  <a:lnTo>
                    <a:pt x="336" y="395"/>
                  </a:lnTo>
                  <a:lnTo>
                    <a:pt x="351" y="383"/>
                  </a:lnTo>
                  <a:lnTo>
                    <a:pt x="366" y="370"/>
                  </a:lnTo>
                  <a:lnTo>
                    <a:pt x="380" y="358"/>
                  </a:lnTo>
                  <a:lnTo>
                    <a:pt x="395" y="347"/>
                  </a:lnTo>
                  <a:lnTo>
                    <a:pt x="408" y="335"/>
                  </a:lnTo>
                  <a:lnTo>
                    <a:pt x="422" y="324"/>
                  </a:lnTo>
                  <a:lnTo>
                    <a:pt x="435" y="313"/>
                  </a:lnTo>
                  <a:lnTo>
                    <a:pt x="448" y="303"/>
                  </a:lnTo>
                  <a:lnTo>
                    <a:pt x="461" y="292"/>
                  </a:lnTo>
                  <a:lnTo>
                    <a:pt x="473" y="282"/>
                  </a:lnTo>
                  <a:lnTo>
                    <a:pt x="485" y="272"/>
                  </a:lnTo>
                  <a:lnTo>
                    <a:pt x="497" y="262"/>
                  </a:lnTo>
                  <a:lnTo>
                    <a:pt x="509" y="253"/>
                  </a:lnTo>
                  <a:lnTo>
                    <a:pt x="521" y="243"/>
                  </a:lnTo>
                  <a:lnTo>
                    <a:pt x="532" y="234"/>
                  </a:lnTo>
                  <a:lnTo>
                    <a:pt x="543" y="225"/>
                  </a:lnTo>
                  <a:lnTo>
                    <a:pt x="554" y="215"/>
                  </a:lnTo>
                  <a:lnTo>
                    <a:pt x="565" y="207"/>
                  </a:lnTo>
                  <a:lnTo>
                    <a:pt x="575" y="198"/>
                  </a:lnTo>
                  <a:lnTo>
                    <a:pt x="586" y="189"/>
                  </a:lnTo>
                  <a:lnTo>
                    <a:pt x="596" y="181"/>
                  </a:lnTo>
                  <a:lnTo>
                    <a:pt x="606" y="173"/>
                  </a:lnTo>
                  <a:lnTo>
                    <a:pt x="616" y="165"/>
                  </a:lnTo>
                  <a:lnTo>
                    <a:pt x="626" y="157"/>
                  </a:lnTo>
                  <a:lnTo>
                    <a:pt x="635" y="149"/>
                  </a:lnTo>
                  <a:lnTo>
                    <a:pt x="644" y="141"/>
                  </a:lnTo>
                  <a:lnTo>
                    <a:pt x="654" y="133"/>
                  </a:lnTo>
                  <a:lnTo>
                    <a:pt x="663" y="126"/>
                  </a:lnTo>
                  <a:lnTo>
                    <a:pt x="672" y="118"/>
                  </a:lnTo>
                  <a:lnTo>
                    <a:pt x="681" y="111"/>
                  </a:lnTo>
                  <a:lnTo>
                    <a:pt x="690" y="104"/>
                  </a:lnTo>
                  <a:lnTo>
                    <a:pt x="816" y="0"/>
                  </a:lnTo>
                </a:path>
              </a:pathLst>
            </a:custGeom>
            <a:noFill/>
            <a:ln w="8" cap="flat">
              <a:solidFill>
                <a:srgbClr val="D5485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71" name="Rectangle 557"/>
            <p:cNvSpPr>
              <a:spLocks noChangeArrowheads="1"/>
            </p:cNvSpPr>
            <p:nvPr/>
          </p:nvSpPr>
          <p:spPr bwMode="auto">
            <a:xfrm>
              <a:off x="3208" y="2433"/>
              <a:ext cx="1446" cy="1447"/>
            </a:xfrm>
            <a:prstGeom prst="rect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72" name="Line 558"/>
            <p:cNvSpPr>
              <a:spLocks noChangeShapeType="1"/>
            </p:cNvSpPr>
            <p:nvPr/>
          </p:nvSpPr>
          <p:spPr bwMode="auto">
            <a:xfrm>
              <a:off x="3324" y="3880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73" name="Line 559"/>
            <p:cNvSpPr>
              <a:spLocks noChangeShapeType="1"/>
            </p:cNvSpPr>
            <p:nvPr/>
          </p:nvSpPr>
          <p:spPr bwMode="auto">
            <a:xfrm>
              <a:off x="3420" y="3880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74" name="Line 560"/>
            <p:cNvSpPr>
              <a:spLocks noChangeShapeType="1"/>
            </p:cNvSpPr>
            <p:nvPr/>
          </p:nvSpPr>
          <p:spPr bwMode="auto">
            <a:xfrm>
              <a:off x="3502" y="3880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75" name="Line 561"/>
            <p:cNvSpPr>
              <a:spLocks noChangeShapeType="1"/>
            </p:cNvSpPr>
            <p:nvPr/>
          </p:nvSpPr>
          <p:spPr bwMode="auto">
            <a:xfrm>
              <a:off x="3577" y="3880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76" name="Line 562"/>
            <p:cNvSpPr>
              <a:spLocks noChangeShapeType="1"/>
            </p:cNvSpPr>
            <p:nvPr/>
          </p:nvSpPr>
          <p:spPr bwMode="auto">
            <a:xfrm>
              <a:off x="3644" y="3880"/>
              <a:ext cx="0" cy="14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78" name="Line 564"/>
            <p:cNvSpPr>
              <a:spLocks noChangeShapeType="1"/>
            </p:cNvSpPr>
            <p:nvPr/>
          </p:nvSpPr>
          <p:spPr bwMode="auto">
            <a:xfrm>
              <a:off x="4078" y="3880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79" name="Line 565"/>
            <p:cNvSpPr>
              <a:spLocks noChangeShapeType="1"/>
            </p:cNvSpPr>
            <p:nvPr/>
          </p:nvSpPr>
          <p:spPr bwMode="auto">
            <a:xfrm>
              <a:off x="4333" y="3880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80" name="Line 566"/>
            <p:cNvSpPr>
              <a:spLocks noChangeShapeType="1"/>
            </p:cNvSpPr>
            <p:nvPr/>
          </p:nvSpPr>
          <p:spPr bwMode="auto">
            <a:xfrm>
              <a:off x="4514" y="3880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81" name="Line 567"/>
            <p:cNvSpPr>
              <a:spLocks noChangeShapeType="1"/>
            </p:cNvSpPr>
            <p:nvPr/>
          </p:nvSpPr>
          <p:spPr bwMode="auto">
            <a:xfrm>
              <a:off x="4654" y="3880"/>
              <a:ext cx="0" cy="7"/>
            </a:xfrm>
            <a:prstGeom prst="line">
              <a:avLst/>
            </a:pr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82" name="Rectangle 568"/>
            <p:cNvSpPr>
              <a:spLocks noChangeArrowheads="1"/>
            </p:cNvSpPr>
            <p:nvPr/>
          </p:nvSpPr>
          <p:spPr bwMode="auto">
            <a:xfrm>
              <a:off x="3826" y="3965"/>
              <a:ext cx="246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Dose (mg)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00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Questions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observe variability between patient exposures (AUC and </a:t>
            </a:r>
            <a:r>
              <a:rPr lang="en-US" dirty="0" err="1" smtClean="0"/>
              <a:t>Cmax</a:t>
            </a:r>
            <a:r>
              <a:rPr lang="en-US" dirty="0" smtClean="0"/>
              <a:t>) that is not explained by the nominal doses</a:t>
            </a:r>
          </a:p>
          <a:p>
            <a:pPr lvl="1"/>
            <a:r>
              <a:rPr lang="en-US" dirty="0" smtClean="0"/>
              <a:t>How much smaller would the patient variability be if there wasn’t dose variability?</a:t>
            </a:r>
          </a:p>
          <a:p>
            <a:pPr lvl="1"/>
            <a:r>
              <a:rPr lang="en-US" dirty="0" smtClean="0"/>
              <a:t>How much dose variability is there?</a:t>
            </a:r>
          </a:p>
          <a:p>
            <a:pPr lvl="1"/>
            <a:r>
              <a:rPr lang="en-US" dirty="0" smtClean="0"/>
              <a:t>How to separate patient variability from dose variability?</a:t>
            </a:r>
          </a:p>
          <a:p>
            <a:pPr lvl="1"/>
            <a:r>
              <a:rPr lang="en-US" dirty="0" smtClean="0"/>
              <a:t>What would be the worst case impact of dose variability?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MBSW, May 2013 – Tim Kramer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Company Confidential  © 2013 Eli Lilly and Company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4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Simple Regression Slopes </a:t>
            </a:r>
            <a:r>
              <a:rPr lang="en-US" sz="3200" dirty="0" smtClean="0"/>
              <a:t>and Standard Errors for log(Exposure</a:t>
            </a:r>
            <a:r>
              <a:rPr lang="en-US" sz="3200" dirty="0"/>
              <a:t>) vs. log(Dose)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6857780"/>
              </p:ext>
            </p:extLst>
          </p:nvPr>
        </p:nvGraphicFramePr>
        <p:xfrm>
          <a:off x="457200" y="154305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C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AUC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Cmax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Study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Slope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Std. Error.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Slope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Std. Error.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C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0.91</a:t>
                      </a:r>
                    </a:p>
                  </a:txBody>
                  <a:tcPr marL="9525" marR="9525" marT="9525" marB="0" anchor="b">
                    <a:solidFill>
                      <a:srgbClr val="E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0.05</a:t>
                      </a:r>
                    </a:p>
                  </a:txBody>
                  <a:tcPr marL="9525" marR="9525" marT="9525" marB="0" anchor="b">
                    <a:solidFill>
                      <a:srgbClr val="E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0.76</a:t>
                      </a:r>
                    </a:p>
                  </a:txBody>
                  <a:tcPr marL="9525" marR="9525" marT="9525" marB="0" anchor="b">
                    <a:solidFill>
                      <a:srgbClr val="E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0.04</a:t>
                      </a:r>
                    </a:p>
                  </a:txBody>
                  <a:tcPr marL="9525" marR="9525" marT="9525" marB="0" anchor="b">
                    <a:solidFill>
                      <a:srgbClr val="EC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1.08</a:t>
                      </a:r>
                    </a:p>
                  </a:txBody>
                  <a:tcPr marL="9525" marR="9525" marT="9525" marB="0" anchor="b">
                    <a:solidFill>
                      <a:srgbClr val="E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0.06</a:t>
                      </a:r>
                    </a:p>
                  </a:txBody>
                  <a:tcPr marL="9525" marR="9525" marT="9525" marB="0" anchor="b">
                    <a:solidFill>
                      <a:srgbClr val="E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0.88</a:t>
                      </a:r>
                    </a:p>
                  </a:txBody>
                  <a:tcPr marL="9525" marR="9525" marT="9525" marB="0" anchor="b">
                    <a:solidFill>
                      <a:srgbClr val="E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0.04</a:t>
                      </a:r>
                    </a:p>
                  </a:txBody>
                  <a:tcPr marL="9525" marR="9525" marT="9525" marB="0" anchor="b">
                    <a:solidFill>
                      <a:srgbClr val="EC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1.03</a:t>
                      </a:r>
                    </a:p>
                  </a:txBody>
                  <a:tcPr marL="9525" marR="9525" marT="9525" marB="0" anchor="b">
                    <a:solidFill>
                      <a:srgbClr val="E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0.05</a:t>
                      </a:r>
                    </a:p>
                  </a:txBody>
                  <a:tcPr marL="9525" marR="9525" marT="9525" marB="0" anchor="b">
                    <a:solidFill>
                      <a:srgbClr val="E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1.11</a:t>
                      </a:r>
                    </a:p>
                  </a:txBody>
                  <a:tcPr marL="9525" marR="9525" marT="9525" marB="0" anchor="b">
                    <a:solidFill>
                      <a:srgbClr val="E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0.04</a:t>
                      </a:r>
                    </a:p>
                  </a:txBody>
                  <a:tcPr marL="9525" marR="9525" marT="9525" marB="0" anchor="b">
                    <a:solidFill>
                      <a:srgbClr val="EC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1.02</a:t>
                      </a:r>
                    </a:p>
                  </a:txBody>
                  <a:tcPr marL="9525" marR="9525" marT="9525" marB="0" anchor="b">
                    <a:solidFill>
                      <a:srgbClr val="E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0.06</a:t>
                      </a:r>
                    </a:p>
                  </a:txBody>
                  <a:tcPr marL="9525" marR="9525" marT="9525" marB="0" anchor="b">
                    <a:solidFill>
                      <a:srgbClr val="E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1.42</a:t>
                      </a:r>
                    </a:p>
                  </a:txBody>
                  <a:tcPr marL="9525" marR="9525" marT="9525" marB="0" anchor="b">
                    <a:solidFill>
                      <a:srgbClr val="E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0.05</a:t>
                      </a:r>
                    </a:p>
                  </a:txBody>
                  <a:tcPr marL="9525" marR="9525" marT="9525" marB="0" anchor="b">
                    <a:solidFill>
                      <a:srgbClr val="EC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0.97</a:t>
                      </a:r>
                    </a:p>
                  </a:txBody>
                  <a:tcPr marL="9525" marR="9525" marT="9525" marB="0" anchor="b">
                    <a:solidFill>
                      <a:srgbClr val="E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0.18</a:t>
                      </a:r>
                    </a:p>
                  </a:txBody>
                  <a:tcPr marL="9525" marR="9525" marT="9525" marB="0" anchor="b">
                    <a:solidFill>
                      <a:srgbClr val="E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1.9</a:t>
                      </a:r>
                    </a:p>
                  </a:txBody>
                  <a:tcPr marL="9525" marR="9525" marT="9525" marB="0" anchor="b">
                    <a:solidFill>
                      <a:srgbClr val="E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0.29</a:t>
                      </a:r>
                    </a:p>
                  </a:txBody>
                  <a:tcPr marL="9525" marR="9525" marT="9525" marB="0" anchor="b">
                    <a:solidFill>
                      <a:srgbClr val="EC0000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MBSW, May 2013 – Tim Kramer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Company Confidential  © 2013 Eli Lilly and Company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72267" y="4775244"/>
            <a:ext cx="711805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Proportionality constants for AUC are all very close to 1. Proportionality constants for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Cmax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vary but appear to be between 0.5 and 2. 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220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Regression Slopes of log(Exposure) vs. log(Dose)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MBSW, May 2013 – Tim Kramer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Company Confidential  © 2013 Eli Lilly and Company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17" y="1543050"/>
            <a:ext cx="789816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664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Report…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US" dirty="0"/>
              <a:t>Proportionality </a:t>
            </a:r>
            <a:r>
              <a:rPr lang="en-US" dirty="0" smtClean="0"/>
              <a:t>constant for these studies varied between </a:t>
            </a:r>
          </a:p>
          <a:p>
            <a:pPr marL="742950" lvl="2" indent="-342900"/>
            <a:r>
              <a:rPr lang="en-US" dirty="0" smtClean="0"/>
              <a:t>0.9 and 1.1 for AUC</a:t>
            </a:r>
          </a:p>
          <a:p>
            <a:pPr marL="742950" lvl="2" indent="-342900"/>
            <a:r>
              <a:rPr lang="en-US" dirty="0" smtClean="0"/>
              <a:t>0.7 and 1.9 for </a:t>
            </a:r>
            <a:r>
              <a:rPr lang="en-US" dirty="0" err="1" smtClean="0"/>
              <a:t>Cmax</a:t>
            </a:r>
            <a:endParaRPr lang="en-US" dirty="0"/>
          </a:p>
          <a:p>
            <a:r>
              <a:rPr lang="en-US" sz="2600" dirty="0" smtClean="0"/>
              <a:t>Still need to determine reasonable values for </a:t>
            </a:r>
            <a:endParaRPr lang="en-US" sz="2600" dirty="0"/>
          </a:p>
          <a:p>
            <a:pPr lvl="1"/>
            <a:r>
              <a:rPr lang="en-US" dirty="0" smtClean="0"/>
              <a:t>Between subject variability</a:t>
            </a:r>
          </a:p>
          <a:p>
            <a:pPr lvl="1"/>
            <a:r>
              <a:rPr lang="en-US" dirty="0" smtClean="0"/>
              <a:t>Within subject variability</a:t>
            </a:r>
          </a:p>
          <a:p>
            <a:pPr lvl="1"/>
            <a:r>
              <a:rPr lang="en-US" dirty="0" smtClean="0"/>
              <a:t>Dose variability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MBSW, May 2013 – Tim Kramer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Company Confidential  © 2013 Eli Lilly and Company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01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rikaPresentat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dc7d05db-9a88-43f7-9979-b3027636d983" ContentTypeId="0x0101" PreviousValue="false"/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8A67E2FEDEC4439CB5FFDE5AA5C533" ma:contentTypeVersion="7" ma:contentTypeDescription="Create a new document." ma:contentTypeScope="" ma:versionID="92e4a88079244822d630c1f440f2eaec">
  <xsd:schema xmlns:xsd="http://www.w3.org/2001/XMLSchema" xmlns:xs="http://www.w3.org/2001/XMLSchema" xmlns:p="http://schemas.microsoft.com/office/2006/metadata/properties" xmlns:ns2="edd83e0f-473a-485f-90e3-f278397133c4" xmlns:ns3="33648e8c-5399-4ce0-994e-2f4ddb1c4614" targetNamespace="http://schemas.microsoft.com/office/2006/metadata/properties" ma:root="true" ma:fieldsID="57b93e5e06a8b1cdad44d53ac4128d0b" ns2:_="" ns3:_="">
    <xsd:import namespace="edd83e0f-473a-485f-90e3-f278397133c4"/>
    <xsd:import namespace="33648e8c-5399-4ce0-994e-2f4ddb1c4614"/>
    <xsd:element name="properties">
      <xsd:complexType>
        <xsd:sequence>
          <xsd:element name="documentManagement">
            <xsd:complexType>
              <xsd:all>
                <xsd:element ref="ns2:Format" minOccurs="0"/>
                <xsd:element ref="ns2:Use" minOccurs="0"/>
                <xsd:element ref="ns2:Thumbnail" minOccurs="0"/>
                <xsd:element ref="ns3:EnterpriseRecordSeriesCodeTaxHTField0" minOccurs="0"/>
                <xsd:element ref="ns3:TaxCatchAll" minOccurs="0"/>
                <xsd:element ref="ns3:EnterpriseDocumentLanguageTaxHTField0" minOccurs="0"/>
                <xsd:element ref="ns3:EnterpriseSensitivityClassificationTaxHTField0" minOccurs="0"/>
                <xsd:element ref="ns3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d83e0f-473a-485f-90e3-f278397133c4" elementFormDefault="qualified">
    <xsd:import namespace="http://schemas.microsoft.com/office/2006/documentManagement/types"/>
    <xsd:import namespace="http://schemas.microsoft.com/office/infopath/2007/PartnerControls"/>
    <xsd:element name="Format" ma:index="2" nillable="true" ma:displayName="Format" ma:format="Dropdown" ma:internalName="Format">
      <xsd:simpleType>
        <xsd:union memberTypes="dms:Text">
          <xsd:simpleType>
            <xsd:restriction base="dms:Choice">
              <xsd:enumeration value="MS Word"/>
              <xsd:enumeration value="PowerPoint"/>
              <xsd:enumeration value="Stationery"/>
              <xsd:enumeration value="Specifications for printer (Offset Lithography)"/>
            </xsd:restriction>
          </xsd:simpleType>
        </xsd:union>
      </xsd:simpleType>
    </xsd:element>
    <xsd:element name="Use" ma:index="3" nillable="true" ma:displayName="Use" ma:format="Dropdown" ma:internalName="Use">
      <xsd:simpleType>
        <xsd:union memberTypes="dms:Text">
          <xsd:simpleType>
            <xsd:restriction base="dms:Choice">
              <xsd:enumeration value="High color - use for online"/>
              <xsd:enumeration value="Low color - use for printing"/>
              <xsd:enumeration value="Office printing"/>
              <xsd:enumeration value="Offset Lithography printing"/>
            </xsd:restriction>
          </xsd:simpleType>
        </xsd:union>
      </xsd:simpleType>
    </xsd:element>
    <xsd:element name="Thumbnail" ma:index="4" nillable="true" ma:displayName="Thumbnail" ma:format="Image" ma:internalName="Thumbnai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648e8c-5399-4ce0-994e-2f4ddb1c4614" elementFormDefault="qualified">
    <xsd:import namespace="http://schemas.microsoft.com/office/2006/documentManagement/types"/>
    <xsd:import namespace="http://schemas.microsoft.com/office/infopath/2007/PartnerControls"/>
    <xsd:element name="EnterpriseRecordSeriesCodeTaxHTField0" ma:index="10" ma:taxonomy="true" ma:internalName="EnterpriseRecordSeriesCodeTaxHTField0" ma:taxonomyFieldName="EnterpriseRecordSeriesCode" ma:displayName="Lilly Record Series Code" ma:readOnly="false" ma:default="1;#ADM130|70dc3311-3e76-421c-abfa-d108df48853c" ma:fieldId="{23eb9118-512f-4e30-ae67-b759512ccd2b}" ma:sspId="dc7d05db-9a88-43f7-9979-b3027636d983" ma:termSetId="596d0819-e4b3-4e25-8f9b-94317537e49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eab48719-d9f1-4836-b9ae-d49129974185}" ma:internalName="TaxCatchAll" ma:showField="CatchAllData" ma:web="4b5a7985-fd04-413e-9d11-53cc4684a9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nterpriseDocumentLanguageTaxHTField0" ma:index="12" ma:taxonomy="true" ma:internalName="EnterpriseDocumentLanguageTaxHTField0" ma:taxonomyFieldName="EnterpriseDocumentLanguage" ma:displayName="Lilly Document Language" ma:readOnly="false" ma:default="2;#eng|39540796-0396-4e54-afe9-a602f28bbe8f" ma:fieldId="{93e5a5e9-0ea5-4512-9a61-30e562d954b4}" ma:sspId="dc7d05db-9a88-43f7-9979-b3027636d983" ma:termSetId="29d92dd9-4caf-4659-961a-1591fcb1f2f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nterpriseSensitivityClassificationTaxHTField0" ma:index="13" ma:taxonomy="true" ma:internalName="EnterpriseSensitivityClassificationTaxHTField0" ma:taxonomyFieldName="EnterpriseSensitivityClassification" ma:displayName="Lilly Sensitivity Classification" ma:readOnly="false" ma:default="3;#GREEN|ec74153f-63be-46a4-ae5f-1b86c809897d" ma:fieldId="{beb4f0e4-155c-4680-a325-d4697a0b6b89}" ma:sspId="dc7d05db-9a88-43f7-9979-b3027636d983" ma:termSetId="d0f2adb2-a6de-4981-b791-99cbcd8ecd8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14" nillable="true" ma:displayName="Taxonomy Catch All Column1" ma:hidden="true" ma:list="{eab48719-d9f1-4836-b9ae-d49129974185}" ma:internalName="TaxCatchAllLabel" ma:readOnly="true" ma:showField="CatchAllDataLabel" ma:web="4b5a7985-fd04-413e-9d11-53cc4684a9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nterpriseDocumentLanguageTaxHTField0 xmlns="33648e8c-5399-4ce0-994e-2f4ddb1c4614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</TermName>
          <TermId xmlns="http://schemas.microsoft.com/office/infopath/2007/PartnerControls">39540796-0396-4e54-afe9-a602f28bbe8f</TermId>
        </TermInfo>
      </Terms>
    </EnterpriseDocumentLanguageTaxHTField0>
    <Format xmlns="edd83e0f-473a-485f-90e3-f278397133c4">PowerPoint</Format>
    <EnterpriseRecordSeriesCodeTaxHTField0 xmlns="33648e8c-5399-4ce0-994e-2f4ddb1c4614">
      <Terms xmlns="http://schemas.microsoft.com/office/infopath/2007/PartnerControls">
        <TermInfo xmlns="http://schemas.microsoft.com/office/infopath/2007/PartnerControls">
          <TermName xmlns="http://schemas.microsoft.com/office/infopath/2007/PartnerControls">ADM140</TermName>
          <TermId xmlns="http://schemas.microsoft.com/office/infopath/2007/PartnerControls">fdc85ba1-0671-407c-9ace-d011131f3a70</TermId>
        </TermInfo>
      </Terms>
    </EnterpriseRecordSeriesCodeTaxHTField0>
    <Use xmlns="edd83e0f-473a-485f-90e3-f278397133c4">High color - use for online</Use>
    <Thumbnail xmlns="edd83e0f-473a-485f-90e3-f278397133c4">
      <Url xsi:nil="true"/>
      <Description xsi:nil="true"/>
    </Thumbnail>
    <TaxCatchAll xmlns="33648e8c-5399-4ce0-994e-2f4ddb1c4614">
      <Value>5</Value>
      <Value>3</Value>
      <Value>2</Value>
    </TaxCatchAll>
    <EnterpriseSensitivityClassificationTaxHTField0 xmlns="33648e8c-5399-4ce0-994e-2f4ddb1c4614">
      <Terms xmlns="http://schemas.microsoft.com/office/infopath/2007/PartnerControls">
        <TermInfo xmlns="http://schemas.microsoft.com/office/infopath/2007/PartnerControls">
          <TermName xmlns="http://schemas.microsoft.com/office/infopath/2007/PartnerControls">GREEN</TermName>
          <TermId xmlns="http://schemas.microsoft.com/office/infopath/2007/PartnerControls">ec74153f-63be-46a4-ae5f-1b86c809897d</TermId>
        </TermInfo>
      </Terms>
    </EnterpriseSensitivityClassificationTaxHTField0>
  </documentManagement>
</p:properties>
</file>

<file path=customXml/itemProps1.xml><?xml version="1.0" encoding="utf-8"?>
<ds:datastoreItem xmlns:ds="http://schemas.openxmlformats.org/officeDocument/2006/customXml" ds:itemID="{1EACF462-00EC-47AE-B177-AAF2A6C51513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5DEAC91B-FB85-4D38-BB63-D1B2BF03301B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523B8F91-C503-4D1A-8189-7581D5BCD58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2E6B6E81-C5B2-4E94-BDD2-685C3AFE5B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d83e0f-473a-485f-90e3-f278397133c4"/>
    <ds:schemaRef ds:uri="33648e8c-5399-4ce0-994e-2f4ddb1c46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FC0FE7FE-F7B4-4D52-BE41-9937595861AA}">
  <ds:schemaRefs>
    <ds:schemaRef ds:uri="http://schemas.microsoft.com/office/infopath/2007/PartnerControls"/>
    <ds:schemaRef ds:uri="http://purl.org/dc/terms/"/>
    <ds:schemaRef ds:uri="http://purl.org/dc/dcmitype/"/>
    <ds:schemaRef ds:uri="edd83e0f-473a-485f-90e3-f278397133c4"/>
    <ds:schemaRef ds:uri="33648e8c-5399-4ce0-994e-2f4ddb1c4614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DerikaPresentation.POT</Template>
  <TotalTime>7799</TotalTime>
  <Words>2690</Words>
  <Application>Microsoft Office PowerPoint</Application>
  <PresentationFormat>On-screen Show (4:3)</PresentationFormat>
  <Paragraphs>990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DerikaPresentation</vt:lpstr>
      <vt:lpstr>Relating Dose Exposure and Patient Variability to Content Uniformity  </vt:lpstr>
      <vt:lpstr>Overview</vt:lpstr>
      <vt:lpstr>Representative Plasma Concentration Time Profiles</vt:lpstr>
      <vt:lpstr>Areas Under Curve for Multiple Studies</vt:lpstr>
      <vt:lpstr>Cmax for Multiple Studies</vt:lpstr>
      <vt:lpstr>Some Questions…</vt:lpstr>
      <vt:lpstr>Simple Regression Slopes and Standard Errors for log(Exposure) vs. log(Dose)</vt:lpstr>
      <vt:lpstr>Simple Regression Slopes of log(Exposure) vs. log(Dose)</vt:lpstr>
      <vt:lpstr>Progress Report…</vt:lpstr>
      <vt:lpstr>One Patient, Three Doses</vt:lpstr>
      <vt:lpstr>Multiple Patients, Multiple Doses</vt:lpstr>
      <vt:lpstr>Individual Patient for One Study, Multiple Doses</vt:lpstr>
      <vt:lpstr>Individual Patient for One Study, Multiple Doses</vt:lpstr>
      <vt:lpstr>More Complicated Model</vt:lpstr>
      <vt:lpstr>Counts of Doses Per Subject by Study</vt:lpstr>
      <vt:lpstr>More Complicated Regression Results</vt:lpstr>
      <vt:lpstr>Quantifying the Variability</vt:lpstr>
      <vt:lpstr>Quantifying The Impact Of Dose Variability</vt:lpstr>
      <vt:lpstr>Simulated Example</vt:lpstr>
      <vt:lpstr>Comparing The Effect Of Dose Variability</vt:lpstr>
      <vt:lpstr>(Most) Complicated Model</vt:lpstr>
      <vt:lpstr>(Most) Complicated Model</vt:lpstr>
      <vt:lpstr>Single Dose Per Subject Approach</vt:lpstr>
      <vt:lpstr>Single Dose Per Subject Approach</vt:lpstr>
      <vt:lpstr>(Most) Complicated Regression Results: Single Dose Per Subject</vt:lpstr>
      <vt:lpstr>(Most) Complicated Regression: Multiple Doses Per Subject</vt:lpstr>
      <vt:lpstr>(Most) Complicated Regression Results: AUC</vt:lpstr>
      <vt:lpstr>(Most) Complicated Regression Results: Cmax</vt:lpstr>
      <vt:lpstr>Analysis Summary</vt:lpstr>
      <vt:lpstr>Impact of Dose Variability: Patient Population, Single Dose</vt:lpstr>
      <vt:lpstr>Impact of Dose Variability: Individual Patient, Single Dose</vt:lpstr>
      <vt:lpstr>So What Have We Learned?</vt:lpstr>
      <vt:lpstr>Other Motivations for Dose Uniformity Specification?</vt:lpstr>
      <vt:lpstr>Other Motivations for Dose Uniformity Specification?</vt:lpstr>
      <vt:lpstr>Conclusions</vt:lpstr>
    </vt:vector>
  </TitlesOfParts>
  <Company>New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Molecule Red Lilly Brand PowerPoint Template</dc:title>
  <dc:creator>New User</dc:creator>
  <cp:lastModifiedBy>Timothy T. Kramer</cp:lastModifiedBy>
  <cp:revision>104</cp:revision>
  <dcterms:created xsi:type="dcterms:W3CDTF">2006-02-02T18:02:17Z</dcterms:created>
  <dcterms:modified xsi:type="dcterms:W3CDTF">2013-05-09T13:53:32Z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700</vt:r8>
  </property>
  <property fmtid="{D5CDD505-2E9C-101B-9397-08002B2CF9AE}" pid="3" name="Presentation Type">
    <vt:lpwstr>Office Documents</vt:lpwstr>
  </property>
  <property fmtid="{D5CDD505-2E9C-101B-9397-08002B2CF9AE}" pid="4" name="TaxCatchAll">
    <vt:lpwstr/>
  </property>
  <property fmtid="{D5CDD505-2E9C-101B-9397-08002B2CF9AE}" pid="5" name="EnterpriseDocumentLanguageTaxHTField0">
    <vt:lpwstr>2;#eng|39540796-0396-4e54-afe9-a602f28bbe8f</vt:lpwstr>
  </property>
  <property fmtid="{D5CDD505-2E9C-101B-9397-08002B2CF9AE}" pid="6" name="EnterpriseSensitivityClassificationTaxHTField0">
    <vt:lpwstr>3;#GREEN|ec74153f-63be-46a4-ae5f-1b86c809897d</vt:lpwstr>
  </property>
  <property fmtid="{D5CDD505-2E9C-101B-9397-08002B2CF9AE}" pid="7" name="EnterpriseRecordSeriesCodeTaxHTField0">
    <vt:lpwstr>1;#ADM130|70dc3311-3e76-421c-abfa-d108df48853c</vt:lpwstr>
  </property>
  <property fmtid="{D5CDD505-2E9C-101B-9397-08002B2CF9AE}" pid="8" name="EnterpriseDocumentLanguage">
    <vt:lpwstr>2;#eng|39540796-0396-4e54-afe9-a602f28bbe8f</vt:lpwstr>
  </property>
  <property fmtid="{D5CDD505-2E9C-101B-9397-08002B2CF9AE}" pid="9" name="EnterpriseRecordSeriesCode">
    <vt:lpwstr>5;#ADM140|fdc85ba1-0671-407c-9ace-d011131f3a70</vt:lpwstr>
  </property>
  <property fmtid="{D5CDD505-2E9C-101B-9397-08002B2CF9AE}" pid="10" name="ContentTypeId">
    <vt:lpwstr>0x010100E68A67E2FEDEC4439CB5FFDE5AA5C533</vt:lpwstr>
  </property>
  <property fmtid="{D5CDD505-2E9C-101B-9397-08002B2CF9AE}" pid="11" name="EnterpriseSensitivityClassification">
    <vt:lpwstr>3;#GREEN|ec74153f-63be-46a4-ae5f-1b86c809897d</vt:lpwstr>
  </property>
</Properties>
</file>