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4" r:id="rId2"/>
    <p:sldMasterId id="2147483661" r:id="rId3"/>
  </p:sldMasterIdLst>
  <p:notesMasterIdLst>
    <p:notesMasterId r:id="rId34"/>
  </p:notesMasterIdLst>
  <p:sldIdLst>
    <p:sldId id="256" r:id="rId4"/>
    <p:sldId id="258" r:id="rId5"/>
    <p:sldId id="259" r:id="rId6"/>
    <p:sldId id="260" r:id="rId7"/>
    <p:sldId id="261" r:id="rId8"/>
    <p:sldId id="264" r:id="rId9"/>
    <p:sldId id="270" r:id="rId10"/>
    <p:sldId id="267" r:id="rId11"/>
    <p:sldId id="266" r:id="rId12"/>
    <p:sldId id="327" r:id="rId13"/>
    <p:sldId id="282" r:id="rId14"/>
    <p:sldId id="315" r:id="rId15"/>
    <p:sldId id="284" r:id="rId16"/>
    <p:sldId id="289" r:id="rId17"/>
    <p:sldId id="285" r:id="rId18"/>
    <p:sldId id="287" r:id="rId19"/>
    <p:sldId id="288" r:id="rId20"/>
    <p:sldId id="290" r:id="rId21"/>
    <p:sldId id="292" r:id="rId22"/>
    <p:sldId id="325" r:id="rId23"/>
    <p:sldId id="293" r:id="rId24"/>
    <p:sldId id="296" r:id="rId25"/>
    <p:sldId id="297" r:id="rId26"/>
    <p:sldId id="298" r:id="rId27"/>
    <p:sldId id="319" r:id="rId28"/>
    <p:sldId id="320" r:id="rId29"/>
    <p:sldId id="324" r:id="rId30"/>
    <p:sldId id="321" r:id="rId31"/>
    <p:sldId id="299" r:id="rId32"/>
    <p:sldId id="328" r:id="rId3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lnSpc>
        <a:spcPct val="95000"/>
      </a:lnSpc>
      <a:spcBef>
        <a:spcPct val="0"/>
      </a:spcBef>
      <a:spcAft>
        <a:spcPct val="0"/>
      </a:spcAft>
      <a:defRPr sz="2600" kern="1200">
        <a:solidFill>
          <a:schemeClr val="tx1"/>
        </a:solidFill>
        <a:latin typeface="DIN-Regular" pitchFamily="34" charset="0"/>
        <a:ea typeface="+mn-ea"/>
        <a:cs typeface="+mn-cs"/>
      </a:defRPr>
    </a:lvl1pPr>
    <a:lvl2pPr marL="457200" algn="ctr" rtl="0" eaLnBrk="0" fontAlgn="base" hangingPunct="0">
      <a:lnSpc>
        <a:spcPct val="95000"/>
      </a:lnSpc>
      <a:spcBef>
        <a:spcPct val="0"/>
      </a:spcBef>
      <a:spcAft>
        <a:spcPct val="0"/>
      </a:spcAft>
      <a:defRPr sz="2600" kern="1200">
        <a:solidFill>
          <a:schemeClr val="tx1"/>
        </a:solidFill>
        <a:latin typeface="DIN-Regular" pitchFamily="34" charset="0"/>
        <a:ea typeface="+mn-ea"/>
        <a:cs typeface="+mn-cs"/>
      </a:defRPr>
    </a:lvl2pPr>
    <a:lvl3pPr marL="914400" algn="ctr" rtl="0" eaLnBrk="0" fontAlgn="base" hangingPunct="0">
      <a:lnSpc>
        <a:spcPct val="95000"/>
      </a:lnSpc>
      <a:spcBef>
        <a:spcPct val="0"/>
      </a:spcBef>
      <a:spcAft>
        <a:spcPct val="0"/>
      </a:spcAft>
      <a:defRPr sz="2600" kern="1200">
        <a:solidFill>
          <a:schemeClr val="tx1"/>
        </a:solidFill>
        <a:latin typeface="DIN-Regular" pitchFamily="34" charset="0"/>
        <a:ea typeface="+mn-ea"/>
        <a:cs typeface="+mn-cs"/>
      </a:defRPr>
    </a:lvl3pPr>
    <a:lvl4pPr marL="1371600" algn="ctr" rtl="0" eaLnBrk="0" fontAlgn="base" hangingPunct="0">
      <a:lnSpc>
        <a:spcPct val="95000"/>
      </a:lnSpc>
      <a:spcBef>
        <a:spcPct val="0"/>
      </a:spcBef>
      <a:spcAft>
        <a:spcPct val="0"/>
      </a:spcAft>
      <a:defRPr sz="2600" kern="1200">
        <a:solidFill>
          <a:schemeClr val="tx1"/>
        </a:solidFill>
        <a:latin typeface="DIN-Regular" pitchFamily="34" charset="0"/>
        <a:ea typeface="+mn-ea"/>
        <a:cs typeface="+mn-cs"/>
      </a:defRPr>
    </a:lvl4pPr>
    <a:lvl5pPr marL="1828800" algn="ctr" rtl="0" eaLnBrk="0" fontAlgn="base" hangingPunct="0">
      <a:lnSpc>
        <a:spcPct val="95000"/>
      </a:lnSpc>
      <a:spcBef>
        <a:spcPct val="0"/>
      </a:spcBef>
      <a:spcAft>
        <a:spcPct val="0"/>
      </a:spcAft>
      <a:defRPr sz="2600" kern="1200">
        <a:solidFill>
          <a:schemeClr val="tx1"/>
        </a:solidFill>
        <a:latin typeface="DIN-Regular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DIN-Regular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DIN-Regular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DIN-Regular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DIN-Regular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 Lilly and Company" initials="EL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2" autoAdjust="0"/>
    <p:restoredTop sz="86400" autoAdjust="0"/>
  </p:normalViewPr>
  <p:slideViewPr>
    <p:cSldViewPr>
      <p:cViewPr>
        <p:scale>
          <a:sx n="80" d="100"/>
          <a:sy n="80" d="100"/>
        </p:scale>
        <p:origin x="-834" y="468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56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100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34EC8-7B37-47CB-81E3-78FA6D350824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386AE6-B48A-4CB2-99D9-4AAC2E74C2C1}">
      <dgm:prSet phldrT="[Text]" custT="1"/>
      <dgm:spPr/>
      <dgm:t>
        <a:bodyPr/>
        <a:lstStyle/>
        <a:p>
          <a:r>
            <a:rPr lang="en-US" sz="1400" dirty="0" smtClean="0"/>
            <a:t>Test Method</a:t>
          </a:r>
          <a:endParaRPr lang="en-US" sz="1400" dirty="0"/>
        </a:p>
      </dgm:t>
    </dgm:pt>
    <dgm:pt modelId="{96EA8E2D-F71B-4C69-8B7E-C6C694EFE721}" type="parTrans" cxnId="{9EA6A872-3591-4CF8-AC33-AB941EE43851}">
      <dgm:prSet/>
      <dgm:spPr/>
      <dgm:t>
        <a:bodyPr/>
        <a:lstStyle/>
        <a:p>
          <a:endParaRPr lang="en-US"/>
        </a:p>
      </dgm:t>
    </dgm:pt>
    <dgm:pt modelId="{7F9355E6-28CB-4A79-97B1-70B766255D1C}" type="sibTrans" cxnId="{9EA6A872-3591-4CF8-AC33-AB941EE43851}">
      <dgm:prSet/>
      <dgm:spPr/>
      <dgm:t>
        <a:bodyPr/>
        <a:lstStyle/>
        <a:p>
          <a:endParaRPr lang="en-US"/>
        </a:p>
      </dgm:t>
    </dgm:pt>
    <dgm:pt modelId="{B5E89214-001B-408D-9F17-4C92CF8DE2D6}">
      <dgm:prSet phldrT="[Text]" custT="1"/>
      <dgm:spPr/>
      <dgm:t>
        <a:bodyPr/>
        <a:lstStyle/>
        <a:p>
          <a:r>
            <a:rPr lang="en-US" sz="1400" dirty="0" smtClean="0"/>
            <a:t>Method Identification</a:t>
          </a:r>
        </a:p>
        <a:p>
          <a:r>
            <a:rPr lang="en-US" sz="1400" dirty="0" smtClean="0"/>
            <a:t>(</a:t>
          </a:r>
          <a:r>
            <a:rPr lang="en-US" sz="1400" dirty="0" err="1" smtClean="0"/>
            <a:t>HPLC</a:t>
          </a:r>
          <a:r>
            <a:rPr lang="en-US" sz="1400" dirty="0" smtClean="0"/>
            <a:t>, CE, </a:t>
          </a:r>
          <a:r>
            <a:rPr lang="en-US" sz="1400" dirty="0" err="1" smtClean="0"/>
            <a:t>NMR</a:t>
          </a:r>
          <a:r>
            <a:rPr lang="en-US" sz="1400" dirty="0" smtClean="0"/>
            <a:t>, </a:t>
          </a:r>
          <a:r>
            <a:rPr lang="en-US" sz="1400" dirty="0" err="1" smtClean="0"/>
            <a:t>IR</a:t>
          </a:r>
          <a:r>
            <a:rPr lang="en-US" sz="1400" dirty="0" smtClean="0"/>
            <a:t>, ELISA, GC, </a:t>
          </a:r>
          <a:r>
            <a:rPr lang="en-US" sz="1400" dirty="0" err="1" smtClean="0"/>
            <a:t>MS,Xray</a:t>
          </a:r>
          <a:r>
            <a:rPr lang="en-US" sz="1400" dirty="0" smtClean="0"/>
            <a:t>, PAT…)</a:t>
          </a:r>
          <a:endParaRPr lang="en-US" sz="1400" dirty="0"/>
        </a:p>
      </dgm:t>
    </dgm:pt>
    <dgm:pt modelId="{672F08F1-E4E9-4C3B-AF70-D4A188A0E998}" type="parTrans" cxnId="{1B802274-26EA-4EE9-98EC-FABDB6F8F3CF}">
      <dgm:prSet/>
      <dgm:spPr/>
      <dgm:t>
        <a:bodyPr/>
        <a:lstStyle/>
        <a:p>
          <a:endParaRPr lang="en-US"/>
        </a:p>
      </dgm:t>
    </dgm:pt>
    <dgm:pt modelId="{ACD4DB69-5550-49A6-85B9-E8FF98C04F55}" type="sibTrans" cxnId="{1B802274-26EA-4EE9-98EC-FABDB6F8F3CF}">
      <dgm:prSet/>
      <dgm:spPr/>
      <dgm:t>
        <a:bodyPr/>
        <a:lstStyle/>
        <a:p>
          <a:endParaRPr lang="en-US"/>
        </a:p>
      </dgm:t>
    </dgm:pt>
    <dgm:pt modelId="{DA8EB608-8BF9-4B33-9CD6-CE5F80479D12}">
      <dgm:prSet phldrT="[Text]" custT="1"/>
      <dgm:spPr>
        <a:solidFill>
          <a:srgbClr val="0033CC"/>
        </a:solidFill>
      </dgm:spPr>
      <dgm:t>
        <a:bodyPr/>
        <a:lstStyle/>
        <a:p>
          <a:r>
            <a:rPr lang="en-US" sz="1400" dirty="0" smtClean="0"/>
            <a:t>Method Development </a:t>
          </a:r>
          <a:r>
            <a:rPr lang="en-US" sz="1400" smtClean="0"/>
            <a:t>and Validation</a:t>
          </a:r>
          <a:endParaRPr lang="en-US" sz="1400" dirty="0"/>
        </a:p>
      </dgm:t>
    </dgm:pt>
    <dgm:pt modelId="{20354DCC-92A7-46A0-9FD4-5B25605ABA8F}" type="parTrans" cxnId="{77B20C85-C9F2-44EB-BB60-5F3760A9E1FC}">
      <dgm:prSet/>
      <dgm:spPr/>
      <dgm:t>
        <a:bodyPr/>
        <a:lstStyle/>
        <a:p>
          <a:endParaRPr lang="en-US"/>
        </a:p>
      </dgm:t>
    </dgm:pt>
    <dgm:pt modelId="{9CA61805-825E-4B22-A70A-A480040B829B}" type="sibTrans" cxnId="{77B20C85-C9F2-44EB-BB60-5F3760A9E1FC}">
      <dgm:prSet/>
      <dgm:spPr/>
      <dgm:t>
        <a:bodyPr/>
        <a:lstStyle/>
        <a:p>
          <a:endParaRPr lang="en-US"/>
        </a:p>
      </dgm:t>
    </dgm:pt>
    <dgm:pt modelId="{D764242C-7C69-4C05-BA82-64B7A339FBE0}">
      <dgm:prSet phldrT="[Text]" custT="1"/>
      <dgm:spPr>
        <a:solidFill>
          <a:srgbClr val="0033CC"/>
        </a:solidFill>
      </dgm:spPr>
      <dgm:t>
        <a:bodyPr/>
        <a:lstStyle/>
        <a:p>
          <a:r>
            <a:rPr lang="en-US" sz="1400" dirty="0" smtClean="0"/>
            <a:t>Method Design Space/Operating Space</a:t>
          </a:r>
          <a:endParaRPr lang="en-US" sz="1400" dirty="0"/>
        </a:p>
      </dgm:t>
    </dgm:pt>
    <dgm:pt modelId="{84C5CE3E-AB19-4439-A2AD-901ADEF2D179}" type="parTrans" cxnId="{961E261F-63A1-48D5-BCD8-6E65C0B7EB7A}">
      <dgm:prSet/>
      <dgm:spPr/>
      <dgm:t>
        <a:bodyPr/>
        <a:lstStyle/>
        <a:p>
          <a:endParaRPr lang="en-US"/>
        </a:p>
      </dgm:t>
    </dgm:pt>
    <dgm:pt modelId="{FAEA5C16-2629-4F69-9169-5F6293F916CB}" type="sibTrans" cxnId="{961E261F-63A1-48D5-BCD8-6E65C0B7EB7A}">
      <dgm:prSet/>
      <dgm:spPr/>
      <dgm:t>
        <a:bodyPr/>
        <a:lstStyle/>
        <a:p>
          <a:endParaRPr lang="en-US"/>
        </a:p>
      </dgm:t>
    </dgm:pt>
    <dgm:pt modelId="{8F6B31BF-6DF2-4583-BB07-352568F75EC0}">
      <dgm:prSet phldrT="[Text]" custT="1"/>
      <dgm:spPr>
        <a:solidFill>
          <a:srgbClr val="0033CC"/>
        </a:solidFill>
      </dgm:spPr>
      <dgm:t>
        <a:bodyPr/>
        <a:lstStyle/>
        <a:p>
          <a:pPr algn="l"/>
          <a:r>
            <a:rPr lang="en-US" sz="1400" smtClean="0"/>
            <a:t>Method Performance</a:t>
          </a:r>
          <a:endParaRPr lang="en-US" sz="1400" dirty="0"/>
        </a:p>
      </dgm:t>
    </dgm:pt>
    <dgm:pt modelId="{2E2A7DF3-E885-4F45-9046-274CAB619DA7}" type="parTrans" cxnId="{82AF3B1F-3550-4C7D-A13F-A26EDCB5B4FE}">
      <dgm:prSet/>
      <dgm:spPr/>
      <dgm:t>
        <a:bodyPr/>
        <a:lstStyle/>
        <a:p>
          <a:endParaRPr lang="en-US"/>
        </a:p>
      </dgm:t>
    </dgm:pt>
    <dgm:pt modelId="{F1BE5EBC-704A-40F8-B3E3-7C4016B0E1EB}" type="sibTrans" cxnId="{82AF3B1F-3550-4C7D-A13F-A26EDCB5B4FE}">
      <dgm:prSet/>
      <dgm:spPr/>
      <dgm:t>
        <a:bodyPr/>
        <a:lstStyle/>
        <a:p>
          <a:endParaRPr lang="en-US"/>
        </a:p>
      </dgm:t>
    </dgm:pt>
    <dgm:pt modelId="{1974FAE7-B986-4C07-B142-44862A0DCEF6}">
      <dgm:prSet phldrT="[Text]" custT="1"/>
      <dgm:spPr/>
      <dgm:t>
        <a:bodyPr/>
        <a:lstStyle/>
        <a:p>
          <a:r>
            <a:rPr lang="en-US" sz="1400" dirty="0" smtClean="0"/>
            <a:t>From inputs</a:t>
          </a:r>
          <a:endParaRPr lang="en-US" sz="1400" dirty="0"/>
        </a:p>
      </dgm:t>
    </dgm:pt>
    <dgm:pt modelId="{DA79F17B-B620-4F88-9216-6A00A3CE4190}" type="parTrans" cxnId="{621E8E0D-CB0A-4A8B-BFCE-6AB344CB4180}">
      <dgm:prSet/>
      <dgm:spPr/>
      <dgm:t>
        <a:bodyPr/>
        <a:lstStyle/>
        <a:p>
          <a:endParaRPr lang="en-US"/>
        </a:p>
      </dgm:t>
    </dgm:pt>
    <dgm:pt modelId="{5EE226FC-9F14-4AC6-BC02-4C037DC8075A}" type="sibTrans" cxnId="{621E8E0D-CB0A-4A8B-BFCE-6AB344CB4180}">
      <dgm:prSet/>
      <dgm:spPr/>
      <dgm:t>
        <a:bodyPr/>
        <a:lstStyle/>
        <a:p>
          <a:endParaRPr lang="en-US"/>
        </a:p>
      </dgm:t>
    </dgm:pt>
    <dgm:pt modelId="{F7A810FD-AC3D-4B5B-B0AC-5D70017AED13}">
      <dgm:prSet phldrT="[Text]" custT="1"/>
      <dgm:spPr/>
      <dgm:t>
        <a:bodyPr/>
        <a:lstStyle/>
        <a:p>
          <a:r>
            <a:rPr lang="en-US" sz="1400" dirty="0" smtClean="0"/>
            <a:t>Process</a:t>
          </a:r>
          <a:endParaRPr lang="en-US" sz="1400" dirty="0"/>
        </a:p>
      </dgm:t>
    </dgm:pt>
    <dgm:pt modelId="{67979D87-EC9D-4257-BE85-8605A8FA0277}" type="parTrans" cxnId="{B8BF0F06-A348-4D92-8173-F39D9B7BAC49}">
      <dgm:prSet/>
      <dgm:spPr/>
      <dgm:t>
        <a:bodyPr/>
        <a:lstStyle/>
        <a:p>
          <a:endParaRPr lang="en-US"/>
        </a:p>
      </dgm:t>
    </dgm:pt>
    <dgm:pt modelId="{64AC56A8-EA3F-4C11-B267-C6AC258652A5}" type="sibTrans" cxnId="{B8BF0F06-A348-4D92-8173-F39D9B7BAC49}">
      <dgm:prSet/>
      <dgm:spPr/>
      <dgm:t>
        <a:bodyPr/>
        <a:lstStyle/>
        <a:p>
          <a:endParaRPr lang="en-US"/>
        </a:p>
      </dgm:t>
    </dgm:pt>
    <dgm:pt modelId="{BC387356-C840-4C8E-BB4E-3055BEAF7BA0}">
      <dgm:prSet phldrT="[Text]" custT="1"/>
      <dgm:spPr/>
      <dgm:t>
        <a:bodyPr/>
        <a:lstStyle/>
        <a:p>
          <a:r>
            <a:rPr lang="en-US" sz="1400" dirty="0" err="1" smtClean="0"/>
            <a:t>Degradants</a:t>
          </a:r>
          <a:endParaRPr lang="en-US" sz="1400" dirty="0"/>
        </a:p>
      </dgm:t>
    </dgm:pt>
    <dgm:pt modelId="{F29E972B-D0B0-4604-A837-3612A58B8885}" type="parTrans" cxnId="{E8D60CA0-6D97-40ED-AFAC-051848BB63E8}">
      <dgm:prSet/>
      <dgm:spPr/>
      <dgm:t>
        <a:bodyPr/>
        <a:lstStyle/>
        <a:p>
          <a:endParaRPr lang="en-US"/>
        </a:p>
      </dgm:t>
    </dgm:pt>
    <dgm:pt modelId="{E943A414-02CE-4258-91EB-7439F64EEA23}" type="sibTrans" cxnId="{E8D60CA0-6D97-40ED-AFAC-051848BB63E8}">
      <dgm:prSet/>
      <dgm:spPr/>
      <dgm:t>
        <a:bodyPr/>
        <a:lstStyle/>
        <a:p>
          <a:endParaRPr lang="en-US"/>
        </a:p>
      </dgm:t>
    </dgm:pt>
    <dgm:pt modelId="{D4908229-1F27-4EB9-9356-752EEE88C040}">
      <dgm:prSet phldrT="[Text]" custT="1"/>
      <dgm:spPr>
        <a:solidFill>
          <a:srgbClr val="0033CC"/>
        </a:solidFill>
      </dgm:spPr>
      <dgm:t>
        <a:bodyPr/>
        <a:lstStyle/>
        <a:p>
          <a:pPr algn="l"/>
          <a:r>
            <a:rPr lang="en-US" sz="1400" dirty="0" smtClean="0"/>
            <a:t>Method performance sample data</a:t>
          </a:r>
          <a:endParaRPr lang="en-US" sz="1400" dirty="0"/>
        </a:p>
      </dgm:t>
    </dgm:pt>
    <dgm:pt modelId="{C92EEF58-2525-4134-92E9-2CBC1E6792D5}" type="parTrans" cxnId="{6CE902D2-80A4-4B8A-94FB-3D241007AD18}">
      <dgm:prSet/>
      <dgm:spPr/>
      <dgm:t>
        <a:bodyPr/>
        <a:lstStyle/>
        <a:p>
          <a:endParaRPr lang="en-US"/>
        </a:p>
      </dgm:t>
    </dgm:pt>
    <dgm:pt modelId="{6A64EDCC-35D4-4C48-A0E5-8D111DFFCB61}" type="sibTrans" cxnId="{6CE902D2-80A4-4B8A-94FB-3D241007AD18}">
      <dgm:prSet/>
      <dgm:spPr/>
      <dgm:t>
        <a:bodyPr/>
        <a:lstStyle/>
        <a:p>
          <a:endParaRPr lang="en-US"/>
        </a:p>
      </dgm:t>
    </dgm:pt>
    <dgm:pt modelId="{C65C7505-7EBC-42E4-A002-5EA9F1004012}">
      <dgm:prSet phldrT="[Text]" custT="1"/>
      <dgm:spPr>
        <a:solidFill>
          <a:srgbClr val="0033CC"/>
        </a:solidFill>
      </dgm:spPr>
      <dgm:t>
        <a:bodyPr/>
        <a:lstStyle/>
        <a:p>
          <a:pPr algn="l"/>
          <a:r>
            <a:rPr lang="en-US" sz="1400" dirty="0" smtClean="0"/>
            <a:t>Stability data</a:t>
          </a:r>
          <a:endParaRPr lang="en-US" sz="1400" dirty="0"/>
        </a:p>
      </dgm:t>
    </dgm:pt>
    <dgm:pt modelId="{92D2083A-A55F-406B-9B82-951031C55EFF}" type="parTrans" cxnId="{E06B2CD5-6266-4F2C-B530-7B561418D3F9}">
      <dgm:prSet/>
      <dgm:spPr/>
      <dgm:t>
        <a:bodyPr/>
        <a:lstStyle/>
        <a:p>
          <a:endParaRPr lang="en-US"/>
        </a:p>
      </dgm:t>
    </dgm:pt>
    <dgm:pt modelId="{17077489-8555-44FC-BE03-8AF3E3E860F3}" type="sibTrans" cxnId="{E06B2CD5-6266-4F2C-B530-7B561418D3F9}">
      <dgm:prSet/>
      <dgm:spPr/>
      <dgm:t>
        <a:bodyPr/>
        <a:lstStyle/>
        <a:p>
          <a:endParaRPr lang="en-US"/>
        </a:p>
      </dgm:t>
    </dgm:pt>
    <dgm:pt modelId="{6F70050A-D1F4-46E1-AFA0-925C3000BD95}">
      <dgm:prSet phldrT="[Text]" custT="1"/>
      <dgm:spPr>
        <a:solidFill>
          <a:srgbClr val="0033CC"/>
        </a:solidFill>
      </dgm:spPr>
      <dgm:t>
        <a:bodyPr/>
        <a:lstStyle/>
        <a:p>
          <a:pPr algn="l"/>
          <a:r>
            <a:rPr lang="en-US" sz="1400" dirty="0" smtClean="0"/>
            <a:t>Process release data</a:t>
          </a:r>
          <a:endParaRPr lang="en-US" sz="1400" dirty="0"/>
        </a:p>
      </dgm:t>
    </dgm:pt>
    <dgm:pt modelId="{8189C9B6-9E72-48FA-8B19-AA67145BF2E4}" type="parTrans" cxnId="{BC9093AC-14BB-4528-9D43-83463B682688}">
      <dgm:prSet/>
      <dgm:spPr/>
      <dgm:t>
        <a:bodyPr/>
        <a:lstStyle/>
        <a:p>
          <a:endParaRPr lang="en-US"/>
        </a:p>
      </dgm:t>
    </dgm:pt>
    <dgm:pt modelId="{8BF53B50-236D-43F7-9BBA-28704482FB17}" type="sibTrans" cxnId="{BC9093AC-14BB-4528-9D43-83463B682688}">
      <dgm:prSet/>
      <dgm:spPr/>
      <dgm:t>
        <a:bodyPr/>
        <a:lstStyle/>
        <a:p>
          <a:endParaRPr lang="en-US"/>
        </a:p>
      </dgm:t>
    </dgm:pt>
    <dgm:pt modelId="{F6CC6483-48DE-4EC5-8A45-F890903A2DBF}">
      <dgm:prSet phldrT="[Text]" custT="1"/>
      <dgm:spPr>
        <a:solidFill>
          <a:srgbClr val="0033CC"/>
        </a:solidFill>
      </dgm:spPr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400" dirty="0" smtClean="0"/>
            <a:t>Method Procedure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en-US" sz="1400" dirty="0" smtClean="0"/>
            <a:t>Critical elements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400" dirty="0" smtClean="0"/>
            <a:t>Data Acceptability Criteria</a:t>
          </a:r>
        </a:p>
      </dgm:t>
    </dgm:pt>
    <dgm:pt modelId="{759D26C7-9F0C-4B8B-8D75-973A7E24F55B}" type="parTrans" cxnId="{D32634BD-B9F5-44C9-8180-40CAA6D19F1C}">
      <dgm:prSet/>
      <dgm:spPr/>
      <dgm:t>
        <a:bodyPr/>
        <a:lstStyle/>
        <a:p>
          <a:endParaRPr lang="en-US"/>
        </a:p>
      </dgm:t>
    </dgm:pt>
    <dgm:pt modelId="{14B29CD2-BD51-4013-9ADD-1E35F3B2C928}" type="sibTrans" cxnId="{D32634BD-B9F5-44C9-8180-40CAA6D19F1C}">
      <dgm:prSet/>
      <dgm:spPr/>
      <dgm:t>
        <a:bodyPr/>
        <a:lstStyle/>
        <a:p>
          <a:endParaRPr lang="en-US"/>
        </a:p>
      </dgm:t>
    </dgm:pt>
    <dgm:pt modelId="{4AD5A636-94E0-4CD9-AE1D-FC1E9C35B4A4}">
      <dgm:prSet phldrT="[Text]" custT="1"/>
      <dgm:spPr>
        <a:solidFill>
          <a:srgbClr val="0033CC"/>
        </a:solidFill>
      </dgm:spPr>
      <dgm:t>
        <a:bodyPr/>
        <a:lstStyle/>
        <a:p>
          <a:r>
            <a:rPr lang="en-US" sz="1400" dirty="0" smtClean="0"/>
            <a:t>Method Transfer</a:t>
          </a:r>
          <a:endParaRPr lang="en-US" sz="1400" dirty="0"/>
        </a:p>
      </dgm:t>
    </dgm:pt>
    <dgm:pt modelId="{CEE5BF88-6240-4BF7-979C-789149FB88D5}" type="parTrans" cxnId="{0CD08E01-894B-4142-9FB5-89882D649760}">
      <dgm:prSet/>
      <dgm:spPr/>
      <dgm:t>
        <a:bodyPr/>
        <a:lstStyle/>
        <a:p>
          <a:endParaRPr lang="en-US"/>
        </a:p>
      </dgm:t>
    </dgm:pt>
    <dgm:pt modelId="{1B06A554-1D2C-4E64-8054-D69A639F434D}" type="sibTrans" cxnId="{0CD08E01-894B-4142-9FB5-89882D649760}">
      <dgm:prSet/>
      <dgm:spPr/>
      <dgm:t>
        <a:bodyPr/>
        <a:lstStyle/>
        <a:p>
          <a:endParaRPr lang="en-US"/>
        </a:p>
      </dgm:t>
    </dgm:pt>
    <dgm:pt modelId="{130569AE-5012-4F08-B0FD-BE3513F5F96F}" type="pres">
      <dgm:prSet presAssocID="{48134EC8-7B37-47CB-81E3-78FA6D3508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E4D12D-0CB2-494E-806C-1EA1A9C3FD46}" type="pres">
      <dgm:prSet presAssocID="{26386AE6-B48A-4CB2-99D9-4AAC2E74C2C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81C6E-5E54-4572-86A6-B0B5648755AB}" type="pres">
      <dgm:prSet presAssocID="{7F9355E6-28CB-4A79-97B1-70B766255D1C}" presName="sibTrans" presStyleLbl="sibTrans2D1" presStyleIdx="0" presStyleCnt="6"/>
      <dgm:spPr/>
      <dgm:t>
        <a:bodyPr/>
        <a:lstStyle/>
        <a:p>
          <a:endParaRPr lang="en-US"/>
        </a:p>
      </dgm:t>
    </dgm:pt>
    <dgm:pt modelId="{98548EEA-7D0E-4D38-A7DA-A62B4046CF28}" type="pres">
      <dgm:prSet presAssocID="{7F9355E6-28CB-4A79-97B1-70B766255D1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8128B18B-BBA4-4346-BA09-5349ED8CE2F4}" type="pres">
      <dgm:prSet presAssocID="{B5E89214-001B-408D-9F17-4C92CF8DE2D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B9EF1-E7DD-4AFC-A9A0-52E27A1A8A93}" type="pres">
      <dgm:prSet presAssocID="{ACD4DB69-5550-49A6-85B9-E8FF98C04F55}" presName="sibTrans" presStyleLbl="sibTrans2D1" presStyleIdx="1" presStyleCnt="6"/>
      <dgm:spPr/>
      <dgm:t>
        <a:bodyPr/>
        <a:lstStyle/>
        <a:p>
          <a:endParaRPr lang="en-US"/>
        </a:p>
      </dgm:t>
    </dgm:pt>
    <dgm:pt modelId="{4F8DF9F2-5720-4D63-B3BF-204FF7C90029}" type="pres">
      <dgm:prSet presAssocID="{ACD4DB69-5550-49A6-85B9-E8FF98C04F55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D473815-90F5-4C77-B48A-9E9BF074C859}" type="pres">
      <dgm:prSet presAssocID="{DA8EB608-8BF9-4B33-9CD6-CE5F80479D1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F21A4-C6B4-4943-9F8D-07CC3EFF0D3B}" type="pres">
      <dgm:prSet presAssocID="{9CA61805-825E-4B22-A70A-A480040B829B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C7AB382-62C8-444B-A889-37852756DF26}" type="pres">
      <dgm:prSet presAssocID="{9CA61805-825E-4B22-A70A-A480040B829B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907E4B49-A876-41E9-A075-89FAC347D833}" type="pres">
      <dgm:prSet presAssocID="{D764242C-7C69-4C05-BA82-64B7A339FBE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47E74-7E3C-4EF9-991D-598AA6FFFB2B}" type="pres">
      <dgm:prSet presAssocID="{FAEA5C16-2629-4F69-9169-5F6293F916CB}" presName="sibTrans" presStyleLbl="sibTrans2D1" presStyleIdx="3" presStyleCnt="6"/>
      <dgm:spPr/>
      <dgm:t>
        <a:bodyPr/>
        <a:lstStyle/>
        <a:p>
          <a:endParaRPr lang="en-US"/>
        </a:p>
      </dgm:t>
    </dgm:pt>
    <dgm:pt modelId="{18F12E1B-80F3-4C88-BB9B-166C423CE286}" type="pres">
      <dgm:prSet presAssocID="{FAEA5C16-2629-4F69-9169-5F6293F916CB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B92875FC-C6E4-4E80-B1FB-C8F74BB3C1CB}" type="pres">
      <dgm:prSet presAssocID="{F6CC6483-48DE-4EC5-8A45-F890903A2DB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857D2-6837-48EC-9996-B27CA7CD4457}" type="pres">
      <dgm:prSet presAssocID="{14B29CD2-BD51-4013-9ADD-1E35F3B2C92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61C07492-86B8-4C99-A2AF-B83263A0EE9C}" type="pres">
      <dgm:prSet presAssocID="{14B29CD2-BD51-4013-9ADD-1E35F3B2C92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CE225072-82FA-48DF-90B4-8B2F89876077}" type="pres">
      <dgm:prSet presAssocID="{4AD5A636-94E0-4CD9-AE1D-FC1E9C35B4A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48FF9-139F-4297-A54A-321D1094375A}" type="pres">
      <dgm:prSet presAssocID="{1B06A554-1D2C-4E64-8054-D69A639F434D}" presName="sibTrans" presStyleLbl="sibTrans2D1" presStyleIdx="5" presStyleCnt="6"/>
      <dgm:spPr/>
      <dgm:t>
        <a:bodyPr/>
        <a:lstStyle/>
        <a:p>
          <a:endParaRPr lang="en-US"/>
        </a:p>
      </dgm:t>
    </dgm:pt>
    <dgm:pt modelId="{6976F6E0-BB28-434C-8A16-9EDCE6A0D12B}" type="pres">
      <dgm:prSet presAssocID="{1B06A554-1D2C-4E64-8054-D69A639F434D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ABBF6988-DB7B-4BD1-81F4-94503F99B9E3}" type="pres">
      <dgm:prSet presAssocID="{8F6B31BF-6DF2-4583-BB07-352568F75EC0}" presName="node" presStyleLbl="node1" presStyleIdx="6" presStyleCnt="7" custScaleX="161312" custLinFactNeighborX="-30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F9DF7E-5F50-49AB-BF2C-DEEA410429ED}" type="presOf" srcId="{8F6B31BF-6DF2-4583-BB07-352568F75EC0}" destId="{ABBF6988-DB7B-4BD1-81F4-94503F99B9E3}" srcOrd="0" destOrd="0" presId="urn:microsoft.com/office/officeart/2005/8/layout/process5"/>
    <dgm:cxn modelId="{0917AF8E-B98B-463F-B99D-70E567EB3161}" type="presOf" srcId="{6F70050A-D1F4-46E1-AFA0-925C3000BD95}" destId="{ABBF6988-DB7B-4BD1-81F4-94503F99B9E3}" srcOrd="0" destOrd="3" presId="urn:microsoft.com/office/officeart/2005/8/layout/process5"/>
    <dgm:cxn modelId="{9EA6A872-3591-4CF8-AC33-AB941EE43851}" srcId="{48134EC8-7B37-47CB-81E3-78FA6D350824}" destId="{26386AE6-B48A-4CB2-99D9-4AAC2E74C2C1}" srcOrd="0" destOrd="0" parTransId="{96EA8E2D-F71B-4C69-8B7E-C6C694EFE721}" sibTransId="{7F9355E6-28CB-4A79-97B1-70B766255D1C}"/>
    <dgm:cxn modelId="{B9053B19-6D3E-4E15-BC96-5DC785F2F9D2}" type="presOf" srcId="{1974FAE7-B986-4C07-B142-44862A0DCEF6}" destId="{82E4D12D-0CB2-494E-806C-1EA1A9C3FD46}" srcOrd="0" destOrd="1" presId="urn:microsoft.com/office/officeart/2005/8/layout/process5"/>
    <dgm:cxn modelId="{82AF3B1F-3550-4C7D-A13F-A26EDCB5B4FE}" srcId="{48134EC8-7B37-47CB-81E3-78FA6D350824}" destId="{8F6B31BF-6DF2-4583-BB07-352568F75EC0}" srcOrd="6" destOrd="0" parTransId="{2E2A7DF3-E885-4F45-9046-274CAB619DA7}" sibTransId="{F1BE5EBC-704A-40F8-B3E3-7C4016B0E1EB}"/>
    <dgm:cxn modelId="{215BD6F0-D75E-4505-9E78-F3A500370655}" type="presOf" srcId="{4AD5A636-94E0-4CD9-AE1D-FC1E9C35B4A4}" destId="{CE225072-82FA-48DF-90B4-8B2F89876077}" srcOrd="0" destOrd="0" presId="urn:microsoft.com/office/officeart/2005/8/layout/process5"/>
    <dgm:cxn modelId="{01F6F703-AC28-4DE6-9126-95CA56EA41E6}" type="presOf" srcId="{7F9355E6-28CB-4A79-97B1-70B766255D1C}" destId="{98548EEA-7D0E-4D38-A7DA-A62B4046CF28}" srcOrd="1" destOrd="0" presId="urn:microsoft.com/office/officeart/2005/8/layout/process5"/>
    <dgm:cxn modelId="{5EF2FDB0-EF51-46F3-B03B-8B49D04E1EB7}" type="presOf" srcId="{BC387356-C840-4C8E-BB4E-3055BEAF7BA0}" destId="{82E4D12D-0CB2-494E-806C-1EA1A9C3FD46}" srcOrd="0" destOrd="3" presId="urn:microsoft.com/office/officeart/2005/8/layout/process5"/>
    <dgm:cxn modelId="{C4C18852-9484-4861-9A1C-C12547E17672}" type="presOf" srcId="{14B29CD2-BD51-4013-9ADD-1E35F3B2C928}" destId="{0E0857D2-6837-48EC-9996-B27CA7CD4457}" srcOrd="0" destOrd="0" presId="urn:microsoft.com/office/officeart/2005/8/layout/process5"/>
    <dgm:cxn modelId="{A74925A1-E3C6-45DA-983B-2DCCEB247D00}" type="presOf" srcId="{48134EC8-7B37-47CB-81E3-78FA6D350824}" destId="{130569AE-5012-4F08-B0FD-BE3513F5F96F}" srcOrd="0" destOrd="0" presId="urn:microsoft.com/office/officeart/2005/8/layout/process5"/>
    <dgm:cxn modelId="{B8BF0F06-A348-4D92-8173-F39D9B7BAC49}" srcId="{26386AE6-B48A-4CB2-99D9-4AAC2E74C2C1}" destId="{F7A810FD-AC3D-4B5B-B0AC-5D70017AED13}" srcOrd="1" destOrd="0" parTransId="{67979D87-EC9D-4257-BE85-8605A8FA0277}" sibTransId="{64AC56A8-EA3F-4C11-B267-C6AC258652A5}"/>
    <dgm:cxn modelId="{E8D60CA0-6D97-40ED-AFAC-051848BB63E8}" srcId="{26386AE6-B48A-4CB2-99D9-4AAC2E74C2C1}" destId="{BC387356-C840-4C8E-BB4E-3055BEAF7BA0}" srcOrd="2" destOrd="0" parTransId="{F29E972B-D0B0-4604-A837-3612A58B8885}" sibTransId="{E943A414-02CE-4258-91EB-7439F64EEA23}"/>
    <dgm:cxn modelId="{5925CD08-0126-46E9-B679-87D5055D7AAC}" type="presOf" srcId="{D764242C-7C69-4C05-BA82-64B7A339FBE0}" destId="{907E4B49-A876-41E9-A075-89FAC347D833}" srcOrd="0" destOrd="0" presId="urn:microsoft.com/office/officeart/2005/8/layout/process5"/>
    <dgm:cxn modelId="{71DC5D0D-348A-4BC7-8E96-79BF9D1355B2}" type="presOf" srcId="{C65C7505-7EBC-42E4-A002-5EA9F1004012}" destId="{ABBF6988-DB7B-4BD1-81F4-94503F99B9E3}" srcOrd="0" destOrd="2" presId="urn:microsoft.com/office/officeart/2005/8/layout/process5"/>
    <dgm:cxn modelId="{1B802274-26EA-4EE9-98EC-FABDB6F8F3CF}" srcId="{48134EC8-7B37-47CB-81E3-78FA6D350824}" destId="{B5E89214-001B-408D-9F17-4C92CF8DE2D6}" srcOrd="1" destOrd="0" parTransId="{672F08F1-E4E9-4C3B-AF70-D4A188A0E998}" sibTransId="{ACD4DB69-5550-49A6-85B9-E8FF98C04F55}"/>
    <dgm:cxn modelId="{E7B41A08-5C0B-4C83-A365-5FB43F3A1EBA}" type="presOf" srcId="{DA8EB608-8BF9-4B33-9CD6-CE5F80479D12}" destId="{DD473815-90F5-4C77-B48A-9E9BF074C859}" srcOrd="0" destOrd="0" presId="urn:microsoft.com/office/officeart/2005/8/layout/process5"/>
    <dgm:cxn modelId="{5417A178-BBD0-43DD-8C26-85FFD83AD51F}" type="presOf" srcId="{FAEA5C16-2629-4F69-9169-5F6293F916CB}" destId="{18F12E1B-80F3-4C88-BB9B-166C423CE286}" srcOrd="1" destOrd="0" presId="urn:microsoft.com/office/officeart/2005/8/layout/process5"/>
    <dgm:cxn modelId="{0284B5AD-4553-49A8-9581-D9D88ACEB464}" type="presOf" srcId="{7F9355E6-28CB-4A79-97B1-70B766255D1C}" destId="{2DC81C6E-5E54-4572-86A6-B0B5648755AB}" srcOrd="0" destOrd="0" presId="urn:microsoft.com/office/officeart/2005/8/layout/process5"/>
    <dgm:cxn modelId="{0CD08E01-894B-4142-9FB5-89882D649760}" srcId="{48134EC8-7B37-47CB-81E3-78FA6D350824}" destId="{4AD5A636-94E0-4CD9-AE1D-FC1E9C35B4A4}" srcOrd="5" destOrd="0" parTransId="{CEE5BF88-6240-4BF7-979C-789149FB88D5}" sibTransId="{1B06A554-1D2C-4E64-8054-D69A639F434D}"/>
    <dgm:cxn modelId="{94E3A2DE-890C-4C3D-A4E3-69FFB2204A31}" type="presOf" srcId="{9CA61805-825E-4B22-A70A-A480040B829B}" destId="{5C7AB382-62C8-444B-A889-37852756DF26}" srcOrd="1" destOrd="0" presId="urn:microsoft.com/office/officeart/2005/8/layout/process5"/>
    <dgm:cxn modelId="{BB1553F0-407A-4B82-90AE-8DD041257BEA}" type="presOf" srcId="{B5E89214-001B-408D-9F17-4C92CF8DE2D6}" destId="{8128B18B-BBA4-4346-BA09-5349ED8CE2F4}" srcOrd="0" destOrd="0" presId="urn:microsoft.com/office/officeart/2005/8/layout/process5"/>
    <dgm:cxn modelId="{70F42D22-0B33-45A1-95A9-799824390B06}" type="presOf" srcId="{14B29CD2-BD51-4013-9ADD-1E35F3B2C928}" destId="{61C07492-86B8-4C99-A2AF-B83263A0EE9C}" srcOrd="1" destOrd="0" presId="urn:microsoft.com/office/officeart/2005/8/layout/process5"/>
    <dgm:cxn modelId="{A8EFFC41-DA0F-4297-8022-884761F29C9D}" type="presOf" srcId="{D4908229-1F27-4EB9-9356-752EEE88C040}" destId="{ABBF6988-DB7B-4BD1-81F4-94503F99B9E3}" srcOrd="0" destOrd="1" presId="urn:microsoft.com/office/officeart/2005/8/layout/process5"/>
    <dgm:cxn modelId="{BC9093AC-14BB-4528-9D43-83463B682688}" srcId="{8F6B31BF-6DF2-4583-BB07-352568F75EC0}" destId="{6F70050A-D1F4-46E1-AFA0-925C3000BD95}" srcOrd="2" destOrd="0" parTransId="{8189C9B6-9E72-48FA-8B19-AA67145BF2E4}" sibTransId="{8BF53B50-236D-43F7-9BBA-28704482FB17}"/>
    <dgm:cxn modelId="{9032B4B9-C817-482F-8C93-4CB7E33A913D}" type="presOf" srcId="{F7A810FD-AC3D-4B5B-B0AC-5D70017AED13}" destId="{82E4D12D-0CB2-494E-806C-1EA1A9C3FD46}" srcOrd="0" destOrd="2" presId="urn:microsoft.com/office/officeart/2005/8/layout/process5"/>
    <dgm:cxn modelId="{D32634BD-B9F5-44C9-8180-40CAA6D19F1C}" srcId="{48134EC8-7B37-47CB-81E3-78FA6D350824}" destId="{F6CC6483-48DE-4EC5-8A45-F890903A2DBF}" srcOrd="4" destOrd="0" parTransId="{759D26C7-9F0C-4B8B-8D75-973A7E24F55B}" sibTransId="{14B29CD2-BD51-4013-9ADD-1E35F3B2C928}"/>
    <dgm:cxn modelId="{73A1CBB6-0064-4DEA-8A61-43B76A7358C9}" type="presOf" srcId="{ACD4DB69-5550-49A6-85B9-E8FF98C04F55}" destId="{4F8DF9F2-5720-4D63-B3BF-204FF7C90029}" srcOrd="1" destOrd="0" presId="urn:microsoft.com/office/officeart/2005/8/layout/process5"/>
    <dgm:cxn modelId="{1001FE87-1C52-4234-8EEF-6C7FAFD16378}" type="presOf" srcId="{26386AE6-B48A-4CB2-99D9-4AAC2E74C2C1}" destId="{82E4D12D-0CB2-494E-806C-1EA1A9C3FD46}" srcOrd="0" destOrd="0" presId="urn:microsoft.com/office/officeart/2005/8/layout/process5"/>
    <dgm:cxn modelId="{77B20C85-C9F2-44EB-BB60-5F3760A9E1FC}" srcId="{48134EC8-7B37-47CB-81E3-78FA6D350824}" destId="{DA8EB608-8BF9-4B33-9CD6-CE5F80479D12}" srcOrd="2" destOrd="0" parTransId="{20354DCC-92A7-46A0-9FD4-5B25605ABA8F}" sibTransId="{9CA61805-825E-4B22-A70A-A480040B829B}"/>
    <dgm:cxn modelId="{B77F3F6C-2575-47BB-94B2-246F5AAA9B5F}" type="presOf" srcId="{ACD4DB69-5550-49A6-85B9-E8FF98C04F55}" destId="{811B9EF1-E7DD-4AFC-A9A0-52E27A1A8A93}" srcOrd="0" destOrd="0" presId="urn:microsoft.com/office/officeart/2005/8/layout/process5"/>
    <dgm:cxn modelId="{961E261F-63A1-48D5-BCD8-6E65C0B7EB7A}" srcId="{48134EC8-7B37-47CB-81E3-78FA6D350824}" destId="{D764242C-7C69-4C05-BA82-64B7A339FBE0}" srcOrd="3" destOrd="0" parTransId="{84C5CE3E-AB19-4439-A2AD-901ADEF2D179}" sibTransId="{FAEA5C16-2629-4F69-9169-5F6293F916CB}"/>
    <dgm:cxn modelId="{AA87A6CA-CD57-4620-8720-ED5ACA37B3B1}" type="presOf" srcId="{F6CC6483-48DE-4EC5-8A45-F890903A2DBF}" destId="{B92875FC-C6E4-4E80-B1FB-C8F74BB3C1CB}" srcOrd="0" destOrd="0" presId="urn:microsoft.com/office/officeart/2005/8/layout/process5"/>
    <dgm:cxn modelId="{BAEC858E-AE01-4E8C-A5CA-63691F55FC93}" type="presOf" srcId="{FAEA5C16-2629-4F69-9169-5F6293F916CB}" destId="{8B447E74-7E3C-4EF9-991D-598AA6FFFB2B}" srcOrd="0" destOrd="0" presId="urn:microsoft.com/office/officeart/2005/8/layout/process5"/>
    <dgm:cxn modelId="{E06B2CD5-6266-4F2C-B530-7B561418D3F9}" srcId="{8F6B31BF-6DF2-4583-BB07-352568F75EC0}" destId="{C65C7505-7EBC-42E4-A002-5EA9F1004012}" srcOrd="1" destOrd="0" parTransId="{92D2083A-A55F-406B-9B82-951031C55EFF}" sibTransId="{17077489-8555-44FC-BE03-8AF3E3E860F3}"/>
    <dgm:cxn modelId="{22493408-309C-455B-AFB9-844DBD0AD196}" type="presOf" srcId="{1B06A554-1D2C-4E64-8054-D69A639F434D}" destId="{AA948FF9-139F-4297-A54A-321D1094375A}" srcOrd="0" destOrd="0" presId="urn:microsoft.com/office/officeart/2005/8/layout/process5"/>
    <dgm:cxn modelId="{621E8E0D-CB0A-4A8B-BFCE-6AB344CB4180}" srcId="{26386AE6-B48A-4CB2-99D9-4AAC2E74C2C1}" destId="{1974FAE7-B986-4C07-B142-44862A0DCEF6}" srcOrd="0" destOrd="0" parTransId="{DA79F17B-B620-4F88-9216-6A00A3CE4190}" sibTransId="{5EE226FC-9F14-4AC6-BC02-4C037DC8075A}"/>
    <dgm:cxn modelId="{BA2D69E6-691A-4A55-8200-6A36F4ABA391}" type="presOf" srcId="{9CA61805-825E-4B22-A70A-A480040B829B}" destId="{C8CF21A4-C6B4-4943-9F8D-07CC3EFF0D3B}" srcOrd="0" destOrd="0" presId="urn:microsoft.com/office/officeart/2005/8/layout/process5"/>
    <dgm:cxn modelId="{21372360-4286-450B-B5F3-8A5648BF02E8}" type="presOf" srcId="{1B06A554-1D2C-4E64-8054-D69A639F434D}" destId="{6976F6E0-BB28-434C-8A16-9EDCE6A0D12B}" srcOrd="1" destOrd="0" presId="urn:microsoft.com/office/officeart/2005/8/layout/process5"/>
    <dgm:cxn modelId="{6CE902D2-80A4-4B8A-94FB-3D241007AD18}" srcId="{8F6B31BF-6DF2-4583-BB07-352568F75EC0}" destId="{D4908229-1F27-4EB9-9356-752EEE88C040}" srcOrd="0" destOrd="0" parTransId="{C92EEF58-2525-4134-92E9-2CBC1E6792D5}" sibTransId="{6A64EDCC-35D4-4C48-A0E5-8D111DFFCB61}"/>
    <dgm:cxn modelId="{081518CA-6AB5-4539-BBA9-D9F796513E53}" type="presParOf" srcId="{130569AE-5012-4F08-B0FD-BE3513F5F96F}" destId="{82E4D12D-0CB2-494E-806C-1EA1A9C3FD46}" srcOrd="0" destOrd="0" presId="urn:microsoft.com/office/officeart/2005/8/layout/process5"/>
    <dgm:cxn modelId="{377CF358-4E7E-4497-9D20-4AB06F93059B}" type="presParOf" srcId="{130569AE-5012-4F08-B0FD-BE3513F5F96F}" destId="{2DC81C6E-5E54-4572-86A6-B0B5648755AB}" srcOrd="1" destOrd="0" presId="urn:microsoft.com/office/officeart/2005/8/layout/process5"/>
    <dgm:cxn modelId="{81C607C6-C16D-43A7-9631-216E5F4DC504}" type="presParOf" srcId="{2DC81C6E-5E54-4572-86A6-B0B5648755AB}" destId="{98548EEA-7D0E-4D38-A7DA-A62B4046CF28}" srcOrd="0" destOrd="0" presId="urn:microsoft.com/office/officeart/2005/8/layout/process5"/>
    <dgm:cxn modelId="{D3D36FB8-10FB-404E-9A84-F9DC5C8A1C95}" type="presParOf" srcId="{130569AE-5012-4F08-B0FD-BE3513F5F96F}" destId="{8128B18B-BBA4-4346-BA09-5349ED8CE2F4}" srcOrd="2" destOrd="0" presId="urn:microsoft.com/office/officeart/2005/8/layout/process5"/>
    <dgm:cxn modelId="{8A1D7290-5734-4249-9B27-44EA164FC52D}" type="presParOf" srcId="{130569AE-5012-4F08-B0FD-BE3513F5F96F}" destId="{811B9EF1-E7DD-4AFC-A9A0-52E27A1A8A93}" srcOrd="3" destOrd="0" presId="urn:microsoft.com/office/officeart/2005/8/layout/process5"/>
    <dgm:cxn modelId="{8E2DBC31-1B15-4F4D-8C62-9D2BDC118153}" type="presParOf" srcId="{811B9EF1-E7DD-4AFC-A9A0-52E27A1A8A93}" destId="{4F8DF9F2-5720-4D63-B3BF-204FF7C90029}" srcOrd="0" destOrd="0" presId="urn:microsoft.com/office/officeart/2005/8/layout/process5"/>
    <dgm:cxn modelId="{981A60FD-A6F8-4F4E-8F27-B32227C683FA}" type="presParOf" srcId="{130569AE-5012-4F08-B0FD-BE3513F5F96F}" destId="{DD473815-90F5-4C77-B48A-9E9BF074C859}" srcOrd="4" destOrd="0" presId="urn:microsoft.com/office/officeart/2005/8/layout/process5"/>
    <dgm:cxn modelId="{A0064B29-6BAD-453E-A5C6-AD061AC16FBA}" type="presParOf" srcId="{130569AE-5012-4F08-B0FD-BE3513F5F96F}" destId="{C8CF21A4-C6B4-4943-9F8D-07CC3EFF0D3B}" srcOrd="5" destOrd="0" presId="urn:microsoft.com/office/officeart/2005/8/layout/process5"/>
    <dgm:cxn modelId="{E608416F-477B-4C77-8807-9160B4776CDD}" type="presParOf" srcId="{C8CF21A4-C6B4-4943-9F8D-07CC3EFF0D3B}" destId="{5C7AB382-62C8-444B-A889-37852756DF26}" srcOrd="0" destOrd="0" presId="urn:microsoft.com/office/officeart/2005/8/layout/process5"/>
    <dgm:cxn modelId="{CCF864C8-E2F3-4E6C-B804-9C1698948107}" type="presParOf" srcId="{130569AE-5012-4F08-B0FD-BE3513F5F96F}" destId="{907E4B49-A876-41E9-A075-89FAC347D833}" srcOrd="6" destOrd="0" presId="urn:microsoft.com/office/officeart/2005/8/layout/process5"/>
    <dgm:cxn modelId="{C988647B-82EE-4357-91F7-4E34CB06A5D7}" type="presParOf" srcId="{130569AE-5012-4F08-B0FD-BE3513F5F96F}" destId="{8B447E74-7E3C-4EF9-991D-598AA6FFFB2B}" srcOrd="7" destOrd="0" presId="urn:microsoft.com/office/officeart/2005/8/layout/process5"/>
    <dgm:cxn modelId="{A3D7B1AC-DBF4-4973-8954-0527114BA47C}" type="presParOf" srcId="{8B447E74-7E3C-4EF9-991D-598AA6FFFB2B}" destId="{18F12E1B-80F3-4C88-BB9B-166C423CE286}" srcOrd="0" destOrd="0" presId="urn:microsoft.com/office/officeart/2005/8/layout/process5"/>
    <dgm:cxn modelId="{4077A0F3-97F6-483C-AED5-C1F8D9A1B2E8}" type="presParOf" srcId="{130569AE-5012-4F08-B0FD-BE3513F5F96F}" destId="{B92875FC-C6E4-4E80-B1FB-C8F74BB3C1CB}" srcOrd="8" destOrd="0" presId="urn:microsoft.com/office/officeart/2005/8/layout/process5"/>
    <dgm:cxn modelId="{861E382A-7441-465C-BB11-6B8FABEB6BD1}" type="presParOf" srcId="{130569AE-5012-4F08-B0FD-BE3513F5F96F}" destId="{0E0857D2-6837-48EC-9996-B27CA7CD4457}" srcOrd="9" destOrd="0" presId="urn:microsoft.com/office/officeart/2005/8/layout/process5"/>
    <dgm:cxn modelId="{46C9D1B4-54BA-4168-83A7-1B895C908A99}" type="presParOf" srcId="{0E0857D2-6837-48EC-9996-B27CA7CD4457}" destId="{61C07492-86B8-4C99-A2AF-B83263A0EE9C}" srcOrd="0" destOrd="0" presId="urn:microsoft.com/office/officeart/2005/8/layout/process5"/>
    <dgm:cxn modelId="{F697DB9B-CA45-4667-8227-FC0D265719BB}" type="presParOf" srcId="{130569AE-5012-4F08-B0FD-BE3513F5F96F}" destId="{CE225072-82FA-48DF-90B4-8B2F89876077}" srcOrd="10" destOrd="0" presId="urn:microsoft.com/office/officeart/2005/8/layout/process5"/>
    <dgm:cxn modelId="{0FDC5466-B3C9-4F9C-A677-407A5C31FF89}" type="presParOf" srcId="{130569AE-5012-4F08-B0FD-BE3513F5F96F}" destId="{AA948FF9-139F-4297-A54A-321D1094375A}" srcOrd="11" destOrd="0" presId="urn:microsoft.com/office/officeart/2005/8/layout/process5"/>
    <dgm:cxn modelId="{2C6E8B1A-3340-40EB-86AE-F3684DC35379}" type="presParOf" srcId="{AA948FF9-139F-4297-A54A-321D1094375A}" destId="{6976F6E0-BB28-434C-8A16-9EDCE6A0D12B}" srcOrd="0" destOrd="0" presId="urn:microsoft.com/office/officeart/2005/8/layout/process5"/>
    <dgm:cxn modelId="{D27525E6-2F17-431F-ADE6-B1C6D05B5CA7}" type="presParOf" srcId="{130569AE-5012-4F08-B0FD-BE3513F5F96F}" destId="{ABBF6988-DB7B-4BD1-81F4-94503F99B9E3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763F8-C829-49E4-8E2A-F542518AE8B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F407D0-BC38-4B30-8162-F2F4A9F1DFE3}">
      <dgm:prSet phldrT="[Text]" custT="1"/>
      <dgm:spPr/>
      <dgm:t>
        <a:bodyPr/>
        <a:lstStyle/>
        <a:p>
          <a:r>
            <a:rPr lang="en-US" sz="1700" dirty="0" smtClean="0"/>
            <a:t>Linearity/</a:t>
          </a:r>
        </a:p>
        <a:p>
          <a:r>
            <a:rPr lang="en-US" sz="1700" dirty="0" smtClean="0"/>
            <a:t>Range</a:t>
          </a:r>
          <a:endParaRPr lang="en-US" sz="1700" dirty="0"/>
        </a:p>
      </dgm:t>
    </dgm:pt>
    <dgm:pt modelId="{CF4F0893-1C9D-465D-ABEB-72D370455E7F}" type="parTrans" cxnId="{A3D944AA-AAF7-40DE-85B6-B2BCAFBFE72B}">
      <dgm:prSet/>
      <dgm:spPr/>
      <dgm:t>
        <a:bodyPr/>
        <a:lstStyle/>
        <a:p>
          <a:endParaRPr lang="en-US"/>
        </a:p>
      </dgm:t>
    </dgm:pt>
    <dgm:pt modelId="{7673BBE0-DA1D-4088-988C-C9CD5466126D}" type="sibTrans" cxnId="{A3D944AA-AAF7-40DE-85B6-B2BCAFBFE72B}">
      <dgm:prSet/>
      <dgm:spPr/>
      <dgm:t>
        <a:bodyPr/>
        <a:lstStyle/>
        <a:p>
          <a:endParaRPr lang="en-US"/>
        </a:p>
      </dgm:t>
    </dgm:pt>
    <dgm:pt modelId="{F6284402-2EC3-4EFD-B55B-7EBC6ABEE0D1}">
      <dgm:prSet phldrT="[Text]" custT="1"/>
      <dgm:spPr/>
      <dgm:t>
        <a:bodyPr/>
        <a:lstStyle/>
        <a:p>
          <a:r>
            <a:rPr lang="en-US" sz="1400" dirty="0" smtClean="0"/>
            <a:t>Statistical Designed </a:t>
          </a:r>
          <a:r>
            <a:rPr lang="en-US" sz="1400" dirty="0" err="1" smtClean="0"/>
            <a:t>Expts</a:t>
          </a:r>
          <a:endParaRPr lang="en-US" sz="1400" dirty="0"/>
        </a:p>
      </dgm:t>
    </dgm:pt>
    <dgm:pt modelId="{B211C5D2-ABC3-4FE4-9A50-ED8BB2E0EA21}" type="parTrans" cxnId="{F8122B35-DF57-42D1-9723-45640A4A268E}">
      <dgm:prSet/>
      <dgm:spPr/>
      <dgm:t>
        <a:bodyPr/>
        <a:lstStyle/>
        <a:p>
          <a:endParaRPr lang="en-US"/>
        </a:p>
      </dgm:t>
    </dgm:pt>
    <dgm:pt modelId="{48E2D8C6-EA16-4637-9AEB-5467FCA6D08D}" type="sibTrans" cxnId="{F8122B35-DF57-42D1-9723-45640A4A268E}">
      <dgm:prSet/>
      <dgm:spPr/>
      <dgm:t>
        <a:bodyPr/>
        <a:lstStyle/>
        <a:p>
          <a:endParaRPr lang="en-US"/>
        </a:p>
      </dgm:t>
    </dgm:pt>
    <dgm:pt modelId="{054EDF4A-29B4-4EB1-A788-11E567518F52}">
      <dgm:prSet phldrT="[Text]" custT="1"/>
      <dgm:spPr/>
      <dgm:t>
        <a:bodyPr/>
        <a:lstStyle/>
        <a:p>
          <a:r>
            <a:rPr lang="en-US" sz="1400" dirty="0" smtClean="0"/>
            <a:t>Variance Components</a:t>
          </a:r>
          <a:endParaRPr lang="en-US" sz="1400" dirty="0"/>
        </a:p>
      </dgm:t>
    </dgm:pt>
    <dgm:pt modelId="{9E1ED627-C312-4A77-8FC1-D6A3CF894504}" type="parTrans" cxnId="{81355CF3-C89A-4ED9-B880-2B6547A8290C}">
      <dgm:prSet/>
      <dgm:spPr/>
      <dgm:t>
        <a:bodyPr/>
        <a:lstStyle/>
        <a:p>
          <a:endParaRPr lang="en-US"/>
        </a:p>
      </dgm:t>
    </dgm:pt>
    <dgm:pt modelId="{FF64559B-6C1D-4660-9D64-E9C13A4A6D34}" type="sibTrans" cxnId="{81355CF3-C89A-4ED9-B880-2B6547A8290C}">
      <dgm:prSet/>
      <dgm:spPr/>
      <dgm:t>
        <a:bodyPr/>
        <a:lstStyle/>
        <a:p>
          <a:endParaRPr lang="en-US"/>
        </a:p>
      </dgm:t>
    </dgm:pt>
    <dgm:pt modelId="{A84C43DC-1C1D-421D-9ED8-1D120AD425E6}">
      <dgm:prSet phldrT="[Text]" custT="1"/>
      <dgm:spPr/>
      <dgm:t>
        <a:bodyPr/>
        <a:lstStyle/>
        <a:p>
          <a:pPr marL="0" indent="0"/>
          <a:r>
            <a:rPr lang="en-US" sz="1700" dirty="0" smtClean="0"/>
            <a:t>Intermediate Precision</a:t>
          </a:r>
          <a:endParaRPr lang="en-US" sz="1700" dirty="0"/>
        </a:p>
      </dgm:t>
    </dgm:pt>
    <dgm:pt modelId="{BE8939A2-073B-4FBC-B9DF-C39781C74F6C}" type="parTrans" cxnId="{64A6006C-81B5-4117-80EE-BABE51CB3433}">
      <dgm:prSet/>
      <dgm:spPr/>
      <dgm:t>
        <a:bodyPr/>
        <a:lstStyle/>
        <a:p>
          <a:endParaRPr lang="en-US"/>
        </a:p>
      </dgm:t>
    </dgm:pt>
    <dgm:pt modelId="{B30F0797-B66D-4060-B2F7-589E91578F43}" type="sibTrans" cxnId="{64A6006C-81B5-4117-80EE-BABE51CB3433}">
      <dgm:prSet/>
      <dgm:spPr/>
      <dgm:t>
        <a:bodyPr/>
        <a:lstStyle/>
        <a:p>
          <a:endParaRPr lang="en-US"/>
        </a:p>
      </dgm:t>
    </dgm:pt>
    <dgm:pt modelId="{85C9F13A-A9CE-45E2-ABB9-D93F256128CE}">
      <dgm:prSet phldrT="[Text]" custT="1"/>
      <dgm:spPr/>
      <dgm:t>
        <a:bodyPr/>
        <a:lstStyle/>
        <a:p>
          <a:pPr marL="114300" indent="0"/>
          <a:r>
            <a:rPr lang="en-US" sz="1400" dirty="0" smtClean="0"/>
            <a:t>Statistical Designed </a:t>
          </a:r>
          <a:r>
            <a:rPr lang="en-US" sz="1400" dirty="0" err="1" smtClean="0"/>
            <a:t>Expts</a:t>
          </a:r>
          <a:endParaRPr lang="en-US" sz="1400" dirty="0"/>
        </a:p>
      </dgm:t>
    </dgm:pt>
    <dgm:pt modelId="{C9CEB757-5C18-4236-816D-3D6C94A9AFDD}" type="parTrans" cxnId="{492542BF-AF05-468D-A53C-9F443AAC7F48}">
      <dgm:prSet/>
      <dgm:spPr/>
      <dgm:t>
        <a:bodyPr/>
        <a:lstStyle/>
        <a:p>
          <a:endParaRPr lang="en-US"/>
        </a:p>
      </dgm:t>
    </dgm:pt>
    <dgm:pt modelId="{89926EA5-DE07-44AA-8808-7BDA0E7BDF7F}" type="sibTrans" cxnId="{492542BF-AF05-468D-A53C-9F443AAC7F48}">
      <dgm:prSet/>
      <dgm:spPr/>
      <dgm:t>
        <a:bodyPr/>
        <a:lstStyle/>
        <a:p>
          <a:endParaRPr lang="en-US"/>
        </a:p>
      </dgm:t>
    </dgm:pt>
    <dgm:pt modelId="{C270908F-8E83-4A75-8A7B-BA61CC77AC09}">
      <dgm:prSet phldrT="[Text]" custT="1"/>
      <dgm:spPr/>
      <dgm:t>
        <a:bodyPr/>
        <a:lstStyle/>
        <a:p>
          <a:pPr marL="114300" indent="0"/>
          <a:r>
            <a:rPr lang="en-US" sz="1400" dirty="0" smtClean="0"/>
            <a:t>Variance Components</a:t>
          </a:r>
          <a:endParaRPr lang="en-US" sz="1400" dirty="0"/>
        </a:p>
      </dgm:t>
    </dgm:pt>
    <dgm:pt modelId="{EC88561C-D449-4A28-9C2C-9EF2061CB59C}" type="parTrans" cxnId="{C917B676-C2D3-4E64-B770-0EA2A1D2FBE6}">
      <dgm:prSet/>
      <dgm:spPr/>
      <dgm:t>
        <a:bodyPr/>
        <a:lstStyle/>
        <a:p>
          <a:endParaRPr lang="en-US"/>
        </a:p>
      </dgm:t>
    </dgm:pt>
    <dgm:pt modelId="{020C7174-C966-48A9-9437-73B657B2E44E}" type="sibTrans" cxnId="{C917B676-C2D3-4E64-B770-0EA2A1D2FBE6}">
      <dgm:prSet/>
      <dgm:spPr/>
      <dgm:t>
        <a:bodyPr/>
        <a:lstStyle/>
        <a:p>
          <a:endParaRPr lang="en-US"/>
        </a:p>
      </dgm:t>
    </dgm:pt>
    <dgm:pt modelId="{0A96D9E0-5E5B-4750-BA03-F8C8D724D925}">
      <dgm:prSet phldrT="[Text]" custT="1"/>
      <dgm:spPr/>
      <dgm:t>
        <a:bodyPr/>
        <a:lstStyle/>
        <a:p>
          <a:r>
            <a:rPr lang="en-US" sz="1400" dirty="0" smtClean="0"/>
            <a:t>Regression</a:t>
          </a:r>
          <a:endParaRPr lang="en-US" sz="1400" dirty="0"/>
        </a:p>
      </dgm:t>
    </dgm:pt>
    <dgm:pt modelId="{D3A303B6-96D0-4BA5-98A7-CBBDB7AF620E}" type="parTrans" cxnId="{8D62B14E-4B3A-44EA-8EE9-42B63F653943}">
      <dgm:prSet/>
      <dgm:spPr/>
      <dgm:t>
        <a:bodyPr/>
        <a:lstStyle/>
        <a:p>
          <a:endParaRPr lang="en-US"/>
        </a:p>
      </dgm:t>
    </dgm:pt>
    <dgm:pt modelId="{EDBC4999-206A-4749-BCA9-352FE2219F75}" type="sibTrans" cxnId="{8D62B14E-4B3A-44EA-8EE9-42B63F653943}">
      <dgm:prSet/>
      <dgm:spPr/>
      <dgm:t>
        <a:bodyPr/>
        <a:lstStyle/>
        <a:p>
          <a:endParaRPr lang="en-US"/>
        </a:p>
      </dgm:t>
    </dgm:pt>
    <dgm:pt modelId="{8D923F97-865C-4496-8B54-2F4AA0976B63}">
      <dgm:prSet phldrT="[Text]" custT="1"/>
      <dgm:spPr/>
      <dgm:t>
        <a:bodyPr/>
        <a:lstStyle/>
        <a:p>
          <a:pPr marL="58738" indent="0"/>
          <a:r>
            <a:rPr lang="en-US" sz="1700" dirty="0" smtClean="0"/>
            <a:t>Robustness</a:t>
          </a:r>
          <a:endParaRPr lang="en-US" sz="1700" dirty="0"/>
        </a:p>
      </dgm:t>
    </dgm:pt>
    <dgm:pt modelId="{4EACC3E9-FDF2-46D7-A639-5E6BBE0EA704}" type="parTrans" cxnId="{3BC9653E-1613-401A-9514-B873C7F2D5FA}">
      <dgm:prSet/>
      <dgm:spPr/>
      <dgm:t>
        <a:bodyPr/>
        <a:lstStyle/>
        <a:p>
          <a:endParaRPr lang="en-US"/>
        </a:p>
      </dgm:t>
    </dgm:pt>
    <dgm:pt modelId="{CCE9D191-4643-4EDB-9B47-5F45135FD087}" type="sibTrans" cxnId="{3BC9653E-1613-401A-9514-B873C7F2D5FA}">
      <dgm:prSet/>
      <dgm:spPr/>
      <dgm:t>
        <a:bodyPr/>
        <a:lstStyle/>
        <a:p>
          <a:endParaRPr lang="en-US"/>
        </a:p>
      </dgm:t>
    </dgm:pt>
    <dgm:pt modelId="{D1518D19-87CE-4DEA-8403-76AA589C6446}">
      <dgm:prSet phldrT="[Text]" custT="1"/>
      <dgm:spPr/>
      <dgm:t>
        <a:bodyPr/>
        <a:lstStyle/>
        <a:p>
          <a:pPr marL="114300" indent="0"/>
          <a:r>
            <a:rPr lang="en-US" sz="1400" dirty="0" smtClean="0"/>
            <a:t>Statistical Designed </a:t>
          </a:r>
          <a:r>
            <a:rPr lang="en-US" sz="1400" dirty="0" err="1" smtClean="0"/>
            <a:t>Expts</a:t>
          </a:r>
          <a:endParaRPr lang="en-US" sz="1400" dirty="0"/>
        </a:p>
      </dgm:t>
    </dgm:pt>
    <dgm:pt modelId="{33B40E67-F470-4DD1-9694-4F4A6EBC38F3}" type="parTrans" cxnId="{5C3A2828-CE32-4436-B004-DD1DDE1AB63F}">
      <dgm:prSet/>
      <dgm:spPr/>
      <dgm:t>
        <a:bodyPr/>
        <a:lstStyle/>
        <a:p>
          <a:endParaRPr lang="en-US"/>
        </a:p>
      </dgm:t>
    </dgm:pt>
    <dgm:pt modelId="{1F015F9E-FA92-4D47-892A-30CBBBE4B5E8}" type="sibTrans" cxnId="{5C3A2828-CE32-4436-B004-DD1DDE1AB63F}">
      <dgm:prSet/>
      <dgm:spPr/>
      <dgm:t>
        <a:bodyPr/>
        <a:lstStyle/>
        <a:p>
          <a:endParaRPr lang="en-US"/>
        </a:p>
      </dgm:t>
    </dgm:pt>
    <dgm:pt modelId="{CAE02004-AB9F-4A03-B119-DD9DB8E5FF62}">
      <dgm:prSet phldrT="[Text]" custT="1"/>
      <dgm:spPr/>
      <dgm:t>
        <a:bodyPr/>
        <a:lstStyle/>
        <a:p>
          <a:pPr marL="114300" indent="0"/>
          <a:r>
            <a:rPr lang="en-US" sz="1400" dirty="0" smtClean="0"/>
            <a:t>ANOVA</a:t>
          </a:r>
          <a:endParaRPr lang="en-US" sz="1400" dirty="0"/>
        </a:p>
      </dgm:t>
    </dgm:pt>
    <dgm:pt modelId="{3694DB20-2CE3-40CF-A8F4-3C71A070D352}" type="parTrans" cxnId="{7C998A73-7512-41BE-AFB2-9E848DF626B8}">
      <dgm:prSet/>
      <dgm:spPr/>
      <dgm:t>
        <a:bodyPr/>
        <a:lstStyle/>
        <a:p>
          <a:endParaRPr lang="en-US"/>
        </a:p>
      </dgm:t>
    </dgm:pt>
    <dgm:pt modelId="{259A3A98-F9B0-4EEC-B692-24036B04A14F}" type="sibTrans" cxnId="{7C998A73-7512-41BE-AFB2-9E848DF626B8}">
      <dgm:prSet/>
      <dgm:spPr/>
      <dgm:t>
        <a:bodyPr/>
        <a:lstStyle/>
        <a:p>
          <a:endParaRPr lang="en-US"/>
        </a:p>
      </dgm:t>
    </dgm:pt>
    <dgm:pt modelId="{644B96AB-E591-4744-AC6A-85D9E87C0EAA}">
      <dgm:prSet phldrT="[Text]" custT="1"/>
      <dgm:spPr/>
      <dgm:t>
        <a:bodyPr/>
        <a:lstStyle/>
        <a:p>
          <a:r>
            <a:rPr lang="en-US" sz="1700" dirty="0" smtClean="0"/>
            <a:t>Repeatability</a:t>
          </a:r>
          <a:endParaRPr lang="en-US" sz="1700" dirty="0"/>
        </a:p>
      </dgm:t>
    </dgm:pt>
    <dgm:pt modelId="{F9A18737-ED9F-4261-9506-68FC7620FC4B}" type="parTrans" cxnId="{EAE00118-F59C-489A-A3A0-B2323CE88E3C}">
      <dgm:prSet/>
      <dgm:spPr/>
      <dgm:t>
        <a:bodyPr/>
        <a:lstStyle/>
        <a:p>
          <a:endParaRPr lang="en-US"/>
        </a:p>
      </dgm:t>
    </dgm:pt>
    <dgm:pt modelId="{EAEB4750-806F-4CFE-8E54-B5D287A5A6D4}" type="sibTrans" cxnId="{EAE00118-F59C-489A-A3A0-B2323CE88E3C}">
      <dgm:prSet/>
      <dgm:spPr/>
      <dgm:t>
        <a:bodyPr/>
        <a:lstStyle/>
        <a:p>
          <a:endParaRPr lang="en-US"/>
        </a:p>
      </dgm:t>
    </dgm:pt>
    <dgm:pt modelId="{C8F82E76-ECF7-474B-A9CB-D41463F7BE8D}">
      <dgm:prSet phldrT="[Text]" custT="1"/>
      <dgm:spPr/>
      <dgm:t>
        <a:bodyPr/>
        <a:lstStyle/>
        <a:p>
          <a:r>
            <a:rPr lang="en-US" sz="1400" dirty="0" smtClean="0"/>
            <a:t>Statistical Designed </a:t>
          </a:r>
          <a:r>
            <a:rPr lang="en-US" sz="1400" dirty="0" err="1" smtClean="0"/>
            <a:t>Expts</a:t>
          </a:r>
          <a:endParaRPr lang="en-US" sz="1400" dirty="0"/>
        </a:p>
      </dgm:t>
    </dgm:pt>
    <dgm:pt modelId="{C5EFF2FF-4C07-4942-817F-33F0752DAFF8}" type="parTrans" cxnId="{CA751986-55D9-49D2-820A-A1A83CCE9459}">
      <dgm:prSet/>
      <dgm:spPr/>
      <dgm:t>
        <a:bodyPr/>
        <a:lstStyle/>
        <a:p>
          <a:endParaRPr lang="en-US"/>
        </a:p>
      </dgm:t>
    </dgm:pt>
    <dgm:pt modelId="{87974A90-3936-4F2F-B4E5-EEB72CC98F2B}" type="sibTrans" cxnId="{CA751986-55D9-49D2-820A-A1A83CCE9459}">
      <dgm:prSet/>
      <dgm:spPr/>
      <dgm:t>
        <a:bodyPr/>
        <a:lstStyle/>
        <a:p>
          <a:endParaRPr lang="en-US"/>
        </a:p>
      </dgm:t>
    </dgm:pt>
    <dgm:pt modelId="{94767618-E489-4272-82E0-1A2FD8D99507}">
      <dgm:prSet phldrT="[Text]" custT="1"/>
      <dgm:spPr/>
      <dgm:t>
        <a:bodyPr/>
        <a:lstStyle/>
        <a:p>
          <a:r>
            <a:rPr lang="en-US" sz="1400" dirty="0" smtClean="0"/>
            <a:t>Variability Chart</a:t>
          </a:r>
          <a:endParaRPr lang="en-US" sz="1400" dirty="0"/>
        </a:p>
      </dgm:t>
    </dgm:pt>
    <dgm:pt modelId="{4D09A652-15DF-47A9-BA6D-B57B9C8FC697}" type="parTrans" cxnId="{CDB98496-72E1-4694-9984-8F6975852098}">
      <dgm:prSet/>
      <dgm:spPr/>
      <dgm:t>
        <a:bodyPr/>
        <a:lstStyle/>
        <a:p>
          <a:endParaRPr lang="en-US"/>
        </a:p>
      </dgm:t>
    </dgm:pt>
    <dgm:pt modelId="{528B9C62-C625-43C8-AB64-3605306DD686}" type="sibTrans" cxnId="{CDB98496-72E1-4694-9984-8F6975852098}">
      <dgm:prSet/>
      <dgm:spPr/>
      <dgm:t>
        <a:bodyPr/>
        <a:lstStyle/>
        <a:p>
          <a:endParaRPr lang="en-US"/>
        </a:p>
      </dgm:t>
    </dgm:pt>
    <dgm:pt modelId="{274CF5AA-FB07-40E7-82D4-F524EACF83A2}">
      <dgm:prSet phldrT="[Text]" custT="1"/>
      <dgm:spPr/>
      <dgm:t>
        <a:bodyPr/>
        <a:lstStyle/>
        <a:p>
          <a:pPr marL="114300" indent="0"/>
          <a:r>
            <a:rPr lang="en-US" sz="1400" dirty="0" smtClean="0"/>
            <a:t>Variability Charts</a:t>
          </a:r>
          <a:endParaRPr lang="en-US" sz="1400" dirty="0"/>
        </a:p>
      </dgm:t>
    </dgm:pt>
    <dgm:pt modelId="{E8BDE093-B40D-4129-B1C3-2673D8AC3AF9}" type="parTrans" cxnId="{4CFEDAFF-8990-478F-AC0D-FA0D5D5F4EEB}">
      <dgm:prSet/>
      <dgm:spPr/>
      <dgm:t>
        <a:bodyPr/>
        <a:lstStyle/>
        <a:p>
          <a:endParaRPr lang="en-US"/>
        </a:p>
      </dgm:t>
    </dgm:pt>
    <dgm:pt modelId="{567472D0-171B-4255-A2CD-536DC3947556}" type="sibTrans" cxnId="{4CFEDAFF-8990-478F-AC0D-FA0D5D5F4EEB}">
      <dgm:prSet/>
      <dgm:spPr/>
      <dgm:t>
        <a:bodyPr/>
        <a:lstStyle/>
        <a:p>
          <a:endParaRPr lang="en-US"/>
        </a:p>
      </dgm:t>
    </dgm:pt>
    <dgm:pt modelId="{6B110B5C-DD7E-4CDC-88A4-4E631C3B5434}">
      <dgm:prSet phldrT="[Text]" custT="1"/>
      <dgm:spPr/>
      <dgm:t>
        <a:bodyPr/>
        <a:lstStyle/>
        <a:p>
          <a:r>
            <a:rPr lang="en-US" sz="1700" dirty="0" smtClean="0"/>
            <a:t>Data Acceptability Criterion</a:t>
          </a:r>
          <a:endParaRPr lang="en-US" sz="1700" dirty="0"/>
        </a:p>
      </dgm:t>
    </dgm:pt>
    <dgm:pt modelId="{67664F50-E0C2-4DFA-BDF1-12B51AEA81A5}" type="parTrans" cxnId="{6FF505B8-90B2-4B86-9E45-7841738591EA}">
      <dgm:prSet/>
      <dgm:spPr/>
      <dgm:t>
        <a:bodyPr/>
        <a:lstStyle/>
        <a:p>
          <a:endParaRPr lang="en-US"/>
        </a:p>
      </dgm:t>
    </dgm:pt>
    <dgm:pt modelId="{AAC98ADF-E451-4A7C-9199-BFBEFFA1C751}" type="sibTrans" cxnId="{6FF505B8-90B2-4B86-9E45-7841738591EA}">
      <dgm:prSet/>
      <dgm:spPr/>
      <dgm:t>
        <a:bodyPr/>
        <a:lstStyle/>
        <a:p>
          <a:endParaRPr lang="en-US"/>
        </a:p>
      </dgm:t>
    </dgm:pt>
    <dgm:pt modelId="{441F2A7B-FC54-4A8D-857C-19979D1A198E}">
      <dgm:prSet phldrT="[Text]" custT="1"/>
      <dgm:spPr/>
      <dgm:t>
        <a:bodyPr/>
        <a:lstStyle/>
        <a:p>
          <a:r>
            <a:rPr lang="en-US" sz="1400" dirty="0" smtClean="0"/>
            <a:t>McKay’s Approx.</a:t>
          </a:r>
          <a:endParaRPr lang="en-US" sz="1400" dirty="0"/>
        </a:p>
      </dgm:t>
    </dgm:pt>
    <dgm:pt modelId="{D09B3954-660A-40DA-9D6C-09C89F1BDF77}" type="parTrans" cxnId="{6DF12B53-D3B1-437E-8754-1A8BB5FA9A5C}">
      <dgm:prSet/>
      <dgm:spPr/>
      <dgm:t>
        <a:bodyPr/>
        <a:lstStyle/>
        <a:p>
          <a:endParaRPr lang="en-US"/>
        </a:p>
      </dgm:t>
    </dgm:pt>
    <dgm:pt modelId="{295DCA5D-A6A1-4DBB-B361-88F8B957A735}" type="sibTrans" cxnId="{6DF12B53-D3B1-437E-8754-1A8BB5FA9A5C}">
      <dgm:prSet/>
      <dgm:spPr/>
      <dgm:t>
        <a:bodyPr/>
        <a:lstStyle/>
        <a:p>
          <a:endParaRPr lang="en-US"/>
        </a:p>
      </dgm:t>
    </dgm:pt>
    <dgm:pt modelId="{19C8513E-386F-4827-AF42-F204B1C22B5B}">
      <dgm:prSet phldrT="[Text]" custT="1"/>
      <dgm:spPr/>
      <dgm:t>
        <a:bodyPr/>
        <a:lstStyle/>
        <a:p>
          <a:r>
            <a:rPr lang="en-US" sz="1700" dirty="0" smtClean="0"/>
            <a:t>Selectivity</a:t>
          </a:r>
          <a:endParaRPr lang="en-US" sz="1700" dirty="0"/>
        </a:p>
      </dgm:t>
    </dgm:pt>
    <dgm:pt modelId="{9A0F9470-6ADF-4E2E-8E06-12E305363188}" type="parTrans" cxnId="{F54B3835-D084-46EC-A297-C40B17657F28}">
      <dgm:prSet/>
      <dgm:spPr/>
      <dgm:t>
        <a:bodyPr/>
        <a:lstStyle/>
        <a:p>
          <a:endParaRPr lang="en-US"/>
        </a:p>
      </dgm:t>
    </dgm:pt>
    <dgm:pt modelId="{2EBCFCB0-DB8E-48EA-AC77-8483BBA9CD60}" type="sibTrans" cxnId="{F54B3835-D084-46EC-A297-C40B17657F28}">
      <dgm:prSet/>
      <dgm:spPr/>
      <dgm:t>
        <a:bodyPr/>
        <a:lstStyle/>
        <a:p>
          <a:endParaRPr lang="en-US"/>
        </a:p>
      </dgm:t>
    </dgm:pt>
    <dgm:pt modelId="{40D05837-27B4-4528-881A-29D714BE380C}">
      <dgm:prSet phldrT="[Text]" custT="1"/>
      <dgm:spPr/>
      <dgm:t>
        <a:bodyPr/>
        <a:lstStyle/>
        <a:p>
          <a:r>
            <a:rPr lang="en-US" sz="1400" dirty="0" smtClean="0"/>
            <a:t>Designed </a:t>
          </a:r>
          <a:r>
            <a:rPr lang="en-US" sz="1400" dirty="0" err="1" smtClean="0"/>
            <a:t>Expts</a:t>
          </a:r>
          <a:r>
            <a:rPr lang="en-US" sz="1400" dirty="0" smtClean="0"/>
            <a:t>: Column Screening</a:t>
          </a:r>
          <a:endParaRPr lang="en-US" sz="1400" dirty="0"/>
        </a:p>
      </dgm:t>
    </dgm:pt>
    <dgm:pt modelId="{0254AA85-13A2-4048-95CA-DC2657FF22FE}" type="parTrans" cxnId="{1EF7923F-2816-4201-AD0E-3CC8CB151E94}">
      <dgm:prSet/>
      <dgm:spPr/>
      <dgm:t>
        <a:bodyPr/>
        <a:lstStyle/>
        <a:p>
          <a:endParaRPr lang="en-US"/>
        </a:p>
      </dgm:t>
    </dgm:pt>
    <dgm:pt modelId="{8E486F00-AC2E-433D-B183-9CCCD8F7656F}" type="sibTrans" cxnId="{1EF7923F-2816-4201-AD0E-3CC8CB151E94}">
      <dgm:prSet/>
      <dgm:spPr/>
      <dgm:t>
        <a:bodyPr/>
        <a:lstStyle/>
        <a:p>
          <a:endParaRPr lang="en-US"/>
        </a:p>
      </dgm:t>
    </dgm:pt>
    <dgm:pt modelId="{5C828115-305F-43CF-A6F1-B2F87ACBF8CE}">
      <dgm:prSet phldrT="[Text]" custT="1"/>
      <dgm:spPr/>
      <dgm:t>
        <a:bodyPr/>
        <a:lstStyle/>
        <a:p>
          <a:r>
            <a:rPr lang="en-US" sz="1400" dirty="0" err="1" smtClean="0"/>
            <a:t>PCA</a:t>
          </a:r>
          <a:endParaRPr lang="en-US" sz="1400" dirty="0"/>
        </a:p>
      </dgm:t>
    </dgm:pt>
    <dgm:pt modelId="{1296547C-B774-4D98-80AA-7DAC06985F1B}" type="parTrans" cxnId="{F8F530A8-BA2E-4AA3-AD7F-327F1C92E2BD}">
      <dgm:prSet/>
      <dgm:spPr/>
      <dgm:t>
        <a:bodyPr/>
        <a:lstStyle/>
        <a:p>
          <a:endParaRPr lang="en-US"/>
        </a:p>
      </dgm:t>
    </dgm:pt>
    <dgm:pt modelId="{9E8770D8-711F-41C9-BF23-F759F8874BA4}" type="sibTrans" cxnId="{F8F530A8-BA2E-4AA3-AD7F-327F1C92E2BD}">
      <dgm:prSet/>
      <dgm:spPr/>
      <dgm:t>
        <a:bodyPr/>
        <a:lstStyle/>
        <a:p>
          <a:endParaRPr lang="en-US"/>
        </a:p>
      </dgm:t>
    </dgm:pt>
    <dgm:pt modelId="{F8A75687-A9E1-492D-BBB5-47D0B20B328F}">
      <dgm:prSet phldrT="[Text]" custT="1"/>
      <dgm:spPr/>
      <dgm:t>
        <a:bodyPr/>
        <a:lstStyle/>
        <a:p>
          <a:pPr marL="114300" indent="0"/>
          <a:endParaRPr lang="en-US" sz="1400" dirty="0"/>
        </a:p>
      </dgm:t>
    </dgm:pt>
    <dgm:pt modelId="{848555AB-5103-4E85-A9E6-59F1001250C7}" type="parTrans" cxnId="{B79DC2B7-1458-4BBE-B034-2E375585EFA8}">
      <dgm:prSet/>
      <dgm:spPr/>
      <dgm:t>
        <a:bodyPr/>
        <a:lstStyle/>
        <a:p>
          <a:endParaRPr lang="en-US"/>
        </a:p>
      </dgm:t>
    </dgm:pt>
    <dgm:pt modelId="{FC6C169F-FABE-4FAF-9003-15F4502EE24F}" type="sibTrans" cxnId="{B79DC2B7-1458-4BBE-B034-2E375585EFA8}">
      <dgm:prSet/>
      <dgm:spPr/>
      <dgm:t>
        <a:bodyPr/>
        <a:lstStyle/>
        <a:p>
          <a:endParaRPr lang="en-US"/>
        </a:p>
      </dgm:t>
    </dgm:pt>
    <dgm:pt modelId="{8BA7D303-80D9-4433-92DF-54BAF870473E}">
      <dgm:prSet phldrT="[Text]" custT="1"/>
      <dgm:spPr/>
      <dgm:t>
        <a:bodyPr/>
        <a:lstStyle/>
        <a:p>
          <a:pPr marL="114300" indent="0"/>
          <a:r>
            <a:rPr lang="en-US" sz="1400" dirty="0" smtClean="0"/>
            <a:t>Prediction Profiles</a:t>
          </a:r>
          <a:endParaRPr lang="en-US" sz="1400" dirty="0"/>
        </a:p>
      </dgm:t>
    </dgm:pt>
    <dgm:pt modelId="{D5B0C974-DA48-466B-A95E-8611BCB65FE2}" type="parTrans" cxnId="{BF4DF087-1B5B-4DF3-BC55-7EF7CA24D49E}">
      <dgm:prSet/>
      <dgm:spPr/>
      <dgm:t>
        <a:bodyPr/>
        <a:lstStyle/>
        <a:p>
          <a:endParaRPr lang="en-US"/>
        </a:p>
      </dgm:t>
    </dgm:pt>
    <dgm:pt modelId="{4A4FCA5D-C799-4F8E-8C25-5E6692D80BDB}" type="sibTrans" cxnId="{BF4DF087-1B5B-4DF3-BC55-7EF7CA24D49E}">
      <dgm:prSet/>
      <dgm:spPr/>
      <dgm:t>
        <a:bodyPr/>
        <a:lstStyle/>
        <a:p>
          <a:endParaRPr lang="en-US"/>
        </a:p>
      </dgm:t>
    </dgm:pt>
    <dgm:pt modelId="{BCAB58D6-CA56-4911-B8D7-B5A22233B5B0}" type="pres">
      <dgm:prSet presAssocID="{44B763F8-C829-49E4-8E2A-F542518AE8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F9E359-23C9-4C94-8C67-8EB160073906}" type="pres">
      <dgm:prSet presAssocID="{19C8513E-386F-4827-AF42-F204B1C22B5B}" presName="node" presStyleLbl="node1" presStyleIdx="0" presStyleCnt="6" custScaleX="185328" custLinFactX="-2073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A09EB-D1DD-4B3B-B556-79E04AA7B7E3}" type="pres">
      <dgm:prSet presAssocID="{2EBCFCB0-DB8E-48EA-AC77-8483BBA9CD60}" presName="sibTrans" presStyleCnt="0"/>
      <dgm:spPr/>
    </dgm:pt>
    <dgm:pt modelId="{04E964AA-F21D-49BF-A5DD-854B58D6504D}" type="pres">
      <dgm:prSet presAssocID="{21F407D0-BC38-4B30-8162-F2F4A9F1DFE3}" presName="node" presStyleLbl="node1" presStyleIdx="1" presStyleCnt="6" custScaleX="207544" custLinFactX="-768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866FF-AD5E-4B73-9EC3-CF67FF4B6E5A}" type="pres">
      <dgm:prSet presAssocID="{7673BBE0-DA1D-4088-988C-C9CD5466126D}" presName="sibTrans" presStyleCnt="0"/>
      <dgm:spPr/>
    </dgm:pt>
    <dgm:pt modelId="{10764A6D-57A3-48D7-8E14-749D92AC1C9C}" type="pres">
      <dgm:prSet presAssocID="{8D923F97-865C-4496-8B54-2F4AA0976B63}" presName="node" presStyleLbl="node1" presStyleIdx="2" presStyleCnt="6" custScaleX="235352" custLinFactX="207321" custLinFactNeighborX="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C0400-808E-4352-9646-69EA50F12FC7}" type="pres">
      <dgm:prSet presAssocID="{CCE9D191-4643-4EDB-9B47-5F45135FD087}" presName="sibTrans" presStyleCnt="0"/>
      <dgm:spPr/>
    </dgm:pt>
    <dgm:pt modelId="{9C4606FB-988B-4E3A-AE7F-79B1D75F713E}" type="pres">
      <dgm:prSet presAssocID="{A84C43DC-1C1D-421D-9ED8-1D120AD425E6}" presName="node" presStyleLbl="node1" presStyleIdx="3" presStyleCnt="6" custScaleX="229779" custLinFactX="203503" custLinFactNeighborX="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65369-C850-49E5-A519-2D8F60321583}" type="pres">
      <dgm:prSet presAssocID="{B30F0797-B66D-4060-B2F7-589E91578F43}" presName="sibTrans" presStyleCnt="0"/>
      <dgm:spPr/>
    </dgm:pt>
    <dgm:pt modelId="{85CEFC73-83C0-4A7F-83C7-C766956196AD}" type="pres">
      <dgm:prSet presAssocID="{644B96AB-E591-4744-AC6A-85D9E87C0EAA}" presName="node" presStyleLbl="node1" presStyleIdx="4" presStyleCnt="6" custScaleX="241407" custLinFactX="-455890" custLinFactNeighborX="-5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AF59A-C48F-4B58-9D98-A968ACE81739}" type="pres">
      <dgm:prSet presAssocID="{EAEB4750-806F-4CFE-8E54-B5D287A5A6D4}" presName="sibTrans" presStyleCnt="0"/>
      <dgm:spPr/>
    </dgm:pt>
    <dgm:pt modelId="{51EA81E6-9E99-4F9F-B036-695AC12A6167}" type="pres">
      <dgm:prSet presAssocID="{6B110B5C-DD7E-4CDC-88A4-4E631C3B5434}" presName="node" presStyleLbl="node1" presStyleIdx="5" presStyleCnt="6" custScaleX="227203" custLinFactX="-2040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3298FE-E71A-4DC3-B7C3-01A41073A7BB}" type="presOf" srcId="{94767618-E489-4272-82E0-1A2FD8D99507}" destId="{85CEFC73-83C0-4A7F-83C7-C766956196AD}" srcOrd="0" destOrd="2" presId="urn:microsoft.com/office/officeart/2005/8/layout/hList6"/>
    <dgm:cxn modelId="{3BC9653E-1613-401A-9514-B873C7F2D5FA}" srcId="{44B763F8-C829-49E4-8E2A-F542518AE8BF}" destId="{8D923F97-865C-4496-8B54-2F4AA0976B63}" srcOrd="2" destOrd="0" parTransId="{4EACC3E9-FDF2-46D7-A639-5E6BBE0EA704}" sibTransId="{CCE9D191-4643-4EDB-9B47-5F45135FD087}"/>
    <dgm:cxn modelId="{BD259F43-6895-49BB-9BDF-84F6D7433C24}" type="presOf" srcId="{F8A75687-A9E1-492D-BBB5-47D0B20B328F}" destId="{10764A6D-57A3-48D7-8E14-749D92AC1C9C}" srcOrd="0" destOrd="4" presId="urn:microsoft.com/office/officeart/2005/8/layout/hList6"/>
    <dgm:cxn modelId="{1DA7A827-80E5-4F65-89C0-274A18679AF2}" type="presOf" srcId="{C8F82E76-ECF7-474B-A9CB-D41463F7BE8D}" destId="{85CEFC73-83C0-4A7F-83C7-C766956196AD}" srcOrd="0" destOrd="1" presId="urn:microsoft.com/office/officeart/2005/8/layout/hList6"/>
    <dgm:cxn modelId="{5C3A2828-CE32-4436-B004-DD1DDE1AB63F}" srcId="{8D923F97-865C-4496-8B54-2F4AA0976B63}" destId="{D1518D19-87CE-4DEA-8403-76AA589C6446}" srcOrd="0" destOrd="0" parTransId="{33B40E67-F470-4DD1-9694-4F4A6EBC38F3}" sibTransId="{1F015F9E-FA92-4D47-892A-30CBBBE4B5E8}"/>
    <dgm:cxn modelId="{105A2DF4-ADDE-4F83-9F9B-5CE59036071F}" type="presOf" srcId="{0A96D9E0-5E5B-4750-BA03-F8C8D724D925}" destId="{04E964AA-F21D-49BF-A5DD-854B58D6504D}" srcOrd="0" destOrd="3" presId="urn:microsoft.com/office/officeart/2005/8/layout/hList6"/>
    <dgm:cxn modelId="{3462A785-5E34-4B08-A471-0641260C434B}" type="presOf" srcId="{6B110B5C-DD7E-4CDC-88A4-4E631C3B5434}" destId="{51EA81E6-9E99-4F9F-B036-695AC12A6167}" srcOrd="0" destOrd="0" presId="urn:microsoft.com/office/officeart/2005/8/layout/hList6"/>
    <dgm:cxn modelId="{CDB98496-72E1-4694-9984-8F6975852098}" srcId="{644B96AB-E591-4744-AC6A-85D9E87C0EAA}" destId="{94767618-E489-4272-82E0-1A2FD8D99507}" srcOrd="1" destOrd="0" parTransId="{4D09A652-15DF-47A9-BA6D-B57B9C8FC697}" sibTransId="{528B9C62-C625-43C8-AB64-3605306DD686}"/>
    <dgm:cxn modelId="{81355CF3-C89A-4ED9-B880-2B6547A8290C}" srcId="{21F407D0-BC38-4B30-8162-F2F4A9F1DFE3}" destId="{054EDF4A-29B4-4EB1-A788-11E567518F52}" srcOrd="1" destOrd="0" parTransId="{9E1ED627-C312-4A77-8FC1-D6A3CF894504}" sibTransId="{FF64559B-6C1D-4660-9D64-E9C13A4A6D34}"/>
    <dgm:cxn modelId="{7CF29B16-5840-4FC8-AD38-6D5482C895E0}" type="presOf" srcId="{054EDF4A-29B4-4EB1-A788-11E567518F52}" destId="{04E964AA-F21D-49BF-A5DD-854B58D6504D}" srcOrd="0" destOrd="2" presId="urn:microsoft.com/office/officeart/2005/8/layout/hList6"/>
    <dgm:cxn modelId="{7555DC37-971A-4052-ABD8-19268E25EAD1}" type="presOf" srcId="{85C9F13A-A9CE-45E2-ABB9-D93F256128CE}" destId="{9C4606FB-988B-4E3A-AE7F-79B1D75F713E}" srcOrd="0" destOrd="1" presId="urn:microsoft.com/office/officeart/2005/8/layout/hList6"/>
    <dgm:cxn modelId="{EAE00118-F59C-489A-A3A0-B2323CE88E3C}" srcId="{44B763F8-C829-49E4-8E2A-F542518AE8BF}" destId="{644B96AB-E591-4744-AC6A-85D9E87C0EAA}" srcOrd="4" destOrd="0" parTransId="{F9A18737-ED9F-4261-9506-68FC7620FC4B}" sibTransId="{EAEB4750-806F-4CFE-8E54-B5D287A5A6D4}"/>
    <dgm:cxn modelId="{F8F530A8-BA2E-4AA3-AD7F-327F1C92E2BD}" srcId="{19C8513E-386F-4827-AF42-F204B1C22B5B}" destId="{5C828115-305F-43CF-A6F1-B2F87ACBF8CE}" srcOrd="1" destOrd="0" parTransId="{1296547C-B774-4D98-80AA-7DAC06985F1B}" sibTransId="{9E8770D8-711F-41C9-BF23-F759F8874BA4}"/>
    <dgm:cxn modelId="{EF10F18A-E2E4-44B0-8842-D245BAF794C8}" type="presOf" srcId="{F6284402-2EC3-4EFD-B55B-7EBC6ABEE0D1}" destId="{04E964AA-F21D-49BF-A5DD-854B58D6504D}" srcOrd="0" destOrd="1" presId="urn:microsoft.com/office/officeart/2005/8/layout/hList6"/>
    <dgm:cxn modelId="{4CFEDAFF-8990-478F-AC0D-FA0D5D5F4EEB}" srcId="{A84C43DC-1C1D-421D-9ED8-1D120AD425E6}" destId="{274CF5AA-FB07-40E7-82D4-F524EACF83A2}" srcOrd="2" destOrd="0" parTransId="{E8BDE093-B40D-4129-B1C3-2673D8AC3AF9}" sibTransId="{567472D0-171B-4255-A2CD-536DC3947556}"/>
    <dgm:cxn modelId="{8D62B14E-4B3A-44EA-8EE9-42B63F653943}" srcId="{21F407D0-BC38-4B30-8162-F2F4A9F1DFE3}" destId="{0A96D9E0-5E5B-4750-BA03-F8C8D724D925}" srcOrd="2" destOrd="0" parTransId="{D3A303B6-96D0-4BA5-98A7-CBBDB7AF620E}" sibTransId="{EDBC4999-206A-4749-BCA9-352FE2219F75}"/>
    <dgm:cxn modelId="{A6F1E37F-13D3-4D67-AD4E-3E35E563992A}" type="presOf" srcId="{19C8513E-386F-4827-AF42-F204B1C22B5B}" destId="{F2F9E359-23C9-4C94-8C67-8EB160073906}" srcOrd="0" destOrd="0" presId="urn:microsoft.com/office/officeart/2005/8/layout/hList6"/>
    <dgm:cxn modelId="{D6025792-3421-4640-B46F-640CD7400B66}" type="presOf" srcId="{44B763F8-C829-49E4-8E2A-F542518AE8BF}" destId="{BCAB58D6-CA56-4911-B8D7-B5A22233B5B0}" srcOrd="0" destOrd="0" presId="urn:microsoft.com/office/officeart/2005/8/layout/hList6"/>
    <dgm:cxn modelId="{35767767-3BB0-4E2B-AA6A-5A3E0D598DEF}" type="presOf" srcId="{5C828115-305F-43CF-A6F1-B2F87ACBF8CE}" destId="{F2F9E359-23C9-4C94-8C67-8EB160073906}" srcOrd="0" destOrd="2" presId="urn:microsoft.com/office/officeart/2005/8/layout/hList6"/>
    <dgm:cxn modelId="{6DF12B53-D3B1-437E-8754-1A8BB5FA9A5C}" srcId="{6B110B5C-DD7E-4CDC-88A4-4E631C3B5434}" destId="{441F2A7B-FC54-4A8D-857C-19979D1A198E}" srcOrd="0" destOrd="0" parTransId="{D09B3954-660A-40DA-9D6C-09C89F1BDF77}" sibTransId="{295DCA5D-A6A1-4DBB-B361-88F8B957A735}"/>
    <dgm:cxn modelId="{7C998A73-7512-41BE-AFB2-9E848DF626B8}" srcId="{8D923F97-865C-4496-8B54-2F4AA0976B63}" destId="{CAE02004-AB9F-4A03-B119-DD9DB8E5FF62}" srcOrd="1" destOrd="0" parTransId="{3694DB20-2CE3-40CF-A8F4-3C71A070D352}" sibTransId="{259A3A98-F9B0-4EEC-B692-24036B04A14F}"/>
    <dgm:cxn modelId="{25B8A0E8-C9AA-4BDA-98FA-A49E7B795BC6}" type="presOf" srcId="{8BA7D303-80D9-4433-92DF-54BAF870473E}" destId="{10764A6D-57A3-48D7-8E14-749D92AC1C9C}" srcOrd="0" destOrd="3" presId="urn:microsoft.com/office/officeart/2005/8/layout/hList6"/>
    <dgm:cxn modelId="{64A6006C-81B5-4117-80EE-BABE51CB3433}" srcId="{44B763F8-C829-49E4-8E2A-F542518AE8BF}" destId="{A84C43DC-1C1D-421D-9ED8-1D120AD425E6}" srcOrd="3" destOrd="0" parTransId="{BE8939A2-073B-4FBC-B9DF-C39781C74F6C}" sibTransId="{B30F0797-B66D-4060-B2F7-589E91578F43}"/>
    <dgm:cxn modelId="{0EEF7937-944A-494E-9AD3-8647B60FF070}" type="presOf" srcId="{D1518D19-87CE-4DEA-8403-76AA589C6446}" destId="{10764A6D-57A3-48D7-8E14-749D92AC1C9C}" srcOrd="0" destOrd="1" presId="urn:microsoft.com/office/officeart/2005/8/layout/hList6"/>
    <dgm:cxn modelId="{F8122B35-DF57-42D1-9723-45640A4A268E}" srcId="{21F407D0-BC38-4B30-8162-F2F4A9F1DFE3}" destId="{F6284402-2EC3-4EFD-B55B-7EBC6ABEE0D1}" srcOrd="0" destOrd="0" parTransId="{B211C5D2-ABC3-4FE4-9A50-ED8BB2E0EA21}" sibTransId="{48E2D8C6-EA16-4637-9AEB-5467FCA6D08D}"/>
    <dgm:cxn modelId="{29B5238A-8E03-4FE8-BA86-C0799F29D3B4}" type="presOf" srcId="{21F407D0-BC38-4B30-8162-F2F4A9F1DFE3}" destId="{04E964AA-F21D-49BF-A5DD-854B58D6504D}" srcOrd="0" destOrd="0" presId="urn:microsoft.com/office/officeart/2005/8/layout/hList6"/>
    <dgm:cxn modelId="{6FF505B8-90B2-4B86-9E45-7841738591EA}" srcId="{44B763F8-C829-49E4-8E2A-F542518AE8BF}" destId="{6B110B5C-DD7E-4CDC-88A4-4E631C3B5434}" srcOrd="5" destOrd="0" parTransId="{67664F50-E0C2-4DFA-BDF1-12B51AEA81A5}" sibTransId="{AAC98ADF-E451-4A7C-9199-BFBEFFA1C751}"/>
    <dgm:cxn modelId="{F54B3835-D084-46EC-A297-C40B17657F28}" srcId="{44B763F8-C829-49E4-8E2A-F542518AE8BF}" destId="{19C8513E-386F-4827-AF42-F204B1C22B5B}" srcOrd="0" destOrd="0" parTransId="{9A0F9470-6ADF-4E2E-8E06-12E305363188}" sibTransId="{2EBCFCB0-DB8E-48EA-AC77-8483BBA9CD60}"/>
    <dgm:cxn modelId="{F2B86854-76E3-4935-8441-870C211B2AD9}" type="presOf" srcId="{274CF5AA-FB07-40E7-82D4-F524EACF83A2}" destId="{9C4606FB-988B-4E3A-AE7F-79B1D75F713E}" srcOrd="0" destOrd="3" presId="urn:microsoft.com/office/officeart/2005/8/layout/hList6"/>
    <dgm:cxn modelId="{BE5984AB-9E9F-46D6-AEEF-76B2A4C90023}" type="presOf" srcId="{40D05837-27B4-4528-881A-29D714BE380C}" destId="{F2F9E359-23C9-4C94-8C67-8EB160073906}" srcOrd="0" destOrd="1" presId="urn:microsoft.com/office/officeart/2005/8/layout/hList6"/>
    <dgm:cxn modelId="{492542BF-AF05-468D-A53C-9F443AAC7F48}" srcId="{A84C43DC-1C1D-421D-9ED8-1D120AD425E6}" destId="{85C9F13A-A9CE-45E2-ABB9-D93F256128CE}" srcOrd="0" destOrd="0" parTransId="{C9CEB757-5C18-4236-816D-3D6C94A9AFDD}" sibTransId="{89926EA5-DE07-44AA-8808-7BDA0E7BDF7F}"/>
    <dgm:cxn modelId="{D7D26424-FA1F-409B-BB09-A68354A210C7}" type="presOf" srcId="{644B96AB-E591-4744-AC6A-85D9E87C0EAA}" destId="{85CEFC73-83C0-4A7F-83C7-C766956196AD}" srcOrd="0" destOrd="0" presId="urn:microsoft.com/office/officeart/2005/8/layout/hList6"/>
    <dgm:cxn modelId="{9ED56A3E-84B5-4ABC-82A2-01314B4F4444}" type="presOf" srcId="{C270908F-8E83-4A75-8A7B-BA61CC77AC09}" destId="{9C4606FB-988B-4E3A-AE7F-79B1D75F713E}" srcOrd="0" destOrd="2" presId="urn:microsoft.com/office/officeart/2005/8/layout/hList6"/>
    <dgm:cxn modelId="{CA751986-55D9-49D2-820A-A1A83CCE9459}" srcId="{644B96AB-E591-4744-AC6A-85D9E87C0EAA}" destId="{C8F82E76-ECF7-474B-A9CB-D41463F7BE8D}" srcOrd="0" destOrd="0" parTransId="{C5EFF2FF-4C07-4942-817F-33F0752DAFF8}" sibTransId="{87974A90-3936-4F2F-B4E5-EEB72CC98F2B}"/>
    <dgm:cxn modelId="{A3D944AA-AAF7-40DE-85B6-B2BCAFBFE72B}" srcId="{44B763F8-C829-49E4-8E2A-F542518AE8BF}" destId="{21F407D0-BC38-4B30-8162-F2F4A9F1DFE3}" srcOrd="1" destOrd="0" parTransId="{CF4F0893-1C9D-465D-ABEB-72D370455E7F}" sibTransId="{7673BBE0-DA1D-4088-988C-C9CD5466126D}"/>
    <dgm:cxn modelId="{B79DC2B7-1458-4BBE-B034-2E375585EFA8}" srcId="{8D923F97-865C-4496-8B54-2F4AA0976B63}" destId="{F8A75687-A9E1-492D-BBB5-47D0B20B328F}" srcOrd="3" destOrd="0" parTransId="{848555AB-5103-4E85-A9E6-59F1001250C7}" sibTransId="{FC6C169F-FABE-4FAF-9003-15F4502EE24F}"/>
    <dgm:cxn modelId="{AC0E03AB-70A2-4449-A23F-0B749918C469}" type="presOf" srcId="{8D923F97-865C-4496-8B54-2F4AA0976B63}" destId="{10764A6D-57A3-48D7-8E14-749D92AC1C9C}" srcOrd="0" destOrd="0" presId="urn:microsoft.com/office/officeart/2005/8/layout/hList6"/>
    <dgm:cxn modelId="{C917B676-C2D3-4E64-B770-0EA2A1D2FBE6}" srcId="{A84C43DC-1C1D-421D-9ED8-1D120AD425E6}" destId="{C270908F-8E83-4A75-8A7B-BA61CC77AC09}" srcOrd="1" destOrd="0" parTransId="{EC88561C-D449-4A28-9C2C-9EF2061CB59C}" sibTransId="{020C7174-C966-48A9-9437-73B657B2E44E}"/>
    <dgm:cxn modelId="{6E25F617-069B-4134-8A46-275255C09EDF}" type="presOf" srcId="{CAE02004-AB9F-4A03-B119-DD9DB8E5FF62}" destId="{10764A6D-57A3-48D7-8E14-749D92AC1C9C}" srcOrd="0" destOrd="2" presId="urn:microsoft.com/office/officeart/2005/8/layout/hList6"/>
    <dgm:cxn modelId="{58D35FEC-F602-4173-84C8-53635B6A9123}" type="presOf" srcId="{A84C43DC-1C1D-421D-9ED8-1D120AD425E6}" destId="{9C4606FB-988B-4E3A-AE7F-79B1D75F713E}" srcOrd="0" destOrd="0" presId="urn:microsoft.com/office/officeart/2005/8/layout/hList6"/>
    <dgm:cxn modelId="{1EF7923F-2816-4201-AD0E-3CC8CB151E94}" srcId="{19C8513E-386F-4827-AF42-F204B1C22B5B}" destId="{40D05837-27B4-4528-881A-29D714BE380C}" srcOrd="0" destOrd="0" parTransId="{0254AA85-13A2-4048-95CA-DC2657FF22FE}" sibTransId="{8E486F00-AC2E-433D-B183-9CCCD8F7656F}"/>
    <dgm:cxn modelId="{BF4DF087-1B5B-4DF3-BC55-7EF7CA24D49E}" srcId="{8D923F97-865C-4496-8B54-2F4AA0976B63}" destId="{8BA7D303-80D9-4433-92DF-54BAF870473E}" srcOrd="2" destOrd="0" parTransId="{D5B0C974-DA48-466B-A95E-8611BCB65FE2}" sibTransId="{4A4FCA5D-C799-4F8E-8C25-5E6692D80BDB}"/>
    <dgm:cxn modelId="{108C5AA7-4A9E-40D0-9786-FA3241FE667E}" type="presOf" srcId="{441F2A7B-FC54-4A8D-857C-19979D1A198E}" destId="{51EA81E6-9E99-4F9F-B036-695AC12A6167}" srcOrd="0" destOrd="1" presId="urn:microsoft.com/office/officeart/2005/8/layout/hList6"/>
    <dgm:cxn modelId="{B1CDC96F-EEC8-4B6F-AA48-FE41D4B07BC1}" type="presParOf" srcId="{BCAB58D6-CA56-4911-B8D7-B5A22233B5B0}" destId="{F2F9E359-23C9-4C94-8C67-8EB160073906}" srcOrd="0" destOrd="0" presId="urn:microsoft.com/office/officeart/2005/8/layout/hList6"/>
    <dgm:cxn modelId="{1B1E9ED4-F532-49FD-8466-F207B5CE74C2}" type="presParOf" srcId="{BCAB58D6-CA56-4911-B8D7-B5A22233B5B0}" destId="{48BA09EB-D1DD-4B3B-B556-79E04AA7B7E3}" srcOrd="1" destOrd="0" presId="urn:microsoft.com/office/officeart/2005/8/layout/hList6"/>
    <dgm:cxn modelId="{183C9564-1C45-4DB2-8A91-61FDDADF2AA1}" type="presParOf" srcId="{BCAB58D6-CA56-4911-B8D7-B5A22233B5B0}" destId="{04E964AA-F21D-49BF-A5DD-854B58D6504D}" srcOrd="2" destOrd="0" presId="urn:microsoft.com/office/officeart/2005/8/layout/hList6"/>
    <dgm:cxn modelId="{33762FC8-E691-48E5-85D3-8CD19B54E4F9}" type="presParOf" srcId="{BCAB58D6-CA56-4911-B8D7-B5A22233B5B0}" destId="{9C8866FF-AD5E-4B73-9EC3-CF67FF4B6E5A}" srcOrd="3" destOrd="0" presId="urn:microsoft.com/office/officeart/2005/8/layout/hList6"/>
    <dgm:cxn modelId="{82243809-6B68-4684-B293-DAD009F1F592}" type="presParOf" srcId="{BCAB58D6-CA56-4911-B8D7-B5A22233B5B0}" destId="{10764A6D-57A3-48D7-8E14-749D92AC1C9C}" srcOrd="4" destOrd="0" presId="urn:microsoft.com/office/officeart/2005/8/layout/hList6"/>
    <dgm:cxn modelId="{346253B7-783C-4CF2-9953-59E5F37C2B96}" type="presParOf" srcId="{BCAB58D6-CA56-4911-B8D7-B5A22233B5B0}" destId="{BF8C0400-808E-4352-9646-69EA50F12FC7}" srcOrd="5" destOrd="0" presId="urn:microsoft.com/office/officeart/2005/8/layout/hList6"/>
    <dgm:cxn modelId="{BB714867-BF19-45BD-AB89-EE8A4FC6E440}" type="presParOf" srcId="{BCAB58D6-CA56-4911-B8D7-B5A22233B5B0}" destId="{9C4606FB-988B-4E3A-AE7F-79B1D75F713E}" srcOrd="6" destOrd="0" presId="urn:microsoft.com/office/officeart/2005/8/layout/hList6"/>
    <dgm:cxn modelId="{CD462539-8DDB-4214-836B-A668A1D1309C}" type="presParOf" srcId="{BCAB58D6-CA56-4911-B8D7-B5A22233B5B0}" destId="{BEF65369-C850-49E5-A519-2D8F60321583}" srcOrd="7" destOrd="0" presId="urn:microsoft.com/office/officeart/2005/8/layout/hList6"/>
    <dgm:cxn modelId="{49A805EB-7B19-48E0-9072-6686E2CF6B8F}" type="presParOf" srcId="{BCAB58D6-CA56-4911-B8D7-B5A22233B5B0}" destId="{85CEFC73-83C0-4A7F-83C7-C766956196AD}" srcOrd="8" destOrd="0" presId="urn:microsoft.com/office/officeart/2005/8/layout/hList6"/>
    <dgm:cxn modelId="{B64D285C-F20E-4C68-AE57-819F3A18D4E6}" type="presParOf" srcId="{BCAB58D6-CA56-4911-B8D7-B5A22233B5B0}" destId="{FBCAF59A-C48F-4B58-9D98-A968ACE81739}" srcOrd="9" destOrd="0" presId="urn:microsoft.com/office/officeart/2005/8/layout/hList6"/>
    <dgm:cxn modelId="{A6BE142E-827A-402C-BAB8-CB245F7966F6}" type="presParOf" srcId="{BCAB58D6-CA56-4911-B8D7-B5A22233B5B0}" destId="{51EA81E6-9E99-4F9F-B036-695AC12A6167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B763F8-C829-49E4-8E2A-F542518AE8B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F407D0-BC38-4B30-8162-F2F4A9F1DFE3}">
      <dgm:prSet phldrT="[Text]" custT="1"/>
      <dgm:spPr/>
      <dgm:t>
        <a:bodyPr/>
        <a:lstStyle/>
        <a:p>
          <a:r>
            <a:rPr lang="en-US" sz="1700" dirty="0" smtClean="0"/>
            <a:t>Linearity/</a:t>
          </a:r>
        </a:p>
        <a:p>
          <a:r>
            <a:rPr lang="en-US" sz="1700" dirty="0" smtClean="0"/>
            <a:t>Range</a:t>
          </a:r>
          <a:endParaRPr lang="en-US" sz="1700" dirty="0"/>
        </a:p>
      </dgm:t>
    </dgm:pt>
    <dgm:pt modelId="{CF4F0893-1C9D-465D-ABEB-72D370455E7F}" type="parTrans" cxnId="{A3D944AA-AAF7-40DE-85B6-B2BCAFBFE72B}">
      <dgm:prSet/>
      <dgm:spPr/>
      <dgm:t>
        <a:bodyPr/>
        <a:lstStyle/>
        <a:p>
          <a:endParaRPr lang="en-US"/>
        </a:p>
      </dgm:t>
    </dgm:pt>
    <dgm:pt modelId="{7673BBE0-DA1D-4088-988C-C9CD5466126D}" type="sibTrans" cxnId="{A3D944AA-AAF7-40DE-85B6-B2BCAFBFE72B}">
      <dgm:prSet/>
      <dgm:spPr/>
      <dgm:t>
        <a:bodyPr/>
        <a:lstStyle/>
        <a:p>
          <a:endParaRPr lang="en-US"/>
        </a:p>
      </dgm:t>
    </dgm:pt>
    <dgm:pt modelId="{F6284402-2EC3-4EFD-B55B-7EBC6ABEE0D1}">
      <dgm:prSet phldrT="[Text]" custT="1"/>
      <dgm:spPr/>
      <dgm:t>
        <a:bodyPr/>
        <a:lstStyle/>
        <a:p>
          <a:r>
            <a:rPr lang="en-US" sz="1400" dirty="0" smtClean="0"/>
            <a:t>Statistical Designed </a:t>
          </a:r>
          <a:r>
            <a:rPr lang="en-US" sz="1400" dirty="0" err="1" smtClean="0"/>
            <a:t>Expts</a:t>
          </a:r>
          <a:endParaRPr lang="en-US" sz="1400" dirty="0"/>
        </a:p>
      </dgm:t>
    </dgm:pt>
    <dgm:pt modelId="{B211C5D2-ABC3-4FE4-9A50-ED8BB2E0EA21}" type="parTrans" cxnId="{F8122B35-DF57-42D1-9723-45640A4A268E}">
      <dgm:prSet/>
      <dgm:spPr/>
      <dgm:t>
        <a:bodyPr/>
        <a:lstStyle/>
        <a:p>
          <a:endParaRPr lang="en-US"/>
        </a:p>
      </dgm:t>
    </dgm:pt>
    <dgm:pt modelId="{48E2D8C6-EA16-4637-9AEB-5467FCA6D08D}" type="sibTrans" cxnId="{F8122B35-DF57-42D1-9723-45640A4A268E}">
      <dgm:prSet/>
      <dgm:spPr/>
      <dgm:t>
        <a:bodyPr/>
        <a:lstStyle/>
        <a:p>
          <a:endParaRPr lang="en-US"/>
        </a:p>
      </dgm:t>
    </dgm:pt>
    <dgm:pt modelId="{054EDF4A-29B4-4EB1-A788-11E567518F52}">
      <dgm:prSet phldrT="[Text]" custT="1"/>
      <dgm:spPr/>
      <dgm:t>
        <a:bodyPr/>
        <a:lstStyle/>
        <a:p>
          <a:r>
            <a:rPr lang="en-US" sz="1400" dirty="0" smtClean="0"/>
            <a:t>Variance Components</a:t>
          </a:r>
          <a:endParaRPr lang="en-US" sz="1400" dirty="0"/>
        </a:p>
      </dgm:t>
    </dgm:pt>
    <dgm:pt modelId="{9E1ED627-C312-4A77-8FC1-D6A3CF894504}" type="parTrans" cxnId="{81355CF3-C89A-4ED9-B880-2B6547A8290C}">
      <dgm:prSet/>
      <dgm:spPr/>
      <dgm:t>
        <a:bodyPr/>
        <a:lstStyle/>
        <a:p>
          <a:endParaRPr lang="en-US"/>
        </a:p>
      </dgm:t>
    </dgm:pt>
    <dgm:pt modelId="{FF64559B-6C1D-4660-9D64-E9C13A4A6D34}" type="sibTrans" cxnId="{81355CF3-C89A-4ED9-B880-2B6547A8290C}">
      <dgm:prSet/>
      <dgm:spPr/>
      <dgm:t>
        <a:bodyPr/>
        <a:lstStyle/>
        <a:p>
          <a:endParaRPr lang="en-US"/>
        </a:p>
      </dgm:t>
    </dgm:pt>
    <dgm:pt modelId="{A84C43DC-1C1D-421D-9ED8-1D120AD425E6}">
      <dgm:prSet phldrT="[Text]" custT="1"/>
      <dgm:spPr/>
      <dgm:t>
        <a:bodyPr/>
        <a:lstStyle/>
        <a:p>
          <a:pPr marL="0" indent="0"/>
          <a:r>
            <a:rPr lang="en-US" sz="1700" dirty="0" smtClean="0"/>
            <a:t>Intermediate Precision</a:t>
          </a:r>
          <a:endParaRPr lang="en-US" sz="1700" dirty="0"/>
        </a:p>
      </dgm:t>
    </dgm:pt>
    <dgm:pt modelId="{BE8939A2-073B-4FBC-B9DF-C39781C74F6C}" type="parTrans" cxnId="{64A6006C-81B5-4117-80EE-BABE51CB3433}">
      <dgm:prSet/>
      <dgm:spPr/>
      <dgm:t>
        <a:bodyPr/>
        <a:lstStyle/>
        <a:p>
          <a:endParaRPr lang="en-US"/>
        </a:p>
      </dgm:t>
    </dgm:pt>
    <dgm:pt modelId="{B30F0797-B66D-4060-B2F7-589E91578F43}" type="sibTrans" cxnId="{64A6006C-81B5-4117-80EE-BABE51CB3433}">
      <dgm:prSet/>
      <dgm:spPr/>
      <dgm:t>
        <a:bodyPr/>
        <a:lstStyle/>
        <a:p>
          <a:endParaRPr lang="en-US"/>
        </a:p>
      </dgm:t>
    </dgm:pt>
    <dgm:pt modelId="{85C9F13A-A9CE-45E2-ABB9-D93F256128CE}">
      <dgm:prSet phldrT="[Text]" custT="1"/>
      <dgm:spPr/>
      <dgm:t>
        <a:bodyPr/>
        <a:lstStyle/>
        <a:p>
          <a:pPr marL="114300" indent="0"/>
          <a:r>
            <a:rPr lang="en-US" sz="1400" dirty="0" smtClean="0"/>
            <a:t>Statistical Designed </a:t>
          </a:r>
          <a:r>
            <a:rPr lang="en-US" sz="1400" dirty="0" err="1" smtClean="0"/>
            <a:t>Expts</a:t>
          </a:r>
          <a:endParaRPr lang="en-US" sz="1400" dirty="0"/>
        </a:p>
      </dgm:t>
    </dgm:pt>
    <dgm:pt modelId="{C9CEB757-5C18-4236-816D-3D6C94A9AFDD}" type="parTrans" cxnId="{492542BF-AF05-468D-A53C-9F443AAC7F48}">
      <dgm:prSet/>
      <dgm:spPr/>
      <dgm:t>
        <a:bodyPr/>
        <a:lstStyle/>
        <a:p>
          <a:endParaRPr lang="en-US"/>
        </a:p>
      </dgm:t>
    </dgm:pt>
    <dgm:pt modelId="{89926EA5-DE07-44AA-8808-7BDA0E7BDF7F}" type="sibTrans" cxnId="{492542BF-AF05-468D-A53C-9F443AAC7F48}">
      <dgm:prSet/>
      <dgm:spPr/>
      <dgm:t>
        <a:bodyPr/>
        <a:lstStyle/>
        <a:p>
          <a:endParaRPr lang="en-US"/>
        </a:p>
      </dgm:t>
    </dgm:pt>
    <dgm:pt modelId="{C270908F-8E83-4A75-8A7B-BA61CC77AC09}">
      <dgm:prSet phldrT="[Text]" custT="1"/>
      <dgm:spPr/>
      <dgm:t>
        <a:bodyPr/>
        <a:lstStyle/>
        <a:p>
          <a:pPr marL="114300" indent="0"/>
          <a:r>
            <a:rPr lang="en-US" sz="1400" dirty="0" smtClean="0"/>
            <a:t>Variance Components</a:t>
          </a:r>
          <a:endParaRPr lang="en-US" sz="1400" dirty="0"/>
        </a:p>
      </dgm:t>
    </dgm:pt>
    <dgm:pt modelId="{EC88561C-D449-4A28-9C2C-9EF2061CB59C}" type="parTrans" cxnId="{C917B676-C2D3-4E64-B770-0EA2A1D2FBE6}">
      <dgm:prSet/>
      <dgm:spPr/>
      <dgm:t>
        <a:bodyPr/>
        <a:lstStyle/>
        <a:p>
          <a:endParaRPr lang="en-US"/>
        </a:p>
      </dgm:t>
    </dgm:pt>
    <dgm:pt modelId="{020C7174-C966-48A9-9437-73B657B2E44E}" type="sibTrans" cxnId="{C917B676-C2D3-4E64-B770-0EA2A1D2FBE6}">
      <dgm:prSet/>
      <dgm:spPr/>
      <dgm:t>
        <a:bodyPr/>
        <a:lstStyle/>
        <a:p>
          <a:endParaRPr lang="en-US"/>
        </a:p>
      </dgm:t>
    </dgm:pt>
    <dgm:pt modelId="{0A96D9E0-5E5B-4750-BA03-F8C8D724D925}">
      <dgm:prSet phldrT="[Text]" custT="1"/>
      <dgm:spPr/>
      <dgm:t>
        <a:bodyPr/>
        <a:lstStyle/>
        <a:p>
          <a:r>
            <a:rPr lang="en-US" sz="1400" dirty="0" smtClean="0"/>
            <a:t>Regression</a:t>
          </a:r>
          <a:endParaRPr lang="en-US" sz="1400" dirty="0"/>
        </a:p>
      </dgm:t>
    </dgm:pt>
    <dgm:pt modelId="{D3A303B6-96D0-4BA5-98A7-CBBDB7AF620E}" type="parTrans" cxnId="{8D62B14E-4B3A-44EA-8EE9-42B63F653943}">
      <dgm:prSet/>
      <dgm:spPr/>
      <dgm:t>
        <a:bodyPr/>
        <a:lstStyle/>
        <a:p>
          <a:endParaRPr lang="en-US"/>
        </a:p>
      </dgm:t>
    </dgm:pt>
    <dgm:pt modelId="{EDBC4999-206A-4749-BCA9-352FE2219F75}" type="sibTrans" cxnId="{8D62B14E-4B3A-44EA-8EE9-42B63F653943}">
      <dgm:prSet/>
      <dgm:spPr/>
      <dgm:t>
        <a:bodyPr/>
        <a:lstStyle/>
        <a:p>
          <a:endParaRPr lang="en-US"/>
        </a:p>
      </dgm:t>
    </dgm:pt>
    <dgm:pt modelId="{8D923F97-865C-4496-8B54-2F4AA0976B63}">
      <dgm:prSet phldrT="[Text]" custT="1"/>
      <dgm:spPr/>
      <dgm:t>
        <a:bodyPr/>
        <a:lstStyle/>
        <a:p>
          <a:r>
            <a:rPr lang="en-US" sz="1700" dirty="0" smtClean="0"/>
            <a:t>Robustness</a:t>
          </a:r>
          <a:endParaRPr lang="en-US" sz="1700" dirty="0"/>
        </a:p>
      </dgm:t>
    </dgm:pt>
    <dgm:pt modelId="{4EACC3E9-FDF2-46D7-A639-5E6BBE0EA704}" type="parTrans" cxnId="{3BC9653E-1613-401A-9514-B873C7F2D5FA}">
      <dgm:prSet/>
      <dgm:spPr/>
      <dgm:t>
        <a:bodyPr/>
        <a:lstStyle/>
        <a:p>
          <a:endParaRPr lang="en-US"/>
        </a:p>
      </dgm:t>
    </dgm:pt>
    <dgm:pt modelId="{CCE9D191-4643-4EDB-9B47-5F45135FD087}" type="sibTrans" cxnId="{3BC9653E-1613-401A-9514-B873C7F2D5FA}">
      <dgm:prSet/>
      <dgm:spPr/>
      <dgm:t>
        <a:bodyPr/>
        <a:lstStyle/>
        <a:p>
          <a:endParaRPr lang="en-US"/>
        </a:p>
      </dgm:t>
    </dgm:pt>
    <dgm:pt modelId="{D1518D19-87CE-4DEA-8403-76AA589C6446}">
      <dgm:prSet phldrT="[Text]" custT="1"/>
      <dgm:spPr/>
      <dgm:t>
        <a:bodyPr/>
        <a:lstStyle/>
        <a:p>
          <a:r>
            <a:rPr lang="en-US" sz="1400" dirty="0" smtClean="0"/>
            <a:t>Statistical Designed </a:t>
          </a:r>
          <a:r>
            <a:rPr lang="en-US" sz="1400" dirty="0" err="1" smtClean="0"/>
            <a:t>Expts</a:t>
          </a:r>
          <a:endParaRPr lang="en-US" sz="1400" dirty="0"/>
        </a:p>
      </dgm:t>
    </dgm:pt>
    <dgm:pt modelId="{33B40E67-F470-4DD1-9694-4F4A6EBC38F3}" type="parTrans" cxnId="{5C3A2828-CE32-4436-B004-DD1DDE1AB63F}">
      <dgm:prSet/>
      <dgm:spPr/>
      <dgm:t>
        <a:bodyPr/>
        <a:lstStyle/>
        <a:p>
          <a:endParaRPr lang="en-US"/>
        </a:p>
      </dgm:t>
    </dgm:pt>
    <dgm:pt modelId="{1F015F9E-FA92-4D47-892A-30CBBBE4B5E8}" type="sibTrans" cxnId="{5C3A2828-CE32-4436-B004-DD1DDE1AB63F}">
      <dgm:prSet/>
      <dgm:spPr/>
      <dgm:t>
        <a:bodyPr/>
        <a:lstStyle/>
        <a:p>
          <a:endParaRPr lang="en-US"/>
        </a:p>
      </dgm:t>
    </dgm:pt>
    <dgm:pt modelId="{CAE02004-AB9F-4A03-B119-DD9DB8E5FF62}">
      <dgm:prSet phldrT="[Text]" custT="1"/>
      <dgm:spPr/>
      <dgm:t>
        <a:bodyPr/>
        <a:lstStyle/>
        <a:p>
          <a:r>
            <a:rPr lang="en-US" sz="1400" dirty="0" smtClean="0"/>
            <a:t>ANOVA</a:t>
          </a:r>
          <a:endParaRPr lang="en-US" sz="1400" dirty="0"/>
        </a:p>
      </dgm:t>
    </dgm:pt>
    <dgm:pt modelId="{3694DB20-2CE3-40CF-A8F4-3C71A070D352}" type="parTrans" cxnId="{7C998A73-7512-41BE-AFB2-9E848DF626B8}">
      <dgm:prSet/>
      <dgm:spPr/>
      <dgm:t>
        <a:bodyPr/>
        <a:lstStyle/>
        <a:p>
          <a:endParaRPr lang="en-US"/>
        </a:p>
      </dgm:t>
    </dgm:pt>
    <dgm:pt modelId="{259A3A98-F9B0-4EEC-B692-24036B04A14F}" type="sibTrans" cxnId="{7C998A73-7512-41BE-AFB2-9E848DF626B8}">
      <dgm:prSet/>
      <dgm:spPr/>
      <dgm:t>
        <a:bodyPr/>
        <a:lstStyle/>
        <a:p>
          <a:endParaRPr lang="en-US"/>
        </a:p>
      </dgm:t>
    </dgm:pt>
    <dgm:pt modelId="{644B96AB-E591-4744-AC6A-85D9E87C0EAA}">
      <dgm:prSet phldrT="[Text]" custT="1"/>
      <dgm:spPr/>
      <dgm:t>
        <a:bodyPr/>
        <a:lstStyle/>
        <a:p>
          <a:r>
            <a:rPr lang="en-US" sz="1700" dirty="0" smtClean="0"/>
            <a:t>Repeatability</a:t>
          </a:r>
          <a:endParaRPr lang="en-US" sz="1700" dirty="0"/>
        </a:p>
      </dgm:t>
    </dgm:pt>
    <dgm:pt modelId="{F9A18737-ED9F-4261-9506-68FC7620FC4B}" type="parTrans" cxnId="{EAE00118-F59C-489A-A3A0-B2323CE88E3C}">
      <dgm:prSet/>
      <dgm:spPr/>
      <dgm:t>
        <a:bodyPr/>
        <a:lstStyle/>
        <a:p>
          <a:endParaRPr lang="en-US"/>
        </a:p>
      </dgm:t>
    </dgm:pt>
    <dgm:pt modelId="{EAEB4750-806F-4CFE-8E54-B5D287A5A6D4}" type="sibTrans" cxnId="{EAE00118-F59C-489A-A3A0-B2323CE88E3C}">
      <dgm:prSet/>
      <dgm:spPr/>
      <dgm:t>
        <a:bodyPr/>
        <a:lstStyle/>
        <a:p>
          <a:endParaRPr lang="en-US"/>
        </a:p>
      </dgm:t>
    </dgm:pt>
    <dgm:pt modelId="{C8F82E76-ECF7-474B-A9CB-D41463F7BE8D}">
      <dgm:prSet phldrT="[Text]" custT="1"/>
      <dgm:spPr/>
      <dgm:t>
        <a:bodyPr/>
        <a:lstStyle/>
        <a:p>
          <a:r>
            <a:rPr lang="en-US" sz="1400" dirty="0" smtClean="0"/>
            <a:t>Statistical Designed </a:t>
          </a:r>
          <a:r>
            <a:rPr lang="en-US" sz="1400" dirty="0" err="1" smtClean="0"/>
            <a:t>Expts</a:t>
          </a:r>
          <a:endParaRPr lang="en-US" sz="1400" dirty="0"/>
        </a:p>
      </dgm:t>
    </dgm:pt>
    <dgm:pt modelId="{C5EFF2FF-4C07-4942-817F-33F0752DAFF8}" type="parTrans" cxnId="{CA751986-55D9-49D2-820A-A1A83CCE9459}">
      <dgm:prSet/>
      <dgm:spPr/>
      <dgm:t>
        <a:bodyPr/>
        <a:lstStyle/>
        <a:p>
          <a:endParaRPr lang="en-US"/>
        </a:p>
      </dgm:t>
    </dgm:pt>
    <dgm:pt modelId="{87974A90-3936-4F2F-B4E5-EEB72CC98F2B}" type="sibTrans" cxnId="{CA751986-55D9-49D2-820A-A1A83CCE9459}">
      <dgm:prSet/>
      <dgm:spPr/>
      <dgm:t>
        <a:bodyPr/>
        <a:lstStyle/>
        <a:p>
          <a:endParaRPr lang="en-US"/>
        </a:p>
      </dgm:t>
    </dgm:pt>
    <dgm:pt modelId="{94767618-E489-4272-82E0-1A2FD8D99507}">
      <dgm:prSet phldrT="[Text]" custT="1"/>
      <dgm:spPr/>
      <dgm:t>
        <a:bodyPr/>
        <a:lstStyle/>
        <a:p>
          <a:r>
            <a:rPr lang="en-US" sz="1400" dirty="0" smtClean="0"/>
            <a:t>Variability Chart</a:t>
          </a:r>
          <a:endParaRPr lang="en-US" sz="1400" dirty="0"/>
        </a:p>
      </dgm:t>
    </dgm:pt>
    <dgm:pt modelId="{4D09A652-15DF-47A9-BA6D-B57B9C8FC697}" type="parTrans" cxnId="{CDB98496-72E1-4694-9984-8F6975852098}">
      <dgm:prSet/>
      <dgm:spPr/>
      <dgm:t>
        <a:bodyPr/>
        <a:lstStyle/>
        <a:p>
          <a:endParaRPr lang="en-US"/>
        </a:p>
      </dgm:t>
    </dgm:pt>
    <dgm:pt modelId="{528B9C62-C625-43C8-AB64-3605306DD686}" type="sibTrans" cxnId="{CDB98496-72E1-4694-9984-8F6975852098}">
      <dgm:prSet/>
      <dgm:spPr/>
      <dgm:t>
        <a:bodyPr/>
        <a:lstStyle/>
        <a:p>
          <a:endParaRPr lang="en-US"/>
        </a:p>
      </dgm:t>
    </dgm:pt>
    <dgm:pt modelId="{274CF5AA-FB07-40E7-82D4-F524EACF83A2}">
      <dgm:prSet phldrT="[Text]" custT="1"/>
      <dgm:spPr/>
      <dgm:t>
        <a:bodyPr/>
        <a:lstStyle/>
        <a:p>
          <a:pPr marL="114300" indent="0"/>
          <a:r>
            <a:rPr lang="en-US" sz="1400" dirty="0" smtClean="0"/>
            <a:t>Variability Charts</a:t>
          </a:r>
          <a:endParaRPr lang="en-US" sz="1400" dirty="0"/>
        </a:p>
      </dgm:t>
    </dgm:pt>
    <dgm:pt modelId="{E8BDE093-B40D-4129-B1C3-2673D8AC3AF9}" type="parTrans" cxnId="{4CFEDAFF-8990-478F-AC0D-FA0D5D5F4EEB}">
      <dgm:prSet/>
      <dgm:spPr/>
      <dgm:t>
        <a:bodyPr/>
        <a:lstStyle/>
        <a:p>
          <a:endParaRPr lang="en-US"/>
        </a:p>
      </dgm:t>
    </dgm:pt>
    <dgm:pt modelId="{567472D0-171B-4255-A2CD-536DC3947556}" type="sibTrans" cxnId="{4CFEDAFF-8990-478F-AC0D-FA0D5D5F4EEB}">
      <dgm:prSet/>
      <dgm:spPr/>
      <dgm:t>
        <a:bodyPr/>
        <a:lstStyle/>
        <a:p>
          <a:endParaRPr lang="en-US"/>
        </a:p>
      </dgm:t>
    </dgm:pt>
    <dgm:pt modelId="{6B110B5C-DD7E-4CDC-88A4-4E631C3B5434}">
      <dgm:prSet phldrT="[Text]" custT="1"/>
      <dgm:spPr/>
      <dgm:t>
        <a:bodyPr/>
        <a:lstStyle/>
        <a:p>
          <a:r>
            <a:rPr lang="en-US" sz="1600" dirty="0" smtClean="0"/>
            <a:t>Quantification limit/ detection limit</a:t>
          </a:r>
          <a:endParaRPr lang="en-US" sz="1600" dirty="0"/>
        </a:p>
      </dgm:t>
    </dgm:pt>
    <dgm:pt modelId="{67664F50-E0C2-4DFA-BDF1-12B51AEA81A5}" type="parTrans" cxnId="{6FF505B8-90B2-4B86-9E45-7841738591EA}">
      <dgm:prSet/>
      <dgm:spPr/>
      <dgm:t>
        <a:bodyPr/>
        <a:lstStyle/>
        <a:p>
          <a:endParaRPr lang="en-US"/>
        </a:p>
      </dgm:t>
    </dgm:pt>
    <dgm:pt modelId="{AAC98ADF-E451-4A7C-9199-BFBEFFA1C751}" type="sibTrans" cxnId="{6FF505B8-90B2-4B86-9E45-7841738591EA}">
      <dgm:prSet/>
      <dgm:spPr/>
      <dgm:t>
        <a:bodyPr/>
        <a:lstStyle/>
        <a:p>
          <a:endParaRPr lang="en-US"/>
        </a:p>
      </dgm:t>
    </dgm:pt>
    <dgm:pt modelId="{19C8513E-386F-4827-AF42-F204B1C22B5B}">
      <dgm:prSet phldrT="[Text]" custT="1"/>
      <dgm:spPr/>
      <dgm:t>
        <a:bodyPr/>
        <a:lstStyle/>
        <a:p>
          <a:r>
            <a:rPr lang="en-US" sz="1700" dirty="0" smtClean="0"/>
            <a:t>Selectivity</a:t>
          </a:r>
          <a:endParaRPr lang="en-US" sz="1700" dirty="0"/>
        </a:p>
      </dgm:t>
    </dgm:pt>
    <dgm:pt modelId="{9A0F9470-6ADF-4E2E-8E06-12E305363188}" type="parTrans" cxnId="{F54B3835-D084-46EC-A297-C40B17657F28}">
      <dgm:prSet/>
      <dgm:spPr/>
      <dgm:t>
        <a:bodyPr/>
        <a:lstStyle/>
        <a:p>
          <a:endParaRPr lang="en-US"/>
        </a:p>
      </dgm:t>
    </dgm:pt>
    <dgm:pt modelId="{2EBCFCB0-DB8E-48EA-AC77-8483BBA9CD60}" type="sibTrans" cxnId="{F54B3835-D084-46EC-A297-C40B17657F28}">
      <dgm:prSet/>
      <dgm:spPr/>
      <dgm:t>
        <a:bodyPr/>
        <a:lstStyle/>
        <a:p>
          <a:endParaRPr lang="en-US"/>
        </a:p>
      </dgm:t>
    </dgm:pt>
    <dgm:pt modelId="{40D05837-27B4-4528-881A-29D714BE380C}">
      <dgm:prSet phldrT="[Text]" custT="1"/>
      <dgm:spPr/>
      <dgm:t>
        <a:bodyPr/>
        <a:lstStyle/>
        <a:p>
          <a:r>
            <a:rPr lang="en-US" sz="1400" dirty="0" smtClean="0"/>
            <a:t>Designed </a:t>
          </a:r>
          <a:r>
            <a:rPr lang="en-US" sz="1400" dirty="0" err="1" smtClean="0"/>
            <a:t>Expts</a:t>
          </a:r>
          <a:r>
            <a:rPr lang="en-US" sz="1400" dirty="0" smtClean="0"/>
            <a:t>: Column Screening</a:t>
          </a:r>
          <a:endParaRPr lang="en-US" sz="1400" dirty="0"/>
        </a:p>
      </dgm:t>
    </dgm:pt>
    <dgm:pt modelId="{0254AA85-13A2-4048-95CA-DC2657FF22FE}" type="parTrans" cxnId="{1EF7923F-2816-4201-AD0E-3CC8CB151E94}">
      <dgm:prSet/>
      <dgm:spPr/>
      <dgm:t>
        <a:bodyPr/>
        <a:lstStyle/>
        <a:p>
          <a:endParaRPr lang="en-US"/>
        </a:p>
      </dgm:t>
    </dgm:pt>
    <dgm:pt modelId="{8E486F00-AC2E-433D-B183-9CCCD8F7656F}" type="sibTrans" cxnId="{1EF7923F-2816-4201-AD0E-3CC8CB151E94}">
      <dgm:prSet/>
      <dgm:spPr/>
      <dgm:t>
        <a:bodyPr/>
        <a:lstStyle/>
        <a:p>
          <a:endParaRPr lang="en-US"/>
        </a:p>
      </dgm:t>
    </dgm:pt>
    <dgm:pt modelId="{5C828115-305F-43CF-A6F1-B2F87ACBF8CE}">
      <dgm:prSet phldrT="[Text]" custT="1"/>
      <dgm:spPr/>
      <dgm:t>
        <a:bodyPr/>
        <a:lstStyle/>
        <a:p>
          <a:r>
            <a:rPr lang="en-US" sz="1400" dirty="0" err="1" smtClean="0"/>
            <a:t>PCA</a:t>
          </a:r>
          <a:endParaRPr lang="en-US" sz="1400" dirty="0"/>
        </a:p>
      </dgm:t>
    </dgm:pt>
    <dgm:pt modelId="{1296547C-B774-4D98-80AA-7DAC06985F1B}" type="parTrans" cxnId="{F8F530A8-BA2E-4AA3-AD7F-327F1C92E2BD}">
      <dgm:prSet/>
      <dgm:spPr/>
      <dgm:t>
        <a:bodyPr/>
        <a:lstStyle/>
        <a:p>
          <a:endParaRPr lang="en-US"/>
        </a:p>
      </dgm:t>
    </dgm:pt>
    <dgm:pt modelId="{9E8770D8-711F-41C9-BF23-F759F8874BA4}" type="sibTrans" cxnId="{F8F530A8-BA2E-4AA3-AD7F-327F1C92E2BD}">
      <dgm:prSet/>
      <dgm:spPr/>
      <dgm:t>
        <a:bodyPr/>
        <a:lstStyle/>
        <a:p>
          <a:endParaRPr lang="en-US"/>
        </a:p>
      </dgm:t>
    </dgm:pt>
    <dgm:pt modelId="{F8A75687-A9E1-492D-BBB5-47D0B20B328F}">
      <dgm:prSet phldrT="[Text]" custT="1"/>
      <dgm:spPr/>
      <dgm:t>
        <a:bodyPr/>
        <a:lstStyle/>
        <a:p>
          <a:endParaRPr lang="en-US" sz="1400" dirty="0"/>
        </a:p>
      </dgm:t>
    </dgm:pt>
    <dgm:pt modelId="{848555AB-5103-4E85-A9E6-59F1001250C7}" type="parTrans" cxnId="{B79DC2B7-1458-4BBE-B034-2E375585EFA8}">
      <dgm:prSet/>
      <dgm:spPr/>
      <dgm:t>
        <a:bodyPr/>
        <a:lstStyle/>
        <a:p>
          <a:endParaRPr lang="en-US"/>
        </a:p>
      </dgm:t>
    </dgm:pt>
    <dgm:pt modelId="{FC6C169F-FABE-4FAF-9003-15F4502EE24F}" type="sibTrans" cxnId="{B79DC2B7-1458-4BBE-B034-2E375585EFA8}">
      <dgm:prSet/>
      <dgm:spPr/>
      <dgm:t>
        <a:bodyPr/>
        <a:lstStyle/>
        <a:p>
          <a:endParaRPr lang="en-US"/>
        </a:p>
      </dgm:t>
    </dgm:pt>
    <dgm:pt modelId="{8BA7D303-80D9-4433-92DF-54BAF870473E}">
      <dgm:prSet phldrT="[Text]" custT="1"/>
      <dgm:spPr/>
      <dgm:t>
        <a:bodyPr/>
        <a:lstStyle/>
        <a:p>
          <a:r>
            <a:rPr lang="en-US" sz="1400" dirty="0" smtClean="0"/>
            <a:t>Prediction Profiles</a:t>
          </a:r>
          <a:endParaRPr lang="en-US" sz="1400" dirty="0"/>
        </a:p>
      </dgm:t>
    </dgm:pt>
    <dgm:pt modelId="{D5B0C974-DA48-466B-A95E-8611BCB65FE2}" type="parTrans" cxnId="{BF4DF087-1B5B-4DF3-BC55-7EF7CA24D49E}">
      <dgm:prSet/>
      <dgm:spPr/>
      <dgm:t>
        <a:bodyPr/>
        <a:lstStyle/>
        <a:p>
          <a:endParaRPr lang="en-US"/>
        </a:p>
      </dgm:t>
    </dgm:pt>
    <dgm:pt modelId="{4A4FCA5D-C799-4F8E-8C25-5E6692D80BDB}" type="sibTrans" cxnId="{BF4DF087-1B5B-4DF3-BC55-7EF7CA24D49E}">
      <dgm:prSet/>
      <dgm:spPr/>
      <dgm:t>
        <a:bodyPr/>
        <a:lstStyle/>
        <a:p>
          <a:endParaRPr lang="en-US"/>
        </a:p>
      </dgm:t>
    </dgm:pt>
    <dgm:pt modelId="{2ACC3C61-8F76-45AF-BB2B-FF0FD63C3675}">
      <dgm:prSet phldrT="[Text]" custT="1"/>
      <dgm:spPr/>
      <dgm:t>
        <a:bodyPr/>
        <a:lstStyle/>
        <a:p>
          <a:r>
            <a:rPr lang="en-US" sz="1600" dirty="0" err="1" smtClean="0"/>
            <a:t>Statisitcal</a:t>
          </a:r>
          <a:r>
            <a:rPr lang="en-US" sz="1600" dirty="0" smtClean="0"/>
            <a:t> Designed </a:t>
          </a:r>
          <a:r>
            <a:rPr lang="en-US" sz="1600" dirty="0" err="1" smtClean="0"/>
            <a:t>expts</a:t>
          </a:r>
          <a:endParaRPr lang="en-US" sz="1600" dirty="0" smtClean="0"/>
        </a:p>
      </dgm:t>
    </dgm:pt>
    <dgm:pt modelId="{85957024-E134-4947-87A4-7055F295B828}" type="parTrans" cxnId="{A238FEEC-AD4E-4ABA-8F06-DA29FE4DE90C}">
      <dgm:prSet/>
      <dgm:spPr/>
      <dgm:t>
        <a:bodyPr/>
        <a:lstStyle/>
        <a:p>
          <a:endParaRPr lang="en-US"/>
        </a:p>
      </dgm:t>
    </dgm:pt>
    <dgm:pt modelId="{4E9DDB52-1851-4901-BD84-5AC58131485E}" type="sibTrans" cxnId="{A238FEEC-AD4E-4ABA-8F06-DA29FE4DE90C}">
      <dgm:prSet/>
      <dgm:spPr/>
      <dgm:t>
        <a:bodyPr/>
        <a:lstStyle/>
        <a:p>
          <a:endParaRPr lang="en-US"/>
        </a:p>
      </dgm:t>
    </dgm:pt>
    <dgm:pt modelId="{BCAB58D6-CA56-4911-B8D7-B5A22233B5B0}" type="pres">
      <dgm:prSet presAssocID="{44B763F8-C829-49E4-8E2A-F542518AE8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F9E359-23C9-4C94-8C67-8EB160073906}" type="pres">
      <dgm:prSet presAssocID="{19C8513E-386F-4827-AF42-F204B1C22B5B}" presName="node" presStyleLbl="node1" presStyleIdx="0" presStyleCnt="6" custScaleX="255406" custLinFactX="-5246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A09EB-D1DD-4B3B-B556-79E04AA7B7E3}" type="pres">
      <dgm:prSet presAssocID="{2EBCFCB0-DB8E-48EA-AC77-8483BBA9CD60}" presName="sibTrans" presStyleCnt="0"/>
      <dgm:spPr/>
    </dgm:pt>
    <dgm:pt modelId="{04E964AA-F21D-49BF-A5DD-854B58D6504D}" type="pres">
      <dgm:prSet presAssocID="{21F407D0-BC38-4B30-8162-F2F4A9F1DFE3}" presName="node" presStyleLbl="node1" presStyleIdx="1" presStyleCnt="6" custScaleX="283724" custLinFactX="300000" custLinFactNeighborX="378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866FF-AD5E-4B73-9EC3-CF67FF4B6E5A}" type="pres">
      <dgm:prSet presAssocID="{7673BBE0-DA1D-4088-988C-C9CD5466126D}" presName="sibTrans" presStyleCnt="0"/>
      <dgm:spPr/>
    </dgm:pt>
    <dgm:pt modelId="{10764A6D-57A3-48D7-8E14-749D92AC1C9C}" type="pres">
      <dgm:prSet presAssocID="{8D923F97-865C-4496-8B54-2F4AA0976B63}" presName="node" presStyleLbl="node1" presStyleIdx="2" presStyleCnt="6" custScaleX="285532" custLinFactX="585856" custLinFactNeighborX="6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C0400-808E-4352-9646-69EA50F12FC7}" type="pres">
      <dgm:prSet presAssocID="{CCE9D191-4643-4EDB-9B47-5F45135FD087}" presName="sibTrans" presStyleCnt="0"/>
      <dgm:spPr/>
    </dgm:pt>
    <dgm:pt modelId="{9C4606FB-988B-4E3A-AE7F-79B1D75F713E}" type="pres">
      <dgm:prSet presAssocID="{A84C43DC-1C1D-421D-9ED8-1D120AD425E6}" presName="node" presStyleLbl="node1" presStyleIdx="3" presStyleCnt="6" custScaleX="301630" custLinFactX="581846" custLinFactNeighborX="6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65369-C850-49E5-A519-2D8F60321583}" type="pres">
      <dgm:prSet presAssocID="{B30F0797-B66D-4060-B2F7-589E91578F43}" presName="sibTrans" presStyleCnt="0"/>
      <dgm:spPr/>
    </dgm:pt>
    <dgm:pt modelId="{85CEFC73-83C0-4A7F-83C7-C766956196AD}" type="pres">
      <dgm:prSet presAssocID="{644B96AB-E591-4744-AC6A-85D9E87C0EAA}" presName="node" presStyleLbl="node1" presStyleIdx="4" presStyleCnt="6" custScaleX="306034" custLinFactX="-254374" custLinFactNeighborX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AF59A-C48F-4B58-9D98-A968ACE81739}" type="pres">
      <dgm:prSet presAssocID="{EAEB4750-806F-4CFE-8E54-B5D287A5A6D4}" presName="sibTrans" presStyleCnt="0"/>
      <dgm:spPr/>
    </dgm:pt>
    <dgm:pt modelId="{51EA81E6-9E99-4F9F-B036-695AC12A6167}" type="pres">
      <dgm:prSet presAssocID="{6B110B5C-DD7E-4CDC-88A4-4E631C3B5434}" presName="node" presStyleLbl="node1" presStyleIdx="5" presStyleCnt="6" custScaleX="332003" custLinFactX="-1128775" custLinFactNeighborX="-1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C9653E-1613-401A-9514-B873C7F2D5FA}" srcId="{44B763F8-C829-49E4-8E2A-F542518AE8BF}" destId="{8D923F97-865C-4496-8B54-2F4AA0976B63}" srcOrd="2" destOrd="0" parTransId="{4EACC3E9-FDF2-46D7-A639-5E6BBE0EA704}" sibTransId="{CCE9D191-4643-4EDB-9B47-5F45135FD087}"/>
    <dgm:cxn modelId="{DDD281CC-9980-4C34-B964-29DBF7B77314}" type="presOf" srcId="{40D05837-27B4-4528-881A-29D714BE380C}" destId="{F2F9E359-23C9-4C94-8C67-8EB160073906}" srcOrd="0" destOrd="1" presId="urn:microsoft.com/office/officeart/2005/8/layout/hList6"/>
    <dgm:cxn modelId="{5C3A2828-CE32-4436-B004-DD1DDE1AB63F}" srcId="{8D923F97-865C-4496-8B54-2F4AA0976B63}" destId="{D1518D19-87CE-4DEA-8403-76AA589C6446}" srcOrd="0" destOrd="0" parTransId="{33B40E67-F470-4DD1-9694-4F4A6EBC38F3}" sibTransId="{1F015F9E-FA92-4D47-892A-30CBBBE4B5E8}"/>
    <dgm:cxn modelId="{E0CCC589-51D2-405E-B453-B119101ADB0A}" type="presOf" srcId="{6B110B5C-DD7E-4CDC-88A4-4E631C3B5434}" destId="{51EA81E6-9E99-4F9F-B036-695AC12A6167}" srcOrd="0" destOrd="0" presId="urn:microsoft.com/office/officeart/2005/8/layout/hList6"/>
    <dgm:cxn modelId="{E4761567-F7D5-4679-885B-BB6762B1E0CE}" type="presOf" srcId="{44B763F8-C829-49E4-8E2A-F542518AE8BF}" destId="{BCAB58D6-CA56-4911-B8D7-B5A22233B5B0}" srcOrd="0" destOrd="0" presId="urn:microsoft.com/office/officeart/2005/8/layout/hList6"/>
    <dgm:cxn modelId="{CDB98496-72E1-4694-9984-8F6975852098}" srcId="{644B96AB-E591-4744-AC6A-85D9E87C0EAA}" destId="{94767618-E489-4272-82E0-1A2FD8D99507}" srcOrd="1" destOrd="0" parTransId="{4D09A652-15DF-47A9-BA6D-B57B9C8FC697}" sibTransId="{528B9C62-C625-43C8-AB64-3605306DD686}"/>
    <dgm:cxn modelId="{052AF79F-AF5B-4DAE-9409-12D51C03659A}" type="presOf" srcId="{274CF5AA-FB07-40E7-82D4-F524EACF83A2}" destId="{9C4606FB-988B-4E3A-AE7F-79B1D75F713E}" srcOrd="0" destOrd="3" presId="urn:microsoft.com/office/officeart/2005/8/layout/hList6"/>
    <dgm:cxn modelId="{81355CF3-C89A-4ED9-B880-2B6547A8290C}" srcId="{21F407D0-BC38-4B30-8162-F2F4A9F1DFE3}" destId="{054EDF4A-29B4-4EB1-A788-11E567518F52}" srcOrd="1" destOrd="0" parTransId="{9E1ED627-C312-4A77-8FC1-D6A3CF894504}" sibTransId="{FF64559B-6C1D-4660-9D64-E9C13A4A6D34}"/>
    <dgm:cxn modelId="{EFFA5E24-DD46-4D67-A5A6-68ED07532590}" type="presOf" srcId="{C8F82E76-ECF7-474B-A9CB-D41463F7BE8D}" destId="{85CEFC73-83C0-4A7F-83C7-C766956196AD}" srcOrd="0" destOrd="1" presId="urn:microsoft.com/office/officeart/2005/8/layout/hList6"/>
    <dgm:cxn modelId="{BFBFAC9E-C6F6-4F0C-B606-06710971EED1}" type="presOf" srcId="{8BA7D303-80D9-4433-92DF-54BAF870473E}" destId="{10764A6D-57A3-48D7-8E14-749D92AC1C9C}" srcOrd="0" destOrd="3" presId="urn:microsoft.com/office/officeart/2005/8/layout/hList6"/>
    <dgm:cxn modelId="{EAE00118-F59C-489A-A3A0-B2323CE88E3C}" srcId="{44B763F8-C829-49E4-8E2A-F542518AE8BF}" destId="{644B96AB-E591-4744-AC6A-85D9E87C0EAA}" srcOrd="4" destOrd="0" parTransId="{F9A18737-ED9F-4261-9506-68FC7620FC4B}" sibTransId="{EAEB4750-806F-4CFE-8E54-B5D287A5A6D4}"/>
    <dgm:cxn modelId="{D9BAA8D0-9B5D-4341-87AD-DF6FCC296720}" type="presOf" srcId="{CAE02004-AB9F-4A03-B119-DD9DB8E5FF62}" destId="{10764A6D-57A3-48D7-8E14-749D92AC1C9C}" srcOrd="0" destOrd="2" presId="urn:microsoft.com/office/officeart/2005/8/layout/hList6"/>
    <dgm:cxn modelId="{F8F530A8-BA2E-4AA3-AD7F-327F1C92E2BD}" srcId="{19C8513E-386F-4827-AF42-F204B1C22B5B}" destId="{5C828115-305F-43CF-A6F1-B2F87ACBF8CE}" srcOrd="1" destOrd="0" parTransId="{1296547C-B774-4D98-80AA-7DAC06985F1B}" sibTransId="{9E8770D8-711F-41C9-BF23-F759F8874BA4}"/>
    <dgm:cxn modelId="{8E43D825-6D2E-41B3-9456-6362106F101E}" type="presOf" srcId="{5C828115-305F-43CF-A6F1-B2F87ACBF8CE}" destId="{F2F9E359-23C9-4C94-8C67-8EB160073906}" srcOrd="0" destOrd="2" presId="urn:microsoft.com/office/officeart/2005/8/layout/hList6"/>
    <dgm:cxn modelId="{4CFEDAFF-8990-478F-AC0D-FA0D5D5F4EEB}" srcId="{A84C43DC-1C1D-421D-9ED8-1D120AD425E6}" destId="{274CF5AA-FB07-40E7-82D4-F524EACF83A2}" srcOrd="2" destOrd="0" parTransId="{E8BDE093-B40D-4129-B1C3-2673D8AC3AF9}" sibTransId="{567472D0-171B-4255-A2CD-536DC3947556}"/>
    <dgm:cxn modelId="{8D62B14E-4B3A-44EA-8EE9-42B63F653943}" srcId="{21F407D0-BC38-4B30-8162-F2F4A9F1DFE3}" destId="{0A96D9E0-5E5B-4750-BA03-F8C8D724D925}" srcOrd="2" destOrd="0" parTransId="{D3A303B6-96D0-4BA5-98A7-CBBDB7AF620E}" sibTransId="{EDBC4999-206A-4749-BCA9-352FE2219F75}"/>
    <dgm:cxn modelId="{2322C255-7660-4965-8BED-92DDCD17B827}" type="presOf" srcId="{F6284402-2EC3-4EFD-B55B-7EBC6ABEE0D1}" destId="{04E964AA-F21D-49BF-A5DD-854B58D6504D}" srcOrd="0" destOrd="1" presId="urn:microsoft.com/office/officeart/2005/8/layout/hList6"/>
    <dgm:cxn modelId="{1D84B78A-D8D8-4532-8D38-04F652B7AE3F}" type="presOf" srcId="{21F407D0-BC38-4B30-8162-F2F4A9F1DFE3}" destId="{04E964AA-F21D-49BF-A5DD-854B58D6504D}" srcOrd="0" destOrd="0" presId="urn:microsoft.com/office/officeart/2005/8/layout/hList6"/>
    <dgm:cxn modelId="{06E9A5C5-ECE4-4B00-A7DA-E6C70D5A4640}" type="presOf" srcId="{F8A75687-A9E1-492D-BBB5-47D0B20B328F}" destId="{10764A6D-57A3-48D7-8E14-749D92AC1C9C}" srcOrd="0" destOrd="4" presId="urn:microsoft.com/office/officeart/2005/8/layout/hList6"/>
    <dgm:cxn modelId="{A6E26BD4-F29E-46BB-B228-0D9D09F7F013}" type="presOf" srcId="{A84C43DC-1C1D-421D-9ED8-1D120AD425E6}" destId="{9C4606FB-988B-4E3A-AE7F-79B1D75F713E}" srcOrd="0" destOrd="0" presId="urn:microsoft.com/office/officeart/2005/8/layout/hList6"/>
    <dgm:cxn modelId="{7CF7DAD0-39D6-4A56-85A2-9659A35F9A09}" type="presOf" srcId="{85C9F13A-A9CE-45E2-ABB9-D93F256128CE}" destId="{9C4606FB-988B-4E3A-AE7F-79B1D75F713E}" srcOrd="0" destOrd="1" presId="urn:microsoft.com/office/officeart/2005/8/layout/hList6"/>
    <dgm:cxn modelId="{7C998A73-7512-41BE-AFB2-9E848DF626B8}" srcId="{8D923F97-865C-4496-8B54-2F4AA0976B63}" destId="{CAE02004-AB9F-4A03-B119-DD9DB8E5FF62}" srcOrd="1" destOrd="0" parTransId="{3694DB20-2CE3-40CF-A8F4-3C71A070D352}" sibTransId="{259A3A98-F9B0-4EEC-B692-24036B04A14F}"/>
    <dgm:cxn modelId="{64A6006C-81B5-4117-80EE-BABE51CB3433}" srcId="{44B763F8-C829-49E4-8E2A-F542518AE8BF}" destId="{A84C43DC-1C1D-421D-9ED8-1D120AD425E6}" srcOrd="3" destOrd="0" parTransId="{BE8939A2-073B-4FBC-B9DF-C39781C74F6C}" sibTransId="{B30F0797-B66D-4060-B2F7-589E91578F43}"/>
    <dgm:cxn modelId="{9B90286A-57B6-4EC9-BB8A-E1B840781635}" type="presOf" srcId="{8D923F97-865C-4496-8B54-2F4AA0976B63}" destId="{10764A6D-57A3-48D7-8E14-749D92AC1C9C}" srcOrd="0" destOrd="0" presId="urn:microsoft.com/office/officeart/2005/8/layout/hList6"/>
    <dgm:cxn modelId="{BB692FA9-7439-4711-9F61-DE9E5EE95301}" type="presOf" srcId="{D1518D19-87CE-4DEA-8403-76AA589C6446}" destId="{10764A6D-57A3-48D7-8E14-749D92AC1C9C}" srcOrd="0" destOrd="1" presId="urn:microsoft.com/office/officeart/2005/8/layout/hList6"/>
    <dgm:cxn modelId="{F8122B35-DF57-42D1-9723-45640A4A268E}" srcId="{21F407D0-BC38-4B30-8162-F2F4A9F1DFE3}" destId="{F6284402-2EC3-4EFD-B55B-7EBC6ABEE0D1}" srcOrd="0" destOrd="0" parTransId="{B211C5D2-ABC3-4FE4-9A50-ED8BB2E0EA21}" sibTransId="{48E2D8C6-EA16-4637-9AEB-5467FCA6D08D}"/>
    <dgm:cxn modelId="{6FF505B8-90B2-4B86-9E45-7841738591EA}" srcId="{44B763F8-C829-49E4-8E2A-F542518AE8BF}" destId="{6B110B5C-DD7E-4CDC-88A4-4E631C3B5434}" srcOrd="5" destOrd="0" parTransId="{67664F50-E0C2-4DFA-BDF1-12B51AEA81A5}" sibTransId="{AAC98ADF-E451-4A7C-9199-BFBEFFA1C751}"/>
    <dgm:cxn modelId="{F54B3835-D084-46EC-A297-C40B17657F28}" srcId="{44B763F8-C829-49E4-8E2A-F542518AE8BF}" destId="{19C8513E-386F-4827-AF42-F204B1C22B5B}" srcOrd="0" destOrd="0" parTransId="{9A0F9470-6ADF-4E2E-8E06-12E305363188}" sibTransId="{2EBCFCB0-DB8E-48EA-AC77-8483BBA9CD60}"/>
    <dgm:cxn modelId="{81EA6B91-FE17-44A7-9548-AE556A866378}" type="presOf" srcId="{19C8513E-386F-4827-AF42-F204B1C22B5B}" destId="{F2F9E359-23C9-4C94-8C67-8EB160073906}" srcOrd="0" destOrd="0" presId="urn:microsoft.com/office/officeart/2005/8/layout/hList6"/>
    <dgm:cxn modelId="{9A1438A6-953E-45AA-A38D-E6E87E837DC4}" type="presOf" srcId="{C270908F-8E83-4A75-8A7B-BA61CC77AC09}" destId="{9C4606FB-988B-4E3A-AE7F-79B1D75F713E}" srcOrd="0" destOrd="2" presId="urn:microsoft.com/office/officeart/2005/8/layout/hList6"/>
    <dgm:cxn modelId="{492542BF-AF05-468D-A53C-9F443AAC7F48}" srcId="{A84C43DC-1C1D-421D-9ED8-1D120AD425E6}" destId="{85C9F13A-A9CE-45E2-ABB9-D93F256128CE}" srcOrd="0" destOrd="0" parTransId="{C9CEB757-5C18-4236-816D-3D6C94A9AFDD}" sibTransId="{89926EA5-DE07-44AA-8808-7BDA0E7BDF7F}"/>
    <dgm:cxn modelId="{9B97007C-6670-4F6F-8FED-8EBF428E22A6}" type="presOf" srcId="{2ACC3C61-8F76-45AF-BB2B-FF0FD63C3675}" destId="{51EA81E6-9E99-4F9F-B036-695AC12A6167}" srcOrd="0" destOrd="1" presId="urn:microsoft.com/office/officeart/2005/8/layout/hList6"/>
    <dgm:cxn modelId="{CA751986-55D9-49D2-820A-A1A83CCE9459}" srcId="{644B96AB-E591-4744-AC6A-85D9E87C0EAA}" destId="{C8F82E76-ECF7-474B-A9CB-D41463F7BE8D}" srcOrd="0" destOrd="0" parTransId="{C5EFF2FF-4C07-4942-817F-33F0752DAFF8}" sibTransId="{87974A90-3936-4F2F-B4E5-EEB72CC98F2B}"/>
    <dgm:cxn modelId="{7DF60FDE-1393-48E1-8306-4F35DF411A8B}" type="presOf" srcId="{0A96D9E0-5E5B-4750-BA03-F8C8D724D925}" destId="{04E964AA-F21D-49BF-A5DD-854B58D6504D}" srcOrd="0" destOrd="3" presId="urn:microsoft.com/office/officeart/2005/8/layout/hList6"/>
    <dgm:cxn modelId="{A3D944AA-AAF7-40DE-85B6-B2BCAFBFE72B}" srcId="{44B763F8-C829-49E4-8E2A-F542518AE8BF}" destId="{21F407D0-BC38-4B30-8162-F2F4A9F1DFE3}" srcOrd="1" destOrd="0" parTransId="{CF4F0893-1C9D-465D-ABEB-72D370455E7F}" sibTransId="{7673BBE0-DA1D-4088-988C-C9CD5466126D}"/>
    <dgm:cxn modelId="{B79DC2B7-1458-4BBE-B034-2E375585EFA8}" srcId="{8D923F97-865C-4496-8B54-2F4AA0976B63}" destId="{F8A75687-A9E1-492D-BBB5-47D0B20B328F}" srcOrd="3" destOrd="0" parTransId="{848555AB-5103-4E85-A9E6-59F1001250C7}" sibTransId="{FC6C169F-FABE-4FAF-9003-15F4502EE24F}"/>
    <dgm:cxn modelId="{7D309141-2BBF-4007-849B-E3E84918E7A4}" type="presOf" srcId="{054EDF4A-29B4-4EB1-A788-11E567518F52}" destId="{04E964AA-F21D-49BF-A5DD-854B58D6504D}" srcOrd="0" destOrd="2" presId="urn:microsoft.com/office/officeart/2005/8/layout/hList6"/>
    <dgm:cxn modelId="{CAF659EE-347C-466C-B1DF-93B7E1C9878B}" type="presOf" srcId="{94767618-E489-4272-82E0-1A2FD8D99507}" destId="{85CEFC73-83C0-4A7F-83C7-C766956196AD}" srcOrd="0" destOrd="2" presId="urn:microsoft.com/office/officeart/2005/8/layout/hList6"/>
    <dgm:cxn modelId="{A238FEEC-AD4E-4ABA-8F06-DA29FE4DE90C}" srcId="{6B110B5C-DD7E-4CDC-88A4-4E631C3B5434}" destId="{2ACC3C61-8F76-45AF-BB2B-FF0FD63C3675}" srcOrd="0" destOrd="0" parTransId="{85957024-E134-4947-87A4-7055F295B828}" sibTransId="{4E9DDB52-1851-4901-BD84-5AC58131485E}"/>
    <dgm:cxn modelId="{C917B676-C2D3-4E64-B770-0EA2A1D2FBE6}" srcId="{A84C43DC-1C1D-421D-9ED8-1D120AD425E6}" destId="{C270908F-8E83-4A75-8A7B-BA61CC77AC09}" srcOrd="1" destOrd="0" parTransId="{EC88561C-D449-4A28-9C2C-9EF2061CB59C}" sibTransId="{020C7174-C966-48A9-9437-73B657B2E44E}"/>
    <dgm:cxn modelId="{1EF7923F-2816-4201-AD0E-3CC8CB151E94}" srcId="{19C8513E-386F-4827-AF42-F204B1C22B5B}" destId="{40D05837-27B4-4528-881A-29D714BE380C}" srcOrd="0" destOrd="0" parTransId="{0254AA85-13A2-4048-95CA-DC2657FF22FE}" sibTransId="{8E486F00-AC2E-433D-B183-9CCCD8F7656F}"/>
    <dgm:cxn modelId="{BF4DF087-1B5B-4DF3-BC55-7EF7CA24D49E}" srcId="{8D923F97-865C-4496-8B54-2F4AA0976B63}" destId="{8BA7D303-80D9-4433-92DF-54BAF870473E}" srcOrd="2" destOrd="0" parTransId="{D5B0C974-DA48-466B-A95E-8611BCB65FE2}" sibTransId="{4A4FCA5D-C799-4F8E-8C25-5E6692D80BDB}"/>
    <dgm:cxn modelId="{A6B7B5CD-F170-432D-AE02-3D403C1007CC}" type="presOf" srcId="{644B96AB-E591-4744-AC6A-85D9E87C0EAA}" destId="{85CEFC73-83C0-4A7F-83C7-C766956196AD}" srcOrd="0" destOrd="0" presId="urn:microsoft.com/office/officeart/2005/8/layout/hList6"/>
    <dgm:cxn modelId="{BDFF1259-1E51-4DA1-B239-7C296E28F8D1}" type="presParOf" srcId="{BCAB58D6-CA56-4911-B8D7-B5A22233B5B0}" destId="{F2F9E359-23C9-4C94-8C67-8EB160073906}" srcOrd="0" destOrd="0" presId="urn:microsoft.com/office/officeart/2005/8/layout/hList6"/>
    <dgm:cxn modelId="{B6F6EB2B-9EBC-44B6-AD7B-C6C63A537181}" type="presParOf" srcId="{BCAB58D6-CA56-4911-B8D7-B5A22233B5B0}" destId="{48BA09EB-D1DD-4B3B-B556-79E04AA7B7E3}" srcOrd="1" destOrd="0" presId="urn:microsoft.com/office/officeart/2005/8/layout/hList6"/>
    <dgm:cxn modelId="{D8C563DA-1C00-473E-9A55-BF18F5A77833}" type="presParOf" srcId="{BCAB58D6-CA56-4911-B8D7-B5A22233B5B0}" destId="{04E964AA-F21D-49BF-A5DD-854B58D6504D}" srcOrd="2" destOrd="0" presId="urn:microsoft.com/office/officeart/2005/8/layout/hList6"/>
    <dgm:cxn modelId="{3BDB910F-89BE-4CC3-B466-3C51B33B5626}" type="presParOf" srcId="{BCAB58D6-CA56-4911-B8D7-B5A22233B5B0}" destId="{9C8866FF-AD5E-4B73-9EC3-CF67FF4B6E5A}" srcOrd="3" destOrd="0" presId="urn:microsoft.com/office/officeart/2005/8/layout/hList6"/>
    <dgm:cxn modelId="{04D122D3-F97C-4537-A054-DAAC5BCA2F19}" type="presParOf" srcId="{BCAB58D6-CA56-4911-B8D7-B5A22233B5B0}" destId="{10764A6D-57A3-48D7-8E14-749D92AC1C9C}" srcOrd="4" destOrd="0" presId="urn:microsoft.com/office/officeart/2005/8/layout/hList6"/>
    <dgm:cxn modelId="{06635CD1-EB05-4110-A765-735E7D5A78EF}" type="presParOf" srcId="{BCAB58D6-CA56-4911-B8D7-B5A22233B5B0}" destId="{BF8C0400-808E-4352-9646-69EA50F12FC7}" srcOrd="5" destOrd="0" presId="urn:microsoft.com/office/officeart/2005/8/layout/hList6"/>
    <dgm:cxn modelId="{ACD78FC3-DAB2-4D8D-9BCA-DC0D614A764B}" type="presParOf" srcId="{BCAB58D6-CA56-4911-B8D7-B5A22233B5B0}" destId="{9C4606FB-988B-4E3A-AE7F-79B1D75F713E}" srcOrd="6" destOrd="0" presId="urn:microsoft.com/office/officeart/2005/8/layout/hList6"/>
    <dgm:cxn modelId="{93B36A55-DD67-44A7-B9ED-298779777B7E}" type="presParOf" srcId="{BCAB58D6-CA56-4911-B8D7-B5A22233B5B0}" destId="{BEF65369-C850-49E5-A519-2D8F60321583}" srcOrd="7" destOrd="0" presId="urn:microsoft.com/office/officeart/2005/8/layout/hList6"/>
    <dgm:cxn modelId="{1AB6EDFC-5163-4342-B9CA-5B0C3446C8B8}" type="presParOf" srcId="{BCAB58D6-CA56-4911-B8D7-B5A22233B5B0}" destId="{85CEFC73-83C0-4A7F-83C7-C766956196AD}" srcOrd="8" destOrd="0" presId="urn:microsoft.com/office/officeart/2005/8/layout/hList6"/>
    <dgm:cxn modelId="{0192E0A9-3667-40E2-8769-4BD73AFDFAD6}" type="presParOf" srcId="{BCAB58D6-CA56-4911-B8D7-B5A22233B5B0}" destId="{FBCAF59A-C48F-4B58-9D98-A968ACE81739}" srcOrd="9" destOrd="0" presId="urn:microsoft.com/office/officeart/2005/8/layout/hList6"/>
    <dgm:cxn modelId="{3EB297A8-A2EB-4615-897B-AE5DB9A68A13}" type="presParOf" srcId="{BCAB58D6-CA56-4911-B8D7-B5A22233B5B0}" destId="{51EA81E6-9E99-4F9F-B036-695AC12A6167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E4D12D-0CB2-494E-806C-1EA1A9C3FD46}">
      <dsp:nvSpPr>
        <dsp:cNvPr id="0" name=""/>
        <dsp:cNvSpPr/>
      </dsp:nvSpPr>
      <dsp:spPr>
        <a:xfrm>
          <a:off x="610388" y="2544"/>
          <a:ext cx="1844426" cy="1106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Test Method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From inputs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Process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Degradants</a:t>
          </a:r>
          <a:endParaRPr lang="en-US" sz="1400" kern="1200" dirty="0"/>
        </a:p>
      </dsp:txBody>
      <dsp:txXfrm>
        <a:off x="610388" y="2544"/>
        <a:ext cx="1844426" cy="1106656"/>
      </dsp:txXfrm>
    </dsp:sp>
    <dsp:sp modelId="{2DC81C6E-5E54-4572-86A6-B0B5648755AB}">
      <dsp:nvSpPr>
        <dsp:cNvPr id="0" name=""/>
        <dsp:cNvSpPr/>
      </dsp:nvSpPr>
      <dsp:spPr>
        <a:xfrm>
          <a:off x="2617125" y="327164"/>
          <a:ext cx="391018" cy="4574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617125" y="327164"/>
        <a:ext cx="391018" cy="457417"/>
      </dsp:txXfrm>
    </dsp:sp>
    <dsp:sp modelId="{8128B18B-BBA4-4346-BA09-5349ED8CE2F4}">
      <dsp:nvSpPr>
        <dsp:cNvPr id="0" name=""/>
        <dsp:cNvSpPr/>
      </dsp:nvSpPr>
      <dsp:spPr>
        <a:xfrm>
          <a:off x="3192586" y="2544"/>
          <a:ext cx="1844426" cy="1106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Method Identification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</a:t>
          </a:r>
          <a:r>
            <a:rPr lang="en-US" sz="1400" kern="1200" dirty="0" err="1" smtClean="0"/>
            <a:t>HPLC</a:t>
          </a:r>
          <a:r>
            <a:rPr lang="en-US" sz="1400" kern="1200" dirty="0" smtClean="0"/>
            <a:t>, CE, </a:t>
          </a:r>
          <a:r>
            <a:rPr lang="en-US" sz="1400" kern="1200" dirty="0" err="1" smtClean="0"/>
            <a:t>NMR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IR</a:t>
          </a:r>
          <a:r>
            <a:rPr lang="en-US" sz="1400" kern="1200" dirty="0" smtClean="0"/>
            <a:t>, ELISA, GC, </a:t>
          </a:r>
          <a:r>
            <a:rPr lang="en-US" sz="1400" kern="1200" dirty="0" err="1" smtClean="0"/>
            <a:t>MS,Xray</a:t>
          </a:r>
          <a:r>
            <a:rPr lang="en-US" sz="1400" kern="1200" dirty="0" smtClean="0"/>
            <a:t>, PAT…)</a:t>
          </a:r>
          <a:endParaRPr lang="en-US" sz="1400" kern="1200" dirty="0"/>
        </a:p>
      </dsp:txBody>
      <dsp:txXfrm>
        <a:off x="3192586" y="2544"/>
        <a:ext cx="1844426" cy="1106656"/>
      </dsp:txXfrm>
    </dsp:sp>
    <dsp:sp modelId="{811B9EF1-E7DD-4AFC-A9A0-52E27A1A8A93}">
      <dsp:nvSpPr>
        <dsp:cNvPr id="0" name=""/>
        <dsp:cNvSpPr/>
      </dsp:nvSpPr>
      <dsp:spPr>
        <a:xfrm>
          <a:off x="5199323" y="327164"/>
          <a:ext cx="391018" cy="4574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199323" y="327164"/>
        <a:ext cx="391018" cy="457417"/>
      </dsp:txXfrm>
    </dsp:sp>
    <dsp:sp modelId="{DD473815-90F5-4C77-B48A-9E9BF074C859}">
      <dsp:nvSpPr>
        <dsp:cNvPr id="0" name=""/>
        <dsp:cNvSpPr/>
      </dsp:nvSpPr>
      <dsp:spPr>
        <a:xfrm>
          <a:off x="5774784" y="2544"/>
          <a:ext cx="1844426" cy="1106656"/>
        </a:xfrm>
        <a:prstGeom prst="roundRect">
          <a:avLst>
            <a:gd name="adj" fmla="val 10000"/>
          </a:avLst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Method Development </a:t>
          </a:r>
          <a:r>
            <a:rPr lang="en-US" sz="1400" kern="1200" smtClean="0"/>
            <a:t>and Validation</a:t>
          </a:r>
          <a:endParaRPr lang="en-US" sz="1400" kern="1200" dirty="0"/>
        </a:p>
      </dsp:txBody>
      <dsp:txXfrm>
        <a:off x="5774784" y="2544"/>
        <a:ext cx="1844426" cy="1106656"/>
      </dsp:txXfrm>
    </dsp:sp>
    <dsp:sp modelId="{C8CF21A4-C6B4-4943-9F8D-07CC3EFF0D3B}">
      <dsp:nvSpPr>
        <dsp:cNvPr id="0" name=""/>
        <dsp:cNvSpPr/>
      </dsp:nvSpPr>
      <dsp:spPr>
        <a:xfrm rot="5400000">
          <a:off x="6501488" y="1238311"/>
          <a:ext cx="391018" cy="4574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6501488" y="1238311"/>
        <a:ext cx="391018" cy="457417"/>
      </dsp:txXfrm>
    </dsp:sp>
    <dsp:sp modelId="{907E4B49-A876-41E9-A075-89FAC347D833}">
      <dsp:nvSpPr>
        <dsp:cNvPr id="0" name=""/>
        <dsp:cNvSpPr/>
      </dsp:nvSpPr>
      <dsp:spPr>
        <a:xfrm>
          <a:off x="5774784" y="1846971"/>
          <a:ext cx="1844426" cy="1106656"/>
        </a:xfrm>
        <a:prstGeom prst="roundRect">
          <a:avLst>
            <a:gd name="adj" fmla="val 10000"/>
          </a:avLst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Method Design Space/Operating Space</a:t>
          </a:r>
          <a:endParaRPr lang="en-US" sz="1400" kern="1200" dirty="0"/>
        </a:p>
      </dsp:txBody>
      <dsp:txXfrm>
        <a:off x="5774784" y="1846971"/>
        <a:ext cx="1844426" cy="1106656"/>
      </dsp:txXfrm>
    </dsp:sp>
    <dsp:sp modelId="{8B447E74-7E3C-4EF9-991D-598AA6FFFB2B}">
      <dsp:nvSpPr>
        <dsp:cNvPr id="0" name=""/>
        <dsp:cNvSpPr/>
      </dsp:nvSpPr>
      <dsp:spPr>
        <a:xfrm rot="10800000">
          <a:off x="5221456" y="2171591"/>
          <a:ext cx="391018" cy="4574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5221456" y="2171591"/>
        <a:ext cx="391018" cy="457417"/>
      </dsp:txXfrm>
    </dsp:sp>
    <dsp:sp modelId="{B92875FC-C6E4-4E80-B1FB-C8F74BB3C1CB}">
      <dsp:nvSpPr>
        <dsp:cNvPr id="0" name=""/>
        <dsp:cNvSpPr/>
      </dsp:nvSpPr>
      <dsp:spPr>
        <a:xfrm>
          <a:off x="3192586" y="1846971"/>
          <a:ext cx="1844426" cy="1106656"/>
        </a:xfrm>
        <a:prstGeom prst="roundRect">
          <a:avLst>
            <a:gd name="adj" fmla="val 10000"/>
          </a:avLst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400" kern="1200" dirty="0" smtClean="0"/>
            <a:t>Method Procedure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en-US" sz="1400" kern="1200" dirty="0" smtClean="0"/>
            <a:t>Critical elements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1400" kern="1200" dirty="0" smtClean="0"/>
            <a:t>Data Acceptability Criteria</a:t>
          </a:r>
        </a:p>
      </dsp:txBody>
      <dsp:txXfrm>
        <a:off x="3192586" y="1846971"/>
        <a:ext cx="1844426" cy="1106656"/>
      </dsp:txXfrm>
    </dsp:sp>
    <dsp:sp modelId="{0E0857D2-6837-48EC-9996-B27CA7CD4457}">
      <dsp:nvSpPr>
        <dsp:cNvPr id="0" name=""/>
        <dsp:cNvSpPr/>
      </dsp:nvSpPr>
      <dsp:spPr>
        <a:xfrm rot="10800000">
          <a:off x="2639258" y="2171591"/>
          <a:ext cx="391018" cy="4574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639258" y="2171591"/>
        <a:ext cx="391018" cy="457417"/>
      </dsp:txXfrm>
    </dsp:sp>
    <dsp:sp modelId="{CE225072-82FA-48DF-90B4-8B2F89876077}">
      <dsp:nvSpPr>
        <dsp:cNvPr id="0" name=""/>
        <dsp:cNvSpPr/>
      </dsp:nvSpPr>
      <dsp:spPr>
        <a:xfrm>
          <a:off x="610388" y="1846971"/>
          <a:ext cx="1844426" cy="1106656"/>
        </a:xfrm>
        <a:prstGeom prst="roundRect">
          <a:avLst>
            <a:gd name="adj" fmla="val 10000"/>
          </a:avLst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Method Transfer</a:t>
          </a:r>
          <a:endParaRPr lang="en-US" sz="1400" kern="1200" dirty="0"/>
        </a:p>
      </dsp:txBody>
      <dsp:txXfrm>
        <a:off x="610388" y="1846971"/>
        <a:ext cx="1844426" cy="1106656"/>
      </dsp:txXfrm>
    </dsp:sp>
    <dsp:sp modelId="{AA948FF9-139F-4297-A54A-321D1094375A}">
      <dsp:nvSpPr>
        <dsp:cNvPr id="0" name=""/>
        <dsp:cNvSpPr/>
      </dsp:nvSpPr>
      <dsp:spPr>
        <a:xfrm rot="5377964">
          <a:off x="1342929" y="3082737"/>
          <a:ext cx="391026" cy="4574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377964">
        <a:off x="1342929" y="3082737"/>
        <a:ext cx="391026" cy="457417"/>
      </dsp:txXfrm>
    </dsp:sp>
    <dsp:sp modelId="{ABBF6988-DB7B-4BD1-81F4-94503F99B9E3}">
      <dsp:nvSpPr>
        <dsp:cNvPr id="0" name=""/>
        <dsp:cNvSpPr/>
      </dsp:nvSpPr>
      <dsp:spPr>
        <a:xfrm>
          <a:off x="56784" y="3691398"/>
          <a:ext cx="2975282" cy="1106656"/>
        </a:xfrm>
        <a:prstGeom prst="roundRect">
          <a:avLst>
            <a:gd name="adj" fmla="val 10000"/>
          </a:avLst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Method Performance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Method performance sample data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Stability data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Process release data</a:t>
          </a:r>
          <a:endParaRPr lang="en-US" sz="1400" kern="1200" dirty="0"/>
        </a:p>
      </dsp:txBody>
      <dsp:txXfrm>
        <a:off x="56784" y="3691398"/>
        <a:ext cx="2975282" cy="11066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8D4B5-A57F-451E-BE87-BD703D5B2F4D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D7562-7A40-46AE-969E-B509DA8D80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669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7562-7A40-46AE-969E-B509DA8D80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1CB0C-C219-4879-A376-C8F18545339E}" type="slidenum">
              <a:rPr lang="en-US"/>
              <a:pPr/>
              <a:t>29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74688"/>
            <a:ext cx="4597400" cy="34480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034" y="4346840"/>
            <a:ext cx="5071933" cy="4121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this being applicable</a:t>
            </a:r>
            <a:r>
              <a:rPr lang="en-US" baseline="0" dirty="0" smtClean="0"/>
              <a:t> to method development for both flow and batch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FE91B-2745-486B-9F16-3168094C05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8EA60-2E4C-4BD8-8331-04C262409E90}" type="slidenum">
              <a:rPr lang="en-US"/>
              <a:pPr/>
              <a:t>5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there were any challenges with </a:t>
            </a:r>
            <a:r>
              <a:rPr lang="en-US" dirty="0" err="1" smtClean="0"/>
              <a:t>hygroscopicity</a:t>
            </a:r>
            <a:r>
              <a:rPr lang="en-US" dirty="0" smtClean="0"/>
              <a:t>, we would ensure we have some initial</a:t>
            </a:r>
            <a:r>
              <a:rPr lang="en-US" baseline="0" dirty="0" smtClean="0"/>
              <a:t> measurements to compensate for this drift during the analyses.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0F208-316D-4080-BE36-79BDE754CE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Details</a:t>
            </a:r>
            <a:endParaRPr lang="en-US" dirty="0"/>
          </a:p>
          <a:p>
            <a:r>
              <a:rPr lang="en-US" dirty="0" smtClean="0"/>
              <a:t>Process</a:t>
            </a:r>
            <a:r>
              <a:rPr lang="en-US" baseline="0" dirty="0" smtClean="0"/>
              <a:t> impurities include synthetic impurities and impurities resulting from degradation, ex oxidation, etc.  For </a:t>
            </a:r>
            <a:r>
              <a:rPr lang="en-US" baseline="0" dirty="0" err="1" smtClean="0"/>
              <a:t>leachables</a:t>
            </a:r>
            <a:r>
              <a:rPr lang="en-US" baseline="0" dirty="0" smtClean="0"/>
              <a:t> impurities result from composition of the packaging and reactions of those impurities with the components of the DP.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7A4C0-F9F0-4D77-850C-8D4CD54E8EF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Storage could be column storage in addition to samples</a:t>
            </a:r>
          </a:p>
          <a:p>
            <a:r>
              <a:rPr lang="en-US" sz="1000" dirty="0" smtClean="0"/>
              <a:t>Columns (batch /type) – also include the length of the column, the column</a:t>
            </a:r>
            <a:r>
              <a:rPr lang="en-US" sz="1000" baseline="0" dirty="0" smtClean="0"/>
              <a:t> capacity</a:t>
            </a:r>
            <a:endParaRPr lang="en-US" sz="1000" dirty="0" smtClean="0"/>
          </a:p>
          <a:p>
            <a:r>
              <a:rPr lang="en-US" sz="1000" dirty="0" smtClean="0"/>
              <a:t>pH for</a:t>
            </a:r>
            <a:r>
              <a:rPr lang="en-US" sz="1000" baseline="0" dirty="0" smtClean="0"/>
              <a:t> sample solvent/mobile phase</a:t>
            </a:r>
          </a:p>
          <a:p>
            <a:r>
              <a:rPr lang="en-US" sz="1000" baseline="0" dirty="0" smtClean="0"/>
              <a:t>Sample prep includes (if </a:t>
            </a:r>
            <a:r>
              <a:rPr lang="en-US" sz="1000" baseline="0" dirty="0" err="1" smtClean="0"/>
              <a:t>sonication</a:t>
            </a:r>
            <a:r>
              <a:rPr lang="en-US" sz="1000" baseline="0" dirty="0" smtClean="0"/>
              <a:t> is done or not and if done, the amt of time; the way it is prepared; the measuring of the </a:t>
            </a:r>
            <a:r>
              <a:rPr lang="en-US" sz="1000" baseline="0" dirty="0" err="1" smtClean="0"/>
              <a:t>diluent</a:t>
            </a:r>
            <a:r>
              <a:rPr lang="en-US" sz="1000" baseline="0" dirty="0" smtClean="0"/>
              <a:t> to help dissolve the sample etc)</a:t>
            </a:r>
          </a:p>
          <a:p>
            <a:r>
              <a:rPr lang="en-US" sz="1000" baseline="0" dirty="0" smtClean="0"/>
              <a:t>Mobile phase – the composition and the mixture strength</a:t>
            </a:r>
          </a:p>
          <a:p>
            <a:r>
              <a:rPr lang="en-US" sz="1000" baseline="0" dirty="0" smtClean="0"/>
              <a:t>organic modifier strength and composition </a:t>
            </a:r>
          </a:p>
          <a:p>
            <a:r>
              <a:rPr lang="en-US" sz="1000" baseline="0" dirty="0" smtClean="0"/>
              <a:t>Filters – consider the materials of construction and </a:t>
            </a:r>
            <a:r>
              <a:rPr lang="en-US" sz="1000" baseline="0" dirty="0" err="1" smtClean="0"/>
              <a:t>compatability</a:t>
            </a:r>
            <a:endParaRPr lang="en-US" sz="1000" baseline="0" dirty="0" smtClean="0"/>
          </a:p>
          <a:p>
            <a:r>
              <a:rPr lang="en-US" sz="1000" baseline="0" dirty="0" smtClean="0"/>
              <a:t>Sample </a:t>
            </a:r>
            <a:r>
              <a:rPr lang="en-US" sz="1000" baseline="0" dirty="0" err="1" smtClean="0"/>
              <a:t>conc</a:t>
            </a:r>
            <a:r>
              <a:rPr lang="en-US" sz="1000" baseline="0" dirty="0" smtClean="0"/>
              <a:t>- talk to the </a:t>
            </a:r>
            <a:r>
              <a:rPr lang="en-US" sz="1000" baseline="0" dirty="0" err="1" smtClean="0"/>
              <a:t>detectability</a:t>
            </a:r>
            <a:r>
              <a:rPr lang="en-US" sz="1000" baseline="0" dirty="0" smtClean="0"/>
              <a:t>/sensitivity and the range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FE91B-2745-486B-9F16-3168094C05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Analytes</a:t>
            </a:r>
            <a:r>
              <a:rPr lang="en-US" baseline="0" dirty="0" smtClean="0"/>
              <a:t> detected by GC-FID</a:t>
            </a:r>
          </a:p>
          <a:p>
            <a:r>
              <a:rPr lang="en-US" dirty="0" smtClean="0"/>
              <a:t>Typical </a:t>
            </a:r>
            <a:r>
              <a:rPr lang="en-US" dirty="0" err="1" smtClean="0"/>
              <a:t>dev</a:t>
            </a:r>
            <a:r>
              <a:rPr lang="en-US" dirty="0" smtClean="0"/>
              <a:t> is to extract </a:t>
            </a:r>
            <a:r>
              <a:rPr lang="en-US" dirty="0" err="1" smtClean="0"/>
              <a:t>analytes</a:t>
            </a:r>
            <a:r>
              <a:rPr lang="en-US" dirty="0" smtClean="0"/>
              <a:t> into a GC compatible solvent such as MeCl2.  </a:t>
            </a:r>
          </a:p>
          <a:p>
            <a:r>
              <a:rPr lang="en-US" dirty="0" smtClean="0"/>
              <a:t>With aqueous, expansion volume higher and potential for ghost peaks.</a:t>
            </a:r>
          </a:p>
          <a:p>
            <a:r>
              <a:rPr lang="en-US" dirty="0" smtClean="0"/>
              <a:t>Potential for ghost peaks coming from column stripped by </a:t>
            </a:r>
            <a:r>
              <a:rPr lang="en-US" dirty="0" err="1" smtClean="0"/>
              <a:t>aq</a:t>
            </a:r>
            <a:r>
              <a:rPr lang="en-US" dirty="0" smtClean="0"/>
              <a:t> </a:t>
            </a:r>
            <a:r>
              <a:rPr lang="en-US" dirty="0" err="1" smtClean="0"/>
              <a:t>soln</a:t>
            </a:r>
            <a:endParaRPr lang="en-US" dirty="0" smtClean="0"/>
          </a:p>
          <a:p>
            <a:r>
              <a:rPr lang="en-US" dirty="0" smtClean="0"/>
              <a:t>Balance between sensitivity and GC compatibility</a:t>
            </a:r>
          </a:p>
          <a:p>
            <a:r>
              <a:rPr lang="en-US" dirty="0" smtClean="0"/>
              <a:t>Still issues.  Get thick white </a:t>
            </a:r>
            <a:r>
              <a:rPr lang="en-US" dirty="0" err="1" smtClean="0"/>
              <a:t>ppt</a:t>
            </a:r>
            <a:r>
              <a:rPr lang="en-US" dirty="0" smtClean="0"/>
              <a:t>, that must be filtered, however recovery still good, so method acceptable.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70BE5-01F6-4F90-8823-585AF25AC94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249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2832F52-51B7-431F-98D2-B18BDA495FA4}" type="slidenum">
              <a:rPr lang="en-US" smtClean="0">
                <a:latin typeface="Calibri" charset="0"/>
              </a:rPr>
              <a:pPr eaLnBrk="1" hangingPunct="1"/>
              <a:t>27</a:t>
            </a:fld>
            <a:endParaRPr lang="en-US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Extract</a:t>
            </a:r>
            <a:r>
              <a:rPr lang="en-US" baseline="0" dirty="0" smtClean="0"/>
              <a:t> of plungers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70BE5-01F6-4F90-8823-585AF25AC94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60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443038"/>
            <a:ext cx="6399212" cy="1755775"/>
          </a:xfrm>
        </p:spPr>
        <p:txBody>
          <a:bodyPr bIns="0" anchor="t"/>
          <a:lstStyle>
            <a:lvl1pPr>
              <a:lnSpc>
                <a:spcPct val="95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6525" y="36513"/>
            <a:ext cx="6983413" cy="1106487"/>
          </a:xfrm>
        </p:spPr>
        <p:txBody>
          <a:bodyPr rIns="0" anchor="b"/>
          <a:lstStyle>
            <a:lvl1pPr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65262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0" y="50927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6" name="Picture 6" descr="lilly w black ty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246688"/>
            <a:ext cx="3648075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0" y="12366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53667F8E-4D47-45C9-8E13-9A1962305E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22E98DD3-5A3C-4CCF-8B0F-00FBBBABF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150"/>
            <a:ext cx="2057400" cy="603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150"/>
            <a:ext cx="6019800" cy="603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39CB25CC-645D-40D6-9983-D4CBAC419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PDA conference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C0105E96-21B6-4F01-A4F0-079627FB2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E1AE7D17-21E2-4C6B-8C7D-9A8671B88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379632AC-415D-4C73-9ED1-ED1E2C0AA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838"/>
            <a:ext cx="4038600" cy="4475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0838"/>
            <a:ext cx="4038600" cy="4475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81E668DC-237F-4D8F-B143-5A3C8616B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79E212F4-233D-4EA5-B56E-17AE6E423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7FFA6039-AE9B-4CEF-9F99-B3351612FE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2631C840-AAEF-4D0E-9CE5-7BF207A3E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fld id="{2446680F-37F6-4484-BF6C-407219542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1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5486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0838"/>
            <a:ext cx="82296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10972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0" y="65278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12334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5613" y="6580188"/>
            <a:ext cx="14097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92513" y="6580188"/>
            <a:ext cx="28956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031163" y="6580188"/>
            <a:ext cx="65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en-US"/>
              <a:t> </a:t>
            </a:r>
            <a:fld id="{E1AE7D17-21E2-4C6B-8C7D-9A8671B880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DIN-Regular" pitchFamily="34" charset="0"/>
        </a:defRPr>
      </a:lvl2pPr>
      <a:lvl3pPr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DIN-Regular" pitchFamily="34" charset="0"/>
        </a:defRPr>
      </a:lvl3pPr>
      <a:lvl4pPr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DIN-Regular" pitchFamily="34" charset="0"/>
        </a:defRPr>
      </a:lvl4pPr>
      <a:lvl5pPr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DIN-Regular" pitchFamily="34" charset="0"/>
        </a:defRPr>
      </a:lvl5pPr>
      <a:lvl6pPr marL="457200"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DIN-Regular" pitchFamily="34" charset="0"/>
        </a:defRPr>
      </a:lvl6pPr>
      <a:lvl7pPr marL="914400"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DIN-Regular" pitchFamily="34" charset="0"/>
        </a:defRPr>
      </a:lvl7pPr>
      <a:lvl8pPr marL="1371600"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DIN-Regular" pitchFamily="34" charset="0"/>
        </a:defRPr>
      </a:lvl8pPr>
      <a:lvl9pPr marL="1828800" algn="l" rtl="0" eaLnBrk="1" fontAlgn="base" hangingPunct="1">
        <a:lnSpc>
          <a:spcPts val="41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DIN-Regular" pitchFamily="34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7500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339725" indent="-225425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SzPct val="80000"/>
        <a:buChar char="•"/>
        <a:defRPr sz="2000">
          <a:solidFill>
            <a:schemeClr val="tx1"/>
          </a:solidFill>
          <a:latin typeface="+mn-lt"/>
        </a:defRPr>
      </a:lvl2pPr>
      <a:lvl3pPr marL="795338" indent="-220663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3pPr>
      <a:lvl4pPr marL="1252538" indent="-2222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09738" indent="-2222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5pPr>
      <a:lvl6pPr marL="2166938" indent="-2222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6pPr>
      <a:lvl7pPr marL="2624138" indent="-2222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7pPr>
      <a:lvl8pPr marL="3081338" indent="-2222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8pPr>
      <a:lvl9pPr marL="3538538" indent="-222250" algn="l" rtl="0" eaLnBrk="1" fontAlgn="base" hangingPunct="1">
        <a:lnSpc>
          <a:spcPct val="95000"/>
        </a:lnSpc>
        <a:spcBef>
          <a:spcPct val="2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CAB2-B553-4BEA-9BE2-995CFE2A6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PDA conference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Company Confidential Copyright © 2000 Eli Lilly and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A8E9-481F-4424-8154-F3E83880D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hyperlink" Target="http://www.czechtrade.net/winfoto.php?img=/foto_produkt/41192192_1882_1_.jpg&amp;w=600&amp;h=420',%20'img4786ce356aa3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6613" y="1825625"/>
            <a:ext cx="7469187" cy="2441575"/>
          </a:xfrm>
        </p:spPr>
        <p:txBody>
          <a:bodyPr/>
          <a:lstStyle/>
          <a:p>
            <a:pPr algn="ctr"/>
            <a:r>
              <a:rPr lang="en-US" dirty="0"/>
              <a:t>Role of Design Space in Analytical Development/Validation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7467600" cy="1106487"/>
          </a:xfrm>
        </p:spPr>
        <p:txBody>
          <a:bodyPr/>
          <a:lstStyle/>
          <a:p>
            <a:pPr algn="ctr"/>
            <a:r>
              <a:rPr lang="en-US" sz="1800" dirty="0" smtClean="0"/>
              <a:t>Anne Warner, Senior Research Advisor, </a:t>
            </a:r>
          </a:p>
          <a:p>
            <a:pPr algn="ctr"/>
            <a:r>
              <a:rPr lang="en-US" sz="1800" dirty="0" err="1" smtClean="0"/>
              <a:t>Bioproduct</a:t>
            </a:r>
            <a:r>
              <a:rPr lang="en-US" sz="1800" dirty="0" smtClean="0"/>
              <a:t> Pharmaceutical Development, Eli Lilly &amp; Company</a:t>
            </a:r>
          </a:p>
          <a:p>
            <a:pPr algn="ctr"/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184212" y="4495800"/>
            <a:ext cx="7297254" cy="794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Acknowledgements:  </a:t>
            </a:r>
            <a:r>
              <a:rPr lang="en-US" sz="1600" b="1" dirty="0"/>
              <a:t>Shanthi Sethuraman</a:t>
            </a:r>
            <a:r>
              <a:rPr lang="en-US" sz="1600"/>
              <a:t>, </a:t>
            </a:r>
            <a:r>
              <a:rPr lang="en-US" sz="1600" smtClean="0"/>
              <a:t>Steve </a:t>
            </a:r>
            <a:r>
              <a:rPr lang="en-US" sz="1600" dirty="0"/>
              <a:t>Moran, Eli </a:t>
            </a:r>
            <a:r>
              <a:rPr lang="en-US" sz="1600" dirty="0" smtClean="0"/>
              <a:t>Lilly &amp; Company</a:t>
            </a:r>
          </a:p>
          <a:p>
            <a:pPr>
              <a:tabLst>
                <a:tab pos="4002088" algn="l"/>
              </a:tabLst>
            </a:pPr>
            <a:r>
              <a:rPr lang="en-US" sz="1600" dirty="0" smtClean="0"/>
              <a:t>West </a:t>
            </a:r>
            <a:r>
              <a:rPr lang="en-US" sz="1600" dirty="0"/>
              <a:t>Pharmaceutical Sciences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62000" y="1826526"/>
            <a:ext cx="7216775" cy="3970338"/>
            <a:chOff x="963613" y="2016125"/>
            <a:chExt cx="7216775" cy="397033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613" y="2016125"/>
              <a:ext cx="7216775" cy="3970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5058041" y="2485760"/>
              <a:ext cx="514885" cy="267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Main</a:t>
              </a:r>
              <a:endParaRPr lang="en-US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2467984" y="4314559"/>
              <a:ext cx="360996" cy="267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P2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583372" y="2580474"/>
              <a:ext cx="623890" cy="267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P5, D7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1726939" y="3568061"/>
              <a:ext cx="623889" cy="267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P1, D1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4304434" y="3862319"/>
              <a:ext cx="623889" cy="267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P4, D6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997378" y="4336818"/>
              <a:ext cx="369012" cy="267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D4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3555739" y="4130053"/>
              <a:ext cx="623890" cy="267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P3, D5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6202244" y="3737932"/>
              <a:ext cx="623890" cy="267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P6, D8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732446" y="4389817"/>
              <a:ext cx="369012" cy="267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D3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2196210" y="4389817"/>
              <a:ext cx="369012" cy="267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D2</a:t>
              </a:r>
              <a:endParaRPr lang="en-US" sz="1200" dirty="0"/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 bwMode="auto">
          <a:xfrm>
            <a:off x="501578" y="1286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54864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DIN-Regular" pitchFamily="34" charset="0"/>
              </a:defRPr>
            </a:lvl2pPr>
            <a:lvl3pPr algn="l" rtl="0" eaLnBrk="1" fontAlgn="base" hangingPunct="1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DIN-Regular" pitchFamily="34" charset="0"/>
              </a:defRPr>
            </a:lvl3pPr>
            <a:lvl4pPr algn="l" rtl="0" eaLnBrk="1" fontAlgn="base" hangingPunct="1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DIN-Regular" pitchFamily="34" charset="0"/>
              </a:defRPr>
            </a:lvl4pPr>
            <a:lvl5pPr algn="l" rtl="0" eaLnBrk="1" fontAlgn="base" hangingPunct="1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DIN-Regular" pitchFamily="34" charset="0"/>
              </a:defRPr>
            </a:lvl5pPr>
            <a:lvl6pPr marL="457200" algn="l" rtl="0" eaLnBrk="1" fontAlgn="base" hangingPunct="1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DIN-Regular" pitchFamily="34" charset="0"/>
              </a:defRPr>
            </a:lvl6pPr>
            <a:lvl7pPr marL="914400" algn="l" rtl="0" eaLnBrk="1" fontAlgn="base" hangingPunct="1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DIN-Regular" pitchFamily="34" charset="0"/>
              </a:defRPr>
            </a:lvl7pPr>
            <a:lvl8pPr marL="1371600" algn="l" rtl="0" eaLnBrk="1" fontAlgn="base" hangingPunct="1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DIN-Regular" pitchFamily="34" charset="0"/>
              </a:defRPr>
            </a:lvl8pPr>
            <a:lvl9pPr marL="1828800" algn="l" rtl="0" eaLnBrk="1" fontAlgn="base" hangingPunct="1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DIN-Regular" pitchFamily="34" charset="0"/>
              </a:defRPr>
            </a:lvl9pPr>
          </a:lstStyle>
          <a:p>
            <a:r>
              <a:rPr lang="en-US" dirty="0" smtClean="0"/>
              <a:t>Method Design-Selectivity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80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715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Robustness Evaluation – Impurity Profiles</a:t>
            </a:r>
            <a:endParaRPr lang="en-US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86103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109728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+mn-lt"/>
              </a:rPr>
              <a:t>Design robustness in!</a:t>
            </a:r>
          </a:p>
          <a:p>
            <a:pPr marL="0" marR="0" lvl="0" indent="0" algn="ctr" defTabSz="914400" rtl="0" eaLnBrk="0" fontAlgn="base" latinLnBrk="0" hangingPunct="0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6666FF"/>
                </a:solidFill>
                <a:latin typeface="+mn-lt"/>
              </a:rPr>
              <a:t>“</a:t>
            </a:r>
            <a:r>
              <a:rPr lang="en-US" sz="2400" kern="0" noProof="0" dirty="0" smtClean="0">
                <a:solidFill>
                  <a:srgbClr val="6666FF"/>
                </a:solidFill>
                <a:latin typeface="+mn-lt"/>
              </a:rPr>
              <a:t>Understand the method performance”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6666FF"/>
              </a:solidFill>
              <a:effectLst/>
              <a:uLnTx/>
              <a:uFillTx/>
              <a:latin typeface="+mn-lt"/>
            </a:endParaRPr>
          </a:p>
          <a:p>
            <a:pPr marL="2006600" marR="0" lvl="0" indent="-338138" algn="l" defTabSz="914400" rtl="0" eaLnBrk="0" fontAlgn="base" latinLnBrk="0" hangingPunct="0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Identify parameters that affect results</a:t>
            </a:r>
          </a:p>
          <a:p>
            <a:pPr marL="2006600" marR="0" lvl="0" indent="-338138" algn="l" defTabSz="914400" rtl="0" eaLnBrk="0" fontAlgn="base" latinLnBrk="0" hangingPunct="0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Determine potential ranges of parameters</a:t>
            </a:r>
          </a:p>
          <a:p>
            <a:pPr marL="2006600" marR="0" lvl="0" indent="-338138" algn="l" defTabSz="914400" rtl="0" eaLnBrk="0" fontAlgn="base" latinLnBrk="0" hangingPunct="0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Design of experiments </a:t>
            </a:r>
          </a:p>
          <a:p>
            <a:pPr marL="2006600" marR="0" lvl="0" indent="-338138" algn="l" defTabSz="914400" rtl="0" eaLnBrk="0" fontAlgn="base" latinLnBrk="0" hangingPunct="0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kern="0" dirty="0" smtClean="0">
                <a:latin typeface="+mn-lt"/>
              </a:rPr>
              <a:t>Statistical analysis</a:t>
            </a:r>
          </a:p>
          <a:p>
            <a:pPr marL="2006600" marR="0" lvl="0" indent="-338138" algn="l" defTabSz="914400" rtl="0" eaLnBrk="0" fontAlgn="base" latinLnBrk="0" hangingPunct="0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Risk assessment</a:t>
            </a:r>
          </a:p>
          <a:p>
            <a:pPr marL="2463800" lvl="2" indent="-338138" algn="l">
              <a:spcBef>
                <a:spcPct val="75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System </a:t>
            </a:r>
            <a:r>
              <a:rPr lang="en-US" sz="2000" dirty="0"/>
              <a:t>suitability </a:t>
            </a:r>
          </a:p>
          <a:p>
            <a:pPr marL="2463800" lvl="2" indent="-338138" algn="l">
              <a:spcBef>
                <a:spcPct val="7500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T</a:t>
            </a:r>
            <a:r>
              <a:rPr lang="en-US" sz="2000" dirty="0" smtClean="0"/>
              <a:t>ransfer criteria</a:t>
            </a:r>
          </a:p>
          <a:p>
            <a:pPr marL="2006600" indent="-338138" algn="l">
              <a:spcBef>
                <a:spcPct val="75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Long-term </a:t>
            </a:r>
            <a:r>
              <a:rPr lang="en-US" sz="2000" dirty="0"/>
              <a:t>monitoring</a:t>
            </a:r>
          </a:p>
          <a:p>
            <a:pPr marL="1722438" marR="0" lvl="0" indent="-338138" algn="l" defTabSz="914400" rtl="0" eaLnBrk="0" fontAlgn="base" latinLnBrk="0" hangingPunct="0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Fishbone of factors for </a:t>
            </a:r>
            <a:r>
              <a:rPr lang="en-US" sz="3200" dirty="0" err="1" smtClean="0"/>
              <a:t>HPLC</a:t>
            </a:r>
            <a:r>
              <a:rPr lang="en-US" sz="3200" dirty="0" smtClean="0"/>
              <a:t>/Impurities Tests 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3810000"/>
            <a:ext cx="6324600" cy="116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679966" y="2291834"/>
            <a:ext cx="1611868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5334000" y="2514600"/>
            <a:ext cx="1371600" cy="121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666999" y="3821669"/>
            <a:ext cx="1371600" cy="1371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968243" y="3810000"/>
            <a:ext cx="1371600" cy="1371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029487" y="2228313"/>
            <a:ext cx="1688068" cy="14986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086600" y="3364468"/>
            <a:ext cx="1600200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Analytical Test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4598" y="1447800"/>
            <a:ext cx="126303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Materials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92536" y="1447800"/>
            <a:ext cx="230864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Method Conditions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15117" y="5334000"/>
            <a:ext cx="101341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287688"/>
                </a:solidFill>
              </a:rPr>
              <a:t>Human</a:t>
            </a:r>
            <a:endParaRPr lang="en-US" sz="2000" b="1" dirty="0">
              <a:solidFill>
                <a:srgbClr val="28768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0021" y="5342979"/>
            <a:ext cx="141897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Equipment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12446" y="1447800"/>
            <a:ext cx="163628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Environment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6800" y="2286000"/>
            <a:ext cx="831766" cy="357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b="1" dirty="0" smtClean="0">
                <a:solidFill>
                  <a:srgbClr val="00B050"/>
                </a:solidFill>
              </a:rPr>
              <a:t>Reagents/</a:t>
            </a:r>
          </a:p>
          <a:p>
            <a:pPr>
              <a:lnSpc>
                <a:spcPts val="1000"/>
              </a:lnSpc>
            </a:pPr>
            <a:r>
              <a:rPr lang="en-US" sz="1200" b="1" dirty="0" smtClean="0">
                <a:solidFill>
                  <a:srgbClr val="00B050"/>
                </a:solidFill>
              </a:rPr>
              <a:t>Diluents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275486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Samples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3200400"/>
            <a:ext cx="85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Reference </a:t>
            </a:r>
          </a:p>
          <a:p>
            <a:r>
              <a:rPr lang="en-US" sz="1200" b="1" dirty="0" smtClean="0">
                <a:solidFill>
                  <a:srgbClr val="00B050"/>
                </a:solidFill>
              </a:rPr>
              <a:t>standards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2438400"/>
            <a:ext cx="667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Storage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50431" y="4953000"/>
            <a:ext cx="15551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287688"/>
                </a:solidFill>
              </a:rPr>
              <a:t>Handling of materials</a:t>
            </a:r>
            <a:endParaRPr lang="en-US" sz="1200" b="1" dirty="0">
              <a:solidFill>
                <a:srgbClr val="287688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486" y="4495800"/>
            <a:ext cx="987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Columns </a:t>
            </a:r>
          </a:p>
          <a:p>
            <a:r>
              <a:rPr lang="en-US" sz="1200" b="1" dirty="0" smtClean="0">
                <a:solidFill>
                  <a:srgbClr val="C00000"/>
                </a:solidFill>
              </a:rPr>
              <a:t>(batch/type)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0" y="3200400"/>
            <a:ext cx="573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Filters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67582" y="2831068"/>
            <a:ext cx="1047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Homogeneity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44443" y="3886200"/>
            <a:ext cx="928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287688"/>
                </a:solidFill>
              </a:rPr>
              <a:t>Integration </a:t>
            </a:r>
          </a:p>
          <a:p>
            <a:r>
              <a:rPr lang="en-US" sz="1200" b="1" dirty="0" smtClean="0">
                <a:solidFill>
                  <a:srgbClr val="287688"/>
                </a:solidFill>
              </a:rPr>
              <a:t>Techniques</a:t>
            </a:r>
            <a:endParaRPr lang="en-US" sz="1200" b="1" dirty="0">
              <a:solidFill>
                <a:srgbClr val="287688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30243" y="4419600"/>
            <a:ext cx="899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287688"/>
                </a:solidFill>
              </a:rPr>
              <a:t>Weighing </a:t>
            </a:r>
          </a:p>
          <a:p>
            <a:r>
              <a:rPr lang="en-US" sz="1200" b="1" dirty="0" smtClean="0">
                <a:solidFill>
                  <a:srgbClr val="287688"/>
                </a:solidFill>
              </a:rPr>
              <a:t>Techniques</a:t>
            </a:r>
            <a:endParaRPr lang="en-US" sz="1200" b="1" dirty="0">
              <a:solidFill>
                <a:srgbClr val="287688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1000" y="4343400"/>
            <a:ext cx="1444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287688"/>
                </a:solidFill>
              </a:rPr>
              <a:t>Sample Preparation</a:t>
            </a:r>
            <a:endParaRPr lang="en-US" sz="1200" b="1" dirty="0">
              <a:solidFill>
                <a:srgbClr val="287688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1243" y="3886200"/>
            <a:ext cx="899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287688"/>
                </a:solidFill>
              </a:rPr>
              <a:t>Pipetting</a:t>
            </a:r>
            <a:r>
              <a:rPr lang="en-US" sz="1200" b="1" dirty="0" smtClean="0">
                <a:solidFill>
                  <a:srgbClr val="287688"/>
                </a:solidFill>
              </a:rPr>
              <a:t> </a:t>
            </a:r>
          </a:p>
          <a:p>
            <a:r>
              <a:rPr lang="en-US" sz="1200" b="1" dirty="0" smtClean="0">
                <a:solidFill>
                  <a:srgbClr val="287688"/>
                </a:solidFill>
              </a:rPr>
              <a:t>Techniques</a:t>
            </a:r>
            <a:endParaRPr lang="en-US" sz="1200" b="1" dirty="0">
              <a:solidFill>
                <a:srgbClr val="287688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24200" y="1905000"/>
            <a:ext cx="123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Organic solvents</a:t>
            </a:r>
            <a:endParaRPr lang="en-US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362200" y="2057400"/>
            <a:ext cx="815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Flow Rate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352800" y="220980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pH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590800" y="2286000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Gradient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3533001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Wavelength</a:t>
            </a:r>
            <a:endParaRPr lang="en-US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971800" y="33044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Sample Solvent</a:t>
            </a:r>
            <a:endParaRPr lang="en-US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711290" y="3962400"/>
            <a:ext cx="78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pH meter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55418" y="420266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Balance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7710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Injector volume</a:t>
            </a:r>
            <a:endParaRPr lang="en-US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819400" y="3533001"/>
            <a:ext cx="18398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Column Temperature</a:t>
            </a:r>
            <a:endParaRPr lang="en-US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400" y="5029200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Pump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81200" y="4572000"/>
            <a:ext cx="1077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Dwell Volume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281940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7030A0"/>
                </a:solidFill>
              </a:rPr>
              <a:t>Humidity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38800" y="2362200"/>
            <a:ext cx="497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7030A0"/>
                </a:solidFill>
              </a:rPr>
              <a:t>Light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72200" y="3200400"/>
            <a:ext cx="1001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7030A0"/>
                </a:solidFill>
              </a:rPr>
              <a:t>Temperature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81400" y="2438400"/>
            <a:ext cx="957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Column Age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09800" y="25424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Solution Stability</a:t>
            </a:r>
            <a:endParaRPr lang="en-US" sz="12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165642" y="3043535"/>
            <a:ext cx="109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Sample </a:t>
            </a:r>
          </a:p>
          <a:p>
            <a:r>
              <a:rPr lang="en-US" sz="1200" b="1" dirty="0" smtClean="0"/>
              <a:t>Concentration</a:t>
            </a:r>
            <a:endParaRPr lang="en-US" sz="1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819400" y="2819400"/>
            <a:ext cx="1080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Auto sampler </a:t>
            </a:r>
          </a:p>
          <a:p>
            <a:r>
              <a:rPr lang="en-US" sz="1200" b="1" dirty="0" smtClean="0"/>
              <a:t>Temperature</a:t>
            </a:r>
            <a:endParaRPr lang="en-US" sz="1200" b="1" dirty="0"/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990600" y="3810000"/>
            <a:ext cx="1371600" cy="1371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9189" y="5330279"/>
            <a:ext cx="172675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Multiple Labs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43000" y="4419600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F0"/>
                </a:solidFill>
              </a:rPr>
              <a:t>Lab</a:t>
            </a:r>
            <a:endParaRPr lang="en-US" sz="1200" b="1" dirty="0">
              <a:solidFill>
                <a:srgbClr val="00B0F0"/>
              </a:solidFill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Factors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447800"/>
            <a:ext cx="7924800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l">
              <a:buFont typeface="Arial" pitchFamily="34" charset="0"/>
              <a:buChar char="•"/>
            </a:pPr>
            <a:r>
              <a:rPr lang="en-US" sz="2400" dirty="0" smtClean="0"/>
              <a:t>Controllable (e.g., concentration of sample) 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sz="2400" dirty="0" smtClean="0"/>
              <a:t>Mixture (i.e., when the independent factors are proportions of different components of a blend [e.g., mobile phase concentration]) 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sz="2400" dirty="0" smtClean="0"/>
              <a:t>Measurable, but not controlled or controlled within a range (e.g., amount of water in the reagent, % loss on drying) 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sz="2400" dirty="0" smtClean="0"/>
              <a:t>Noise or nuisance (e.g., ambient temperature or humidity, that cannot be controlled and may not be capable of being measured)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sz="2400" dirty="0" smtClean="0"/>
              <a:t>Blocking (i.e., when the experiment is carried out across several groups of runs [e.g., days might be a block when the experimental runs are carried out across several days])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03238"/>
            <a:ext cx="8610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Robustness Example:</a:t>
            </a:r>
            <a:br>
              <a:rPr lang="en-US" sz="3600" dirty="0" smtClean="0"/>
            </a:br>
            <a:r>
              <a:rPr lang="en-US" dirty="0"/>
              <a:t>Analytical Impurities </a:t>
            </a:r>
            <a:r>
              <a:rPr lang="en-US" dirty="0" smtClean="0"/>
              <a:t>Method </a:t>
            </a:r>
            <a:endParaRPr lang="en-US" sz="3600" dirty="0"/>
          </a:p>
        </p:txBody>
      </p:sp>
      <p:graphicFrame>
        <p:nvGraphicFramePr>
          <p:cNvPr id="3" name="Group 6"/>
          <p:cNvGraphicFramePr>
            <a:graphicFrameLocks noGrp="1"/>
          </p:cNvGraphicFramePr>
          <p:nvPr/>
        </p:nvGraphicFramePr>
        <p:xfrm>
          <a:off x="1371600" y="4876800"/>
          <a:ext cx="6324600" cy="1517968"/>
        </p:xfrm>
        <a:graphic>
          <a:graphicData uri="http://schemas.openxmlformats.org/drawingml/2006/table">
            <a:tbl>
              <a:tblPr/>
              <a:tblGrid>
                <a:gridCol w="2139680"/>
                <a:gridCol w="2109999"/>
                <a:gridCol w="2074921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366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Time (min.)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366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%A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7366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%B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en-US" sz="1800">
                          <a:latin typeface="Times"/>
                          <a:ea typeface="Times New Roman"/>
                          <a:cs typeface="Times New Roman"/>
                        </a:rPr>
                        <a:t>Initial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en-US" sz="1800" dirty="0" smtClean="0">
                          <a:latin typeface="Times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en-US" sz="1800">
                          <a:latin typeface="Times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en-US" sz="1800" dirty="0" smtClean="0">
                          <a:latin typeface="Times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en-US" sz="1800">
                          <a:latin typeface="Times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en-US" sz="1800" dirty="0">
                          <a:latin typeface="Times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en-US" sz="1800">
                          <a:latin typeface="Times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</a:tabLst>
                      </a:pPr>
                      <a:r>
                        <a:rPr lang="en-US" sz="1800" dirty="0">
                          <a:latin typeface="Times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8011185"/>
              </p:ext>
            </p:extLst>
          </p:nvPr>
        </p:nvGraphicFramePr>
        <p:xfrm>
          <a:off x="457199" y="1325880"/>
          <a:ext cx="8458201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6098"/>
                <a:gridCol w="5392103"/>
              </a:tblGrid>
              <a:tr h="322943">
                <a:tc>
                  <a:txBody>
                    <a:bodyPr/>
                    <a:lstStyle/>
                    <a:p>
                      <a:r>
                        <a:rPr lang="en-US" dirty="0" smtClean="0">
                          <a:cs typeface="Times New Roman" pitchFamily="18" charset="0"/>
                        </a:rPr>
                        <a:t>Column: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cm x 4.6 mm, 3.5-</a:t>
                      </a:r>
                      <a:r>
                        <a:rPr lang="en-US" dirty="0" smtClean="0">
                          <a:sym typeface="Symbol"/>
                        </a:rPr>
                        <a:t>m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22943">
                <a:tc>
                  <a:txBody>
                    <a:bodyPr/>
                    <a:lstStyle/>
                    <a:p>
                      <a:r>
                        <a:rPr lang="en-US" dirty="0" smtClean="0">
                          <a:cs typeface="Times New Roman" pitchFamily="18" charset="0"/>
                        </a:rPr>
                        <a:t>Flow rate: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 </a:t>
                      </a:r>
                      <a:r>
                        <a:rPr lang="en-US" dirty="0" err="1" smtClean="0"/>
                        <a:t>mL</a:t>
                      </a:r>
                      <a:r>
                        <a:rPr lang="en-US" dirty="0" smtClean="0"/>
                        <a:t>/min</a:t>
                      </a:r>
                      <a:endParaRPr lang="en-US" dirty="0"/>
                    </a:p>
                  </a:txBody>
                  <a:tcPr/>
                </a:tc>
              </a:tr>
              <a:tr h="322943">
                <a:tc>
                  <a:txBody>
                    <a:bodyPr/>
                    <a:lstStyle/>
                    <a:p>
                      <a:r>
                        <a:rPr lang="en-US" dirty="0" smtClean="0">
                          <a:cs typeface="Times New Roman" pitchFamily="18" charset="0"/>
                          <a:sym typeface="Symbol" pitchFamily="18" charset="2"/>
                        </a:rPr>
                        <a:t>Column temperature: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Ambient</a:t>
                      </a:r>
                      <a:endParaRPr lang="en-US" dirty="0"/>
                    </a:p>
                  </a:txBody>
                  <a:tcPr/>
                </a:tc>
              </a:tr>
              <a:tr h="322943">
                <a:tc>
                  <a:txBody>
                    <a:bodyPr/>
                    <a:lstStyle/>
                    <a:p>
                      <a:r>
                        <a:rPr lang="en-US" dirty="0" smtClean="0">
                          <a:cs typeface="Times New Roman" pitchFamily="18" charset="0"/>
                          <a:sym typeface="Symbol" pitchFamily="18" charset="2"/>
                        </a:rPr>
                        <a:t>UV wavelength: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250nm</a:t>
                      </a:r>
                      <a:endParaRPr lang="en-US" dirty="0"/>
                    </a:p>
                  </a:txBody>
                  <a:tcPr/>
                </a:tc>
              </a:tr>
              <a:tr h="322943">
                <a:tc>
                  <a:txBody>
                    <a:bodyPr/>
                    <a:lstStyle/>
                    <a:p>
                      <a:r>
                        <a:rPr lang="en-US" dirty="0" smtClean="0">
                          <a:cs typeface="Times New Roman" pitchFamily="18" charset="0"/>
                          <a:sym typeface="Symbol" pitchFamily="18" charset="2"/>
                        </a:rPr>
                        <a:t>Injection volume: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en-US" dirty="0" smtClean="0">
                          <a:sym typeface="Symbol"/>
                        </a:rPr>
                        <a:t></a:t>
                      </a:r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  <a:tr h="32294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Autosampler</a:t>
                      </a:r>
                      <a:r>
                        <a:rPr lang="en-US" dirty="0" smtClean="0"/>
                        <a:t> 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2-8</a:t>
                      </a:r>
                      <a:r>
                        <a:rPr lang="en-US" dirty="0" smtClean="0">
                          <a:sym typeface="Symbol"/>
                        </a:rPr>
                        <a:t>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22943">
                <a:tc>
                  <a:txBody>
                    <a:bodyPr/>
                    <a:lstStyle/>
                    <a:p>
                      <a:r>
                        <a:rPr lang="en-US" dirty="0" smtClean="0"/>
                        <a:t>Mobile phase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Buffer (1.5g/L) pH 3.5 : acetonitrile,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95:5 (v:v) </a:t>
                      </a:r>
                      <a:endParaRPr lang="en-US" dirty="0"/>
                    </a:p>
                  </a:txBody>
                  <a:tcPr/>
                </a:tc>
              </a:tr>
              <a:tr h="322943">
                <a:tc>
                  <a:txBody>
                    <a:bodyPr/>
                    <a:lstStyle/>
                    <a:p>
                      <a:r>
                        <a:rPr lang="en-US" dirty="0" smtClean="0"/>
                        <a:t>Mobile phase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Buffer (1.5g/L)  pH 3.5 : acetonitrile,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70:30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(v:v)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Statistical Design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3199180"/>
              </p:ext>
            </p:extLst>
          </p:nvPr>
        </p:nvGraphicFramePr>
        <p:xfrm>
          <a:off x="1143000" y="1366520"/>
          <a:ext cx="6477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Flow (</a:t>
                      </a:r>
                      <a:r>
                        <a:rPr lang="en-US" dirty="0" err="1" smtClean="0"/>
                        <a:t>mL</a:t>
                      </a:r>
                      <a:r>
                        <a:rPr lang="en-US" dirty="0" smtClean="0"/>
                        <a:t>/min)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Lo-Hi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Wavelength (nm)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Lo-Hi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Organic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Lo-Hi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Buffer concentration (g/L)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Lo-Hi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Lo-Hi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Temperature (deg 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Lo-Hi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4121765"/>
            <a:ext cx="8077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Screening Design: 1/2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 of 2</a:t>
            </a:r>
            <a:r>
              <a:rPr lang="en-US" sz="1600" baseline="30000" dirty="0" smtClean="0"/>
              <a:t>6			</a:t>
            </a:r>
            <a:r>
              <a:rPr lang="en-US" sz="1600" dirty="0" smtClean="0"/>
              <a:t>Number of Design Runs = 8</a:t>
            </a:r>
          </a:p>
          <a:p>
            <a:pPr algn="l"/>
            <a:r>
              <a:rPr lang="en-US" sz="1600" dirty="0" smtClean="0"/>
              <a:t>Added 3 Centers: Replication and Curvature: Centers were spread through out the entire design – reduce potential systematic variation</a:t>
            </a:r>
          </a:p>
          <a:p>
            <a:pPr algn="l"/>
            <a:r>
              <a:rPr lang="en-US" sz="1600" dirty="0" smtClean="0"/>
              <a:t>Number of Samples: Two: one with a higher level of impurities than normal</a:t>
            </a:r>
          </a:p>
          <a:p>
            <a:pPr algn="l"/>
            <a:r>
              <a:rPr lang="en-US" sz="1600" dirty="0" smtClean="0"/>
              <a:t>		             the other with nominal levels of impurities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Systematic differences reduced by using single instrument, column, and having performed on one day by one analyst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Challenges: (</a:t>
            </a:r>
            <a:r>
              <a:rPr lang="en-US" sz="1600" dirty="0" err="1" smtClean="0"/>
              <a:t>i</a:t>
            </a:r>
            <a:r>
              <a:rPr lang="en-US" sz="1600" dirty="0" smtClean="0"/>
              <a:t>) one of the experimental run was not performed as intended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Data generation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828800"/>
          <a:ext cx="8686800" cy="4114796"/>
        </p:xfrm>
        <a:graphic>
          <a:graphicData uri="http://schemas.openxmlformats.org/drawingml/2006/table">
            <a:tbl>
              <a:tblPr/>
              <a:tblGrid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Pattern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TRS SA1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LIRS SA1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Rs(D1,D2)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tail (SA1)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TRS SA2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LIRS SA2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Rs(D1,D2)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tail (SA2)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FF1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FF2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FF3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FF4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FF5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FF6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FF7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FF1**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FF1-rep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FF8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Profiles</a:t>
            </a:r>
            <a:endParaRPr lang="en-US" dirty="0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527" name="Rectangle 2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529" name="Rectangle 2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528" name="Picture 2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229600" cy="231457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1" y="4313128"/>
            <a:ext cx="75438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000" dirty="0" smtClean="0"/>
              <a:t> %initial organic seemed to have the largest effect followed by</a:t>
            </a:r>
          </a:p>
          <a:p>
            <a:pPr algn="l"/>
            <a:r>
              <a:rPr lang="en-US" sz="2000" dirty="0" smtClean="0"/>
              <a:t>    temperature  </a:t>
            </a:r>
          </a:p>
          <a:p>
            <a:pPr algn="l">
              <a:buFont typeface="Wingdings" pitchFamily="2" charset="2"/>
              <a:buChar char="Ø"/>
            </a:pPr>
            <a:r>
              <a:rPr lang="en-US" sz="2000" dirty="0" smtClean="0"/>
              <a:t> None statistically significant</a:t>
            </a:r>
          </a:p>
          <a:p>
            <a:pPr algn="l">
              <a:buFont typeface="Wingdings" pitchFamily="2" charset="2"/>
              <a:buChar char="Ø"/>
            </a:pPr>
            <a:r>
              <a:rPr lang="en-US" sz="2000" dirty="0" smtClean="0"/>
              <a:t> Similar analyses were performed for resolution and tailing</a:t>
            </a:r>
          </a:p>
          <a:p>
            <a:pPr algn="l">
              <a:buFont typeface="Wingdings" pitchFamily="2" charset="2"/>
              <a:buChar char="Ø"/>
            </a:pPr>
            <a:r>
              <a:rPr lang="en-US" sz="2000" dirty="0" smtClean="0"/>
              <a:t> Conditions chosen based on multi-response analyses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 and System Suitability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80988" indent="-280988">
              <a:buFont typeface="Arial" pitchFamily="34" charset="0"/>
              <a:buChar char="•"/>
            </a:pPr>
            <a:r>
              <a:rPr lang="en-US" sz="2800" dirty="0" smtClean="0"/>
              <a:t>With a Design Space demonstrated, the System Suitability criteria provides the mechanism to ensure that the method is maintained within the boundaries described by the Design Space.  </a:t>
            </a:r>
          </a:p>
          <a:p>
            <a:pPr marL="620713" lvl="1" indent="-280988">
              <a:buFont typeface="Arial" pitchFamily="34" charset="0"/>
              <a:buChar char="•"/>
            </a:pPr>
            <a:r>
              <a:rPr lang="en-US" sz="2400" dirty="0" smtClean="0"/>
              <a:t>Method normally run within a narrow range of operational parameters within the demonstrated design space.</a:t>
            </a:r>
          </a:p>
          <a:p>
            <a:pPr marL="620713" lvl="1" indent="-280988">
              <a:buFont typeface="Arial" pitchFamily="34" charset="0"/>
              <a:buChar char="•"/>
            </a:pPr>
            <a:r>
              <a:rPr lang="en-US" sz="2400" dirty="0" smtClean="0"/>
              <a:t>Robustness data provides </a:t>
            </a:r>
          </a:p>
          <a:p>
            <a:pPr marL="1076326" lvl="2" indent="-280988">
              <a:buFont typeface="Arial" pitchFamily="34" charset="0"/>
              <a:buChar char="•"/>
            </a:pPr>
            <a:r>
              <a:rPr lang="en-US" sz="2000" dirty="0" smtClean="0"/>
              <a:t>information on what parameters can be modified to meet system suitability</a:t>
            </a:r>
          </a:p>
          <a:p>
            <a:pPr marL="1076326" lvl="2" indent="-280988">
              <a:buFont typeface="Arial" pitchFamily="34" charset="0"/>
              <a:buChar char="•"/>
            </a:pPr>
            <a:r>
              <a:rPr lang="en-US" sz="2000" dirty="0" smtClean="0"/>
              <a:t>information on how parameter changes affect the method performance.</a:t>
            </a:r>
          </a:p>
          <a:p>
            <a:pPr marL="1076326" lvl="2" indent="-280988"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System Suitability Criteria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447800"/>
            <a:ext cx="7924800" cy="488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 algn="l">
              <a:buFont typeface="Arial" pitchFamily="34" charset="0"/>
              <a:buChar char="•"/>
            </a:pPr>
            <a:r>
              <a:rPr lang="en-US" sz="3200" dirty="0" smtClean="0"/>
              <a:t>Statistical evaluation of development data</a:t>
            </a:r>
          </a:p>
          <a:p>
            <a:pPr marL="795338" lvl="1" indent="-338138" algn="l">
              <a:buSzPct val="67000"/>
              <a:buFont typeface="Wingdings" pitchFamily="2" charset="2"/>
              <a:buChar char="Ø"/>
            </a:pPr>
            <a:r>
              <a:rPr lang="en-US" sz="2800" dirty="0" smtClean="0"/>
              <a:t>Use Method Performance Sample during development</a:t>
            </a:r>
          </a:p>
          <a:p>
            <a:pPr marL="795338" lvl="1" indent="-338138" algn="l">
              <a:buSzPct val="67000"/>
              <a:buFont typeface="Wingdings" pitchFamily="2" charset="2"/>
              <a:buChar char="Ø"/>
            </a:pPr>
            <a:r>
              <a:rPr lang="en-US" sz="2800" dirty="0" smtClean="0"/>
              <a:t>Evaluate robustness data</a:t>
            </a:r>
          </a:p>
          <a:p>
            <a:pPr marL="795338" lvl="1" indent="-338138" algn="l">
              <a:buSzPct val="67000"/>
              <a:buFont typeface="Wingdings" pitchFamily="2" charset="2"/>
              <a:buChar char="Ø"/>
            </a:pPr>
            <a:r>
              <a:rPr lang="en-US" sz="2800" dirty="0" smtClean="0"/>
              <a:t>Utilize other validation data</a:t>
            </a:r>
          </a:p>
          <a:p>
            <a:pPr marL="1252538" lvl="2" indent="-338138" algn="l">
              <a:buSzPct val="67000"/>
            </a:pPr>
            <a:r>
              <a:rPr lang="en-US" sz="2400" dirty="0" smtClean="0"/>
              <a:t>Repeatability, intermediate precision, etc.</a:t>
            </a:r>
            <a:endParaRPr lang="en-US" sz="2800" dirty="0" smtClean="0"/>
          </a:p>
          <a:p>
            <a:pPr marL="338138" indent="-338138" algn="l"/>
            <a:endParaRPr lang="en-US" sz="3200" dirty="0" smtClean="0"/>
          </a:p>
          <a:p>
            <a:pPr marL="338138" indent="-338138" algn="l">
              <a:buFont typeface="Arial" pitchFamily="34" charset="0"/>
              <a:buChar char="•"/>
            </a:pPr>
            <a:r>
              <a:rPr lang="en-US" sz="3200" dirty="0" smtClean="0"/>
              <a:t>Track performance during commercialization in manufacturing</a:t>
            </a:r>
          </a:p>
          <a:p>
            <a:pPr lvl="1"/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Flow Process for analytical method determination</a:t>
            </a:r>
          </a:p>
          <a:p>
            <a:r>
              <a:rPr lang="en-US" dirty="0" smtClean="0"/>
              <a:t>Different elements of Method Development/Validation</a:t>
            </a:r>
          </a:p>
          <a:p>
            <a:r>
              <a:rPr lang="en-US" dirty="0" smtClean="0"/>
              <a:t>Statistical tools and techniques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C0105E96-21B6-4F01-A4F0-079627FB2C7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Regulatory expectations for</a:t>
            </a:r>
            <a:br>
              <a:rPr lang="en-US" dirty="0" smtClean="0"/>
            </a:br>
            <a:r>
              <a:rPr lang="en-US" dirty="0" smtClean="0"/>
              <a:t>System Suitability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544165" y="1316038"/>
            <a:ext cx="8229600" cy="3255962"/>
          </a:xfrm>
        </p:spPr>
        <p:txBody>
          <a:bodyPr/>
          <a:lstStyle/>
          <a:p>
            <a:pPr marL="346075" indent="-234950">
              <a:buFont typeface="Arial" panose="020B0604020202020204" pitchFamily="34" charset="0"/>
              <a:buChar char="•"/>
              <a:tabLst>
                <a:tab pos="3546475" algn="l"/>
                <a:tab pos="5722938" algn="l"/>
              </a:tabLst>
            </a:pPr>
            <a:r>
              <a:rPr lang="en-US" sz="2000" dirty="0" smtClean="0"/>
              <a:t>Resolution, as per method validation and robustness data</a:t>
            </a:r>
          </a:p>
          <a:p>
            <a:pPr lvl="1"/>
            <a:r>
              <a:rPr lang="en-US" dirty="0" smtClean="0"/>
              <a:t>Instrument precision: </a:t>
            </a:r>
          </a:p>
          <a:p>
            <a:pPr lvl="2"/>
            <a:r>
              <a:rPr lang="en-US" dirty="0" smtClean="0"/>
              <a:t>5 </a:t>
            </a:r>
            <a:r>
              <a:rPr lang="en-US" dirty="0"/>
              <a:t>replicate </a:t>
            </a:r>
            <a:r>
              <a:rPr lang="en-US" dirty="0" smtClean="0"/>
              <a:t>injections, </a:t>
            </a:r>
            <a:r>
              <a:rPr lang="en-US" dirty="0"/>
              <a:t>if the </a:t>
            </a:r>
            <a:r>
              <a:rPr lang="en-US" dirty="0" smtClean="0"/>
              <a:t>%</a:t>
            </a:r>
            <a:r>
              <a:rPr lang="en-US" dirty="0" err="1" smtClean="0"/>
              <a:t>RSD</a:t>
            </a:r>
            <a:r>
              <a:rPr lang="en-US" dirty="0" smtClean="0"/>
              <a:t> requirement </a:t>
            </a:r>
            <a:r>
              <a:rPr lang="en-US" dirty="0"/>
              <a:t>is 2.0% or </a:t>
            </a:r>
            <a:r>
              <a:rPr lang="en-US" dirty="0" smtClean="0"/>
              <a:t>less</a:t>
            </a:r>
          </a:p>
          <a:p>
            <a:pPr lvl="2"/>
            <a:r>
              <a:rPr lang="en-US" dirty="0" smtClean="0"/>
              <a:t>6 replicate injections, if </a:t>
            </a:r>
            <a:r>
              <a:rPr lang="en-US" dirty="0"/>
              <a:t>the </a:t>
            </a:r>
            <a:r>
              <a:rPr lang="en-US" dirty="0" smtClean="0"/>
              <a:t>%</a:t>
            </a:r>
            <a:r>
              <a:rPr lang="en-US" dirty="0" err="1" smtClean="0"/>
              <a:t>RSD</a:t>
            </a:r>
            <a:r>
              <a:rPr lang="en-US" dirty="0" smtClean="0"/>
              <a:t> requirement </a:t>
            </a:r>
            <a:r>
              <a:rPr lang="en-US" dirty="0"/>
              <a:t>is more than 2.0%.</a:t>
            </a:r>
            <a:endParaRPr lang="en-US" dirty="0" smtClean="0"/>
          </a:p>
          <a:p>
            <a:pPr lvl="1"/>
            <a:r>
              <a:rPr lang="en-US" dirty="0" smtClean="0"/>
              <a:t>Sensitivity, </a:t>
            </a:r>
          </a:p>
          <a:p>
            <a:pPr lvl="2"/>
            <a:r>
              <a:rPr lang="en-US" dirty="0" smtClean="0"/>
              <a:t>Solution at  2RL with S/N </a:t>
            </a:r>
            <a:r>
              <a:rPr lang="en-US" dirty="0" smtClean="0">
                <a:sym typeface="Symbol"/>
              </a:rPr>
              <a:t>20 for quantitative tests</a:t>
            </a:r>
            <a:endParaRPr lang="en-US" dirty="0" smtClean="0"/>
          </a:p>
          <a:p>
            <a:pPr lvl="1"/>
            <a:r>
              <a:rPr lang="en-US" dirty="0" smtClean="0"/>
              <a:t>Tailing, </a:t>
            </a:r>
            <a:r>
              <a:rPr lang="en-US" dirty="0"/>
              <a:t>0.8-1.5 unless otherwise stated in the monograph and supported by validation data</a:t>
            </a:r>
            <a:r>
              <a:rPr lang="en-US" dirty="0" smtClean="0"/>
              <a:t>.</a:t>
            </a:r>
          </a:p>
        </p:txBody>
      </p:sp>
      <p:pic>
        <p:nvPicPr>
          <p:cNvPr id="1026" name="Picture 2" descr="http://www.usp.org/sites/default/files/uspnf-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57129"/>
            <a:ext cx="26574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andybooksellers.com/acatalog/JapanesePharmacopoe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45699"/>
            <a:ext cx="1219200" cy="178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f/f5/Vol._8._European_Pharmacopoeia_cover_pag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46050" y="4357129"/>
            <a:ext cx="11835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6015" y="6117349"/>
            <a:ext cx="780218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3086100" algn="l"/>
                <a:tab pos="6115050" algn="l"/>
              </a:tabLst>
            </a:pPr>
            <a:r>
              <a:rPr lang="en-US" sz="2000" dirty="0" err="1" smtClean="0"/>
              <a:t>USP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</a:t>
            </a:r>
            <a:r>
              <a:rPr lang="en-US" sz="2000" dirty="0"/>
              <a:t> 621 </a:t>
            </a:r>
            <a:r>
              <a:rPr lang="en-US" sz="2000" dirty="0" smtClean="0">
                <a:sym typeface="Symbol"/>
              </a:rPr>
              <a:t></a:t>
            </a:r>
            <a:r>
              <a:rPr lang="en-US" sz="1800" dirty="0">
                <a:sym typeface="Symbol"/>
              </a:rPr>
              <a:t>	</a:t>
            </a:r>
            <a:r>
              <a:rPr lang="en-US" sz="1800" dirty="0" smtClean="0">
                <a:sym typeface="Symbol"/>
              </a:rPr>
              <a:t>JP 15, </a:t>
            </a:r>
            <a:r>
              <a:rPr lang="en-US" sz="1800" dirty="0" err="1" smtClean="0">
                <a:sym typeface="Symbol"/>
              </a:rPr>
              <a:t>Supp</a:t>
            </a:r>
            <a:r>
              <a:rPr lang="en-US" sz="1800" dirty="0" smtClean="0">
                <a:sym typeface="Symbol"/>
              </a:rPr>
              <a:t> 2, 34 </a:t>
            </a:r>
            <a:r>
              <a:rPr lang="en-US" sz="1800" dirty="0">
                <a:sym typeface="Symbol"/>
              </a:rPr>
              <a:t>	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PhEur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2.2.46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0668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suitability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457200" y="1447800"/>
            <a:ext cx="8229600" cy="4475162"/>
          </a:xfrm>
        </p:spPr>
        <p:txBody>
          <a:bodyPr/>
          <a:lstStyle/>
          <a:p>
            <a:r>
              <a:rPr lang="en-US" dirty="0" smtClean="0"/>
              <a:t>Impurities-Resolution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919288"/>
            <a:ext cx="6324600" cy="456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Method performance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685800" y="1752600"/>
            <a:ext cx="73152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“Trend Analysis on method performance should be performed at regular intervals…” 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1800" dirty="0" smtClean="0"/>
              <a:t>FDA guidance, Feb 2014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 marL="620713" lvl="1" indent="-280988">
              <a:buFont typeface="Arial" pitchFamily="34" charset="0"/>
              <a:buChar char="•"/>
            </a:pPr>
            <a:r>
              <a:rPr lang="en-US" sz="2400" dirty="0" smtClean="0"/>
              <a:t>Monitor method performance under the Design Space through the use of method performance sample</a:t>
            </a:r>
          </a:p>
          <a:p>
            <a:pPr marL="620713" lvl="1" indent="-280988">
              <a:buFont typeface="Arial" pitchFamily="34" charset="0"/>
              <a:buChar char="•"/>
            </a:pPr>
            <a:r>
              <a:rPr lang="en-US" sz="2400" dirty="0" smtClean="0"/>
              <a:t>Monitor method performance through monitoring of replicate variability</a:t>
            </a:r>
          </a:p>
          <a:p>
            <a:pPr marL="620713" lvl="1" indent="-280988">
              <a:buFont typeface="Arial" pitchFamily="34" charset="0"/>
              <a:buChar char="•"/>
            </a:pPr>
            <a:r>
              <a:rPr lang="en-US" sz="2400" dirty="0" smtClean="0"/>
              <a:t>Movement within the Design Space is managed within the method change management system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 of Monitoring of Method Performance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2133600"/>
            <a:ext cx="71437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C0105E96-21B6-4F01-A4F0-079627FB2C7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1" y="1295400"/>
            <a:ext cx="7543800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1800" dirty="0" smtClean="0"/>
              <a:t> Use of method performance sample – Control Chart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 smtClean="0"/>
              <a:t> Points outside control limits and potential trend will be investigated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274088"/>
            <a:ext cx="8229600" cy="523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8138" indent="-338138" algn="l">
              <a:buNone/>
            </a:pPr>
            <a:r>
              <a:rPr lang="en-US" sz="2800" dirty="0" smtClean="0"/>
              <a:t>Statistical Analysis</a:t>
            </a:r>
          </a:p>
          <a:p>
            <a:pPr marL="795338" lvl="1" indent="-338138" algn="l">
              <a:buFont typeface="Arial" pitchFamily="34" charset="0"/>
              <a:buChar char="•"/>
            </a:pPr>
            <a:r>
              <a:rPr lang="en-US" sz="2800" dirty="0" smtClean="0"/>
              <a:t>Using method variability</a:t>
            </a:r>
          </a:p>
          <a:p>
            <a:pPr marL="1257300" lvl="2" indent="-342900" algn="l">
              <a:buSzPct val="65000"/>
              <a:buFont typeface="Wingdings" panose="05000000000000000000" pitchFamily="2" charset="2"/>
              <a:buChar char="Ø"/>
            </a:pPr>
            <a:r>
              <a:rPr lang="en-US" sz="2400" dirty="0" smtClean="0"/>
              <a:t>Utilize a Method Performance Sample during development</a:t>
            </a:r>
          </a:p>
          <a:p>
            <a:pPr marL="1257300" lvl="2" indent="-342900" algn="l">
              <a:buSzPct val="65000"/>
              <a:buFont typeface="Wingdings" panose="05000000000000000000" pitchFamily="2" charset="2"/>
              <a:buChar char="Ø"/>
            </a:pPr>
            <a:r>
              <a:rPr lang="en-US" sz="2400" dirty="0" smtClean="0"/>
              <a:t>Evaluate robustness data</a:t>
            </a:r>
          </a:p>
          <a:p>
            <a:pPr marL="1257300" lvl="2" indent="-342900" algn="l">
              <a:buSzPct val="65000"/>
              <a:buFont typeface="Wingdings" panose="05000000000000000000" pitchFamily="2" charset="2"/>
              <a:buChar char="Ø"/>
            </a:pPr>
            <a:r>
              <a:rPr lang="en-US" sz="2400" dirty="0" smtClean="0"/>
              <a:t>Utilize other validation data</a:t>
            </a:r>
          </a:p>
          <a:p>
            <a:pPr marL="1714500" lvl="3" indent="-342900" algn="l">
              <a:buSzPct val="65000"/>
              <a:buFont typeface="Wingdings" panose="05000000000000000000" pitchFamily="2" charset="2"/>
              <a:buChar char="Ø"/>
            </a:pPr>
            <a:r>
              <a:rPr lang="en-US" sz="2400" dirty="0" smtClean="0"/>
              <a:t>Repeatability, intermediate precision, etc</a:t>
            </a:r>
            <a:endParaRPr lang="en-US" sz="2800" dirty="0" smtClean="0"/>
          </a:p>
          <a:p>
            <a:pPr marL="795338" lvl="1" indent="-338138" algn="l">
              <a:buFont typeface="Arial" pitchFamily="34" charset="0"/>
              <a:buChar char="•"/>
            </a:pPr>
            <a:r>
              <a:rPr lang="en-US" sz="2800" dirty="0" smtClean="0"/>
              <a:t>Using stability data</a:t>
            </a:r>
          </a:p>
          <a:p>
            <a:pPr marL="795338" lvl="1" indent="-338138" algn="l">
              <a:buFont typeface="Arial" pitchFamily="34" charset="0"/>
              <a:buChar char="•"/>
            </a:pPr>
            <a:r>
              <a:rPr lang="en-US" sz="2800" dirty="0" smtClean="0"/>
              <a:t>Using process variability impact on data</a:t>
            </a:r>
          </a:p>
          <a:p>
            <a:pPr marL="1257300" lvl="2" indent="-342900" algn="l">
              <a:buSzPct val="65000"/>
              <a:buFont typeface="Wingdings" panose="05000000000000000000" pitchFamily="2" charset="2"/>
              <a:buChar char="Ø"/>
            </a:pPr>
            <a:r>
              <a:rPr lang="en-US" sz="2400" dirty="0" smtClean="0"/>
              <a:t>Batches of starting materials</a:t>
            </a:r>
          </a:p>
          <a:p>
            <a:pPr marL="1257300" lvl="2" indent="-342900" algn="l">
              <a:buSzPct val="65000"/>
              <a:buFont typeface="Wingdings" panose="05000000000000000000" pitchFamily="2" charset="2"/>
              <a:buChar char="Ø"/>
            </a:pPr>
            <a:r>
              <a:rPr lang="en-US" sz="2400" dirty="0" smtClean="0"/>
              <a:t>Vendors of starting materials</a:t>
            </a:r>
          </a:p>
          <a:p>
            <a:pPr marL="1257300" lvl="2" indent="-342900" algn="l">
              <a:buSzPct val="65000"/>
              <a:buFont typeface="Wingdings" panose="05000000000000000000" pitchFamily="2" charset="2"/>
              <a:buChar char="Ø"/>
            </a:pPr>
            <a:r>
              <a:rPr lang="en-US" sz="2400" dirty="0" smtClean="0"/>
              <a:t>Reagents</a:t>
            </a:r>
          </a:p>
          <a:p>
            <a:pPr marL="1257300" lvl="2" indent="-342900" algn="l">
              <a:buSzPct val="65000"/>
              <a:buFont typeface="Wingdings" panose="05000000000000000000" pitchFamily="2" charset="2"/>
              <a:buChar char="Ø"/>
            </a:pPr>
            <a:r>
              <a:rPr lang="en-US" sz="2400" dirty="0" smtClean="0"/>
              <a:t>Equipment</a:t>
            </a:r>
          </a:p>
          <a:p>
            <a:pPr marL="1257300" lvl="2" indent="-342900" algn="l">
              <a:buSzPct val="65000"/>
              <a:buFont typeface="Wingdings" panose="05000000000000000000" pitchFamily="2" charset="2"/>
              <a:buChar char="Ø"/>
            </a:pPr>
            <a:r>
              <a:rPr lang="en-US" sz="2400" dirty="0" smtClean="0"/>
              <a:t>Campaigns</a:t>
            </a: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Method Validation for </a:t>
            </a:r>
            <a:br>
              <a:rPr lang="en-US" sz="3200" dirty="0" smtClean="0"/>
            </a:br>
            <a:r>
              <a:rPr lang="en-US" sz="3200" dirty="0" smtClean="0"/>
              <a:t>Trace </a:t>
            </a:r>
            <a:r>
              <a:rPr lang="en-US" sz="3200" dirty="0" err="1" smtClean="0"/>
              <a:t>Analytes</a:t>
            </a:r>
            <a:r>
              <a:rPr lang="en-US" sz="3200" dirty="0" smtClean="0"/>
              <a:t>, Potential </a:t>
            </a:r>
            <a:r>
              <a:rPr lang="en-US" sz="3200" dirty="0" err="1" smtClean="0"/>
              <a:t>Leachables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Drug Product often is packaged in a glass container with a rubber-elastomer closure.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Stopper/closure material of construction may contain potential leachable materials</a:t>
            </a:r>
          </a:p>
          <a:p>
            <a:pPr marL="796925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Ex. Potential for </a:t>
            </a:r>
            <a:r>
              <a:rPr lang="en-US" dirty="0" err="1" smtClean="0"/>
              <a:t>chlorobutyl</a:t>
            </a:r>
            <a:r>
              <a:rPr lang="en-US" dirty="0" smtClean="0"/>
              <a:t> oligomers to leach into product at trace levels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Need reliable method to test and assure </a:t>
            </a:r>
            <a:r>
              <a:rPr lang="en-US" dirty="0" err="1" smtClean="0"/>
              <a:t>leachables</a:t>
            </a:r>
            <a:r>
              <a:rPr lang="en-US" dirty="0" smtClean="0"/>
              <a:t> in product are below toxicologically relevant levels</a:t>
            </a:r>
          </a:p>
          <a:p>
            <a:pPr marL="796925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Quantitative or Limit Test method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079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Target Acceptable Limit: 5ug/mL</a:t>
            </a:r>
          </a:p>
          <a:p>
            <a:r>
              <a:rPr lang="en-US" dirty="0" smtClean="0"/>
              <a:t>Method technique for detection/quantification: GC/FID</a:t>
            </a:r>
          </a:p>
          <a:p>
            <a:r>
              <a:rPr lang="en-US" dirty="0" smtClean="0"/>
              <a:t>Issues: </a:t>
            </a:r>
          </a:p>
          <a:p>
            <a:pPr lvl="1"/>
            <a:r>
              <a:rPr lang="en-US" dirty="0" smtClean="0"/>
              <a:t>Inability to extract </a:t>
            </a:r>
            <a:r>
              <a:rPr lang="en-US" dirty="0" err="1" smtClean="0"/>
              <a:t>analytes</a:t>
            </a:r>
            <a:r>
              <a:rPr lang="en-US" dirty="0" smtClean="0"/>
              <a:t> quantitatively from one matrix</a:t>
            </a:r>
          </a:p>
          <a:p>
            <a:pPr lvl="2"/>
            <a:r>
              <a:rPr lang="en-US" dirty="0" smtClean="0"/>
              <a:t>Recovery (n=6): unacceptably low and not reproducible</a:t>
            </a:r>
          </a:p>
          <a:p>
            <a:pPr lvl="1"/>
            <a:r>
              <a:rPr lang="en-US" dirty="0" smtClean="0"/>
              <a:t>Sample prep: inhomogeneous solutions</a:t>
            </a:r>
          </a:p>
          <a:p>
            <a:pPr lvl="1"/>
            <a:r>
              <a:rPr lang="en-US" dirty="0" smtClean="0"/>
              <a:t>Aqueous solution not compatible with GC column</a:t>
            </a:r>
          </a:p>
          <a:p>
            <a:r>
              <a:rPr lang="en-US" dirty="0" smtClean="0"/>
              <a:t>20-fold dilution with GC compatible solvent: 0.25ug/mL</a:t>
            </a:r>
          </a:p>
          <a:p>
            <a:pPr lvl="1"/>
            <a:r>
              <a:rPr lang="en-US" dirty="0" smtClean="0"/>
              <a:t>below sensitivity of instrument for </a:t>
            </a:r>
            <a:r>
              <a:rPr lang="en-US" dirty="0" err="1" smtClean="0"/>
              <a:t>analyte</a:t>
            </a:r>
            <a:endParaRPr lang="en-US" dirty="0" smtClean="0"/>
          </a:p>
          <a:p>
            <a:r>
              <a:rPr lang="en-US" dirty="0" smtClean="0"/>
              <a:t>5-fold dilution : 1ug/mL</a:t>
            </a:r>
          </a:p>
          <a:p>
            <a:pPr lvl="1"/>
            <a:r>
              <a:rPr lang="en-US" dirty="0" smtClean="0"/>
              <a:t>At instrument sensitivity limit for </a:t>
            </a:r>
            <a:r>
              <a:rPr lang="en-US" dirty="0" err="1" smtClean="0"/>
              <a:t>analyte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Need trace level method</a:t>
            </a:r>
            <a:r>
              <a:rPr lang="en-US" dirty="0" smtClean="0">
                <a:sym typeface="Wingdings" panose="05000000000000000000" pitchFamily="2" charset="2"/>
              </a:rPr>
              <a:t> may be a limit test</a:t>
            </a:r>
          </a:p>
        </p:txBody>
      </p:sp>
    </p:spTree>
    <p:extLst>
      <p:ext uri="{BB962C8B-B14F-4D97-AF65-F5344CB8AC3E}">
        <p14:creationId xmlns:p14="http://schemas.microsoft.com/office/powerpoint/2010/main" xmlns="" val="12892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735763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Method Development/Validation Characteristics</a:t>
            </a:r>
            <a:endParaRPr lang="en-US" sz="36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365713415"/>
              </p:ext>
            </p:extLst>
          </p:nvPr>
        </p:nvGraphicFramePr>
        <p:xfrm>
          <a:off x="381000" y="1473200"/>
          <a:ext cx="8742948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62000" y="6034088"/>
            <a:ext cx="807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FFC000"/>
                </a:solidFill>
              </a:rPr>
              <a:t>Statistical Tools and Techniques Applications</a:t>
            </a:r>
          </a:p>
        </p:txBody>
      </p:sp>
      <p:sp>
        <p:nvSpPr>
          <p:cNvPr id="28" name="Oval 27"/>
          <p:cNvSpPr/>
          <p:nvPr/>
        </p:nvSpPr>
        <p:spPr>
          <a:xfrm>
            <a:off x="152400" y="1320800"/>
            <a:ext cx="1524000" cy="4724400"/>
          </a:xfrm>
          <a:prstGeom prst="ellipse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6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8031163" y="6580188"/>
            <a:ext cx="654050" cy="2603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FFFFFF"/>
                </a:solidFill>
                <a:latin typeface="TitilliumText14L 999 wt" charset="0"/>
              </a:rPr>
              <a:t> </a:t>
            </a:r>
            <a:fld id="{7CBB2206-B480-468D-9E79-1B3F3988ADB9}" type="slidenum">
              <a:rPr lang="en-US" smtClean="0">
                <a:solidFill>
                  <a:srgbClr val="FFFFFF"/>
                </a:solidFill>
                <a:latin typeface="TitilliumText14L 999 wt" charset="0"/>
              </a:rPr>
              <a:pPr eaLnBrk="1" hangingPunct="1"/>
              <a:t>27</a:t>
            </a:fld>
            <a:endParaRPr lang="en-US" smtClean="0">
              <a:solidFill>
                <a:srgbClr val="FFFFFF"/>
              </a:solidFill>
              <a:latin typeface="TitilliumText14L 999 wt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24000" y="1328057"/>
            <a:ext cx="1676400" cy="4724400"/>
          </a:xfrm>
          <a:prstGeom prst="ellipse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05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27" grpId="0"/>
      <p:bldP spid="28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0838"/>
            <a:ext cx="8915400" cy="4475162"/>
          </a:xfrm>
        </p:spPr>
        <p:txBody>
          <a:bodyPr>
            <a:normAutofit fontScale="92500" lnSpcReduction="20000"/>
          </a:bodyPr>
          <a:lstStyle/>
          <a:p>
            <a:pPr marL="463550" indent="-463550"/>
            <a:r>
              <a:rPr lang="en-US" dirty="0" err="1" smtClean="0"/>
              <a:t>ICH</a:t>
            </a:r>
            <a:r>
              <a:rPr lang="en-US" dirty="0" smtClean="0"/>
              <a:t> Q2(R1): Limit tests require Specificity and Detection Limit</a:t>
            </a:r>
          </a:p>
          <a:p>
            <a:r>
              <a:rPr lang="en-US" dirty="0" smtClean="0"/>
              <a:t>Specificity</a:t>
            </a:r>
          </a:p>
          <a:p>
            <a:pPr lvl="1"/>
            <a:r>
              <a:rPr lang="en-US" dirty="0" smtClean="0"/>
              <a:t>Extract of rubber elastomer used to demonstrate specificity</a:t>
            </a:r>
          </a:p>
          <a:p>
            <a:r>
              <a:rPr lang="en-US" dirty="0" smtClean="0"/>
              <a:t>Detection Limit </a:t>
            </a:r>
          </a:p>
          <a:p>
            <a:pPr lvl="1"/>
            <a:r>
              <a:rPr lang="en-US" dirty="0" smtClean="0"/>
              <a:t>Recovery at 50%, 100%,and 200% limit</a:t>
            </a:r>
          </a:p>
          <a:p>
            <a:pPr lvl="1"/>
            <a:r>
              <a:rPr lang="en-US" dirty="0" smtClean="0"/>
              <a:t>Acceptable recovery at limit: 70-130%</a:t>
            </a:r>
          </a:p>
          <a:p>
            <a:pPr lvl="1"/>
            <a:r>
              <a:rPr lang="en-US" dirty="0" smtClean="0"/>
              <a:t>Difference discernable between levels</a:t>
            </a:r>
          </a:p>
          <a:p>
            <a:pPr lvl="1"/>
            <a:r>
              <a:rPr lang="en-US" dirty="0" smtClean="0"/>
              <a:t>S/N at limit: 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3 and often </a:t>
            </a:r>
            <a:r>
              <a:rPr lang="en-US" dirty="0" smtClean="0">
                <a:sym typeface="Symbol"/>
              </a:rPr>
              <a:t>10</a:t>
            </a:r>
            <a:endParaRPr lang="en-US" dirty="0" smtClean="0"/>
          </a:p>
          <a:p>
            <a:pPr lvl="1"/>
            <a:r>
              <a:rPr lang="en-US" dirty="0" smtClean="0"/>
              <a:t>%</a:t>
            </a:r>
            <a:r>
              <a:rPr lang="en-US" dirty="0" err="1" smtClean="0"/>
              <a:t>RSD</a:t>
            </a:r>
            <a:r>
              <a:rPr lang="en-US" dirty="0" smtClean="0"/>
              <a:t> of spikes at limit: </a:t>
            </a:r>
            <a:r>
              <a:rPr lang="en-US" dirty="0">
                <a:sym typeface="Symbol"/>
              </a:rPr>
              <a:t></a:t>
            </a:r>
            <a:r>
              <a:rPr lang="en-US" dirty="0" smtClean="0"/>
              <a:t>20%</a:t>
            </a:r>
          </a:p>
          <a:p>
            <a:r>
              <a:rPr lang="en-US" dirty="0" smtClean="0"/>
              <a:t>System Suitability: precision</a:t>
            </a:r>
          </a:p>
          <a:p>
            <a:pPr lvl="1"/>
            <a:r>
              <a:rPr lang="en-US" dirty="0" smtClean="0"/>
              <a:t>6 replicate injections of standard at limit</a:t>
            </a:r>
          </a:p>
          <a:p>
            <a:pPr lvl="1"/>
            <a:r>
              <a:rPr lang="en-US" dirty="0" smtClean="0"/>
              <a:t>Bracketing standards in run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978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57200" y="571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54864" anchor="b"/>
          <a:lstStyle/>
          <a:p>
            <a:pPr eaLnBrk="1" hangingPunct="1"/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3365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solidFill>
                  <a:schemeClr val="tx2"/>
                </a:solidFill>
                <a:latin typeface="Arial" charset="0"/>
              </a:rPr>
              <a:t>Quality by Design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762000" y="1409459"/>
            <a:ext cx="7620000" cy="49121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1600" b="1" i="1" dirty="0" smtClean="0"/>
              <a:t>“Quality </a:t>
            </a:r>
            <a:r>
              <a:rPr lang="en-US" sz="1600" b="1" i="1" dirty="0"/>
              <a:t>should be built </a:t>
            </a:r>
            <a:r>
              <a:rPr lang="en-US" sz="1600" b="1" i="1" dirty="0" smtClean="0"/>
              <a:t>in by design</a:t>
            </a:r>
            <a:r>
              <a:rPr lang="en-US" sz="1600" b="1" dirty="0" smtClean="0"/>
              <a:t>”</a:t>
            </a:r>
          </a:p>
          <a:p>
            <a:pPr marL="800100" indent="-393700" algn="l" eaLnBrk="1" hangingPunct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Robust analytical methods guide process development and  demonstrate product quality</a:t>
            </a:r>
          </a:p>
          <a:p>
            <a:pPr marL="800100" indent="-3937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Product quality and performance are ensured through 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>the design of effective and efficient manufacturing processes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marL="800100" indent="-393700" algn="l" eaLnBrk="1" hangingPunct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algn="l" eaLnBrk="1" hangingPunct="1"/>
            <a:r>
              <a:rPr lang="en-US" sz="1600" dirty="0" smtClean="0"/>
              <a:t>“</a:t>
            </a:r>
            <a:r>
              <a:rPr lang="en-US" sz="1600" b="1" dirty="0" smtClean="0"/>
              <a:t>Knowledge </a:t>
            </a:r>
            <a:r>
              <a:rPr lang="en-US" sz="1600" b="1" dirty="0"/>
              <a:t>gained from pharmaceutical </a:t>
            </a:r>
            <a:r>
              <a:rPr lang="en-US" sz="1600" b="1" dirty="0" smtClean="0"/>
              <a:t>development studies </a:t>
            </a:r>
            <a:r>
              <a:rPr lang="en-US" sz="1600" b="1" dirty="0"/>
              <a:t>and manufacturing experience provide scientific understanding to support </a:t>
            </a:r>
            <a:r>
              <a:rPr lang="en-US" sz="1600" b="1" dirty="0" smtClean="0"/>
              <a:t>the establishment </a:t>
            </a:r>
            <a:r>
              <a:rPr lang="en-US" sz="1600" b="1" dirty="0"/>
              <a:t>of the design </a:t>
            </a:r>
            <a:r>
              <a:rPr lang="en-US" sz="1600" b="1" dirty="0" smtClean="0"/>
              <a:t>space, </a:t>
            </a:r>
            <a:r>
              <a:rPr lang="en-US" sz="1600" b="1" dirty="0"/>
              <a:t>specifications, and manufacturing controls</a:t>
            </a:r>
            <a:r>
              <a:rPr lang="en-US" sz="1600" b="1" i="1" dirty="0" smtClean="0"/>
              <a:t>”</a:t>
            </a:r>
            <a:endParaRPr lang="en-US" sz="1600" b="1" i="1" dirty="0" smtClean="0">
              <a:solidFill>
                <a:srgbClr val="000000"/>
              </a:solidFill>
              <a:latin typeface="Arial" charset="0"/>
            </a:endParaRPr>
          </a:p>
          <a:p>
            <a:pPr marL="863600" indent="-4064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Based on statistical evaluation of process and analytical data</a:t>
            </a:r>
          </a:p>
          <a:p>
            <a:pPr lvl="2" indent="-457200" algn="l"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Product and process specifications are based on a robust understanding of how process factors affect product performance 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 algn="l"/>
            <a:r>
              <a:rPr lang="en-US" sz="1600" b="1" dirty="0" smtClean="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US" sz="1600" b="1" dirty="0" smtClean="0"/>
              <a:t>An </a:t>
            </a:r>
            <a:r>
              <a:rPr lang="en-US" sz="1600" b="1" dirty="0"/>
              <a:t>understanding of </a:t>
            </a:r>
            <a:r>
              <a:rPr lang="en-US" sz="1600" b="1" i="1" dirty="0" smtClean="0"/>
              <a:t>process robustness </a:t>
            </a:r>
            <a:r>
              <a:rPr lang="en-US" sz="1600" b="1" dirty="0"/>
              <a:t>can be useful in risk assessment and risk reduction </a:t>
            </a:r>
            <a:r>
              <a:rPr lang="en-US" sz="1600" b="1" dirty="0" smtClean="0"/>
              <a:t>and </a:t>
            </a:r>
            <a:r>
              <a:rPr lang="en-US" sz="1600" b="1" dirty="0"/>
              <a:t>to support future manufacturing and </a:t>
            </a:r>
            <a:r>
              <a:rPr lang="en-US" sz="1600" b="1" dirty="0" smtClean="0"/>
              <a:t>process Improvements”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Risk-based </a:t>
            </a:r>
            <a:r>
              <a:rPr lang="en-US" sz="1600" dirty="0">
                <a:solidFill>
                  <a:srgbClr val="000000"/>
                </a:solidFill>
                <a:latin typeface="Arial" charset="0"/>
              </a:rPr>
              <a:t>regulatory approaches recognize both the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level of </a:t>
            </a:r>
            <a:r>
              <a:rPr lang="en-US" sz="1600" dirty="0">
                <a:solidFill>
                  <a:srgbClr val="000000"/>
                </a:solidFill>
                <a:latin typeface="Arial" charset="0"/>
              </a:rPr>
              <a:t>scientific understanding and the capability of process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control </a:t>
            </a:r>
            <a:r>
              <a:rPr lang="en-US" sz="1600" dirty="0">
                <a:solidFill>
                  <a:srgbClr val="000000"/>
                </a:solidFill>
                <a:latin typeface="Arial" charset="0"/>
              </a:rPr>
              <a:t>related to product quality </a:t>
            </a: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algn="l"/>
            <a:endParaRPr lang="en-US" sz="1600" b="1" i="1" dirty="0">
              <a:solidFill>
                <a:srgbClr val="000000"/>
              </a:solidFill>
              <a:latin typeface="Arial" charset="0"/>
            </a:endParaRPr>
          </a:p>
          <a:p>
            <a:pPr algn="l"/>
            <a:r>
              <a:rPr lang="en-US" sz="1600" b="1" i="1" dirty="0" smtClean="0">
                <a:solidFill>
                  <a:srgbClr val="000000"/>
                </a:solidFill>
                <a:latin typeface="Arial" charset="0"/>
              </a:rPr>
              <a:t>Quality </a:t>
            </a:r>
            <a:r>
              <a:rPr lang="en-US" sz="1600" b="1" i="1" dirty="0">
                <a:solidFill>
                  <a:srgbClr val="000000"/>
                </a:solidFill>
                <a:latin typeface="Arial" charset="0"/>
              </a:rPr>
              <a:t>assurance is proactive and retrospective activities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  <a:p>
            <a:pPr marL="914400" lvl="1" indent="-457200" algn="l"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charset="0"/>
              </a:rPr>
              <a:t>Continuous and real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time and performance driven 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>
              <a:buFontTx/>
              <a:buChar char="•"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903524" y="6178836"/>
            <a:ext cx="5321458" cy="3262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i="1" dirty="0" smtClean="0">
                <a:solidFill>
                  <a:srgbClr val="FF0000"/>
                </a:solidFill>
                <a:latin typeface="Arial" charset="0"/>
              </a:rPr>
              <a:t>FDA </a:t>
            </a:r>
            <a:r>
              <a:rPr lang="en-US" sz="1600" b="1" i="1" dirty="0" err="1" smtClean="0">
                <a:solidFill>
                  <a:srgbClr val="FF0000"/>
                </a:solidFill>
                <a:latin typeface="Arial" charset="0"/>
              </a:rPr>
              <a:t>guidances</a:t>
            </a:r>
            <a:r>
              <a:rPr lang="en-US" sz="1600" b="1" i="1" dirty="0" smtClean="0">
                <a:solidFill>
                  <a:srgbClr val="FF0000"/>
                </a:solidFill>
                <a:latin typeface="Arial" charset="0"/>
              </a:rPr>
              <a:t> on Q-Systems Approach and Q8(R2) </a:t>
            </a:r>
            <a:endParaRPr lang="en-US" sz="16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2631C840-AAEF-4D0E-9CE5-7BF207A3E95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Method Development &amp; Validation for Key Critical Quality Attributes (</a:t>
            </a:r>
            <a:r>
              <a:rPr lang="en-US" sz="3600" dirty="0" err="1" smtClean="0"/>
              <a:t>CQAs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rgbClr val="00B050"/>
                </a:solidFill>
              </a:rPr>
              <a:t>CQAs</a:t>
            </a:r>
            <a:r>
              <a:rPr lang="en-US" sz="2000" b="1" dirty="0" smtClean="0">
                <a:solidFill>
                  <a:srgbClr val="00B050"/>
                </a:solidFill>
              </a:rPr>
              <a:t> are “a physical, chemical, biological, or microbiological property or characteristic that should  be within an appropriate limit, range, or distribution to ensure the desired product quality.”</a:t>
            </a:r>
          </a:p>
          <a:p>
            <a:pPr marL="4746625" lvl="1" indent="-4289425">
              <a:buNone/>
            </a:pPr>
            <a:r>
              <a:rPr lang="en-US" b="1" dirty="0" smtClean="0">
                <a:solidFill>
                  <a:srgbClr val="00B050"/>
                </a:solidFill>
              </a:rPr>
              <a:t>		-</a:t>
            </a:r>
            <a:r>
              <a:rPr lang="en-US" b="1" dirty="0" err="1" smtClean="0">
                <a:solidFill>
                  <a:srgbClr val="00B050"/>
                </a:solidFill>
              </a:rPr>
              <a:t>ICH</a:t>
            </a:r>
            <a:r>
              <a:rPr lang="en-US" b="1" dirty="0" smtClean="0">
                <a:solidFill>
                  <a:srgbClr val="00B050"/>
                </a:solidFill>
              </a:rPr>
              <a:t> Q8 (R2)</a:t>
            </a:r>
            <a:endParaRPr lang="en-US" sz="1800" dirty="0" smtClean="0"/>
          </a:p>
          <a:p>
            <a:r>
              <a:rPr lang="en-US" sz="2400" dirty="0" smtClean="0"/>
              <a:t>Method Validation</a:t>
            </a:r>
          </a:p>
          <a:p>
            <a:pPr lvl="1"/>
            <a:r>
              <a:rPr lang="en-US" sz="1800" dirty="0" err="1" smtClean="0"/>
              <a:t>ICH</a:t>
            </a:r>
            <a:r>
              <a:rPr lang="en-US" sz="1800" dirty="0" smtClean="0"/>
              <a:t> Q2(R1) and FDA guidance Sep 2013: Objective of method validation is to demonstrate that it is suitable for its intended use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FDA Guidance, Feb 2014: “You should adopt a systematic approach for method robustness study (e.g., a design of experiments with </a:t>
            </a:r>
            <a:r>
              <a:rPr lang="en-US" sz="1800" smtClean="0">
                <a:solidFill>
                  <a:srgbClr val="00B050"/>
                </a:solidFill>
              </a:rPr>
              <a:t>method parameters</a:t>
            </a:r>
            <a:r>
              <a:rPr lang="en-US" sz="1800" dirty="0" smtClean="0">
                <a:solidFill>
                  <a:srgbClr val="00B050"/>
                </a:solidFill>
              </a:rPr>
              <a:t>)”</a:t>
            </a:r>
          </a:p>
          <a:p>
            <a:r>
              <a:rPr lang="en-US" sz="2400" dirty="0" smtClean="0"/>
              <a:t>Impurity Profiles </a:t>
            </a:r>
          </a:p>
          <a:p>
            <a:pPr lvl="1"/>
            <a:r>
              <a:rPr lang="en-US" sz="1800" dirty="0" smtClean="0"/>
              <a:t>One of the key </a:t>
            </a:r>
            <a:r>
              <a:rPr lang="en-US" sz="1800" dirty="0" err="1" smtClean="0"/>
              <a:t>CQAs</a:t>
            </a:r>
            <a:r>
              <a:rPr lang="en-US" sz="1800" dirty="0" smtClean="0"/>
              <a:t> for Drug Substance AND Drug Product</a:t>
            </a:r>
          </a:p>
          <a:p>
            <a:pPr lvl="2"/>
            <a:r>
              <a:rPr lang="en-US" sz="1600" dirty="0" smtClean="0"/>
              <a:t>DS impurity profile impacts Purity of DP</a:t>
            </a:r>
          </a:p>
          <a:p>
            <a:pPr lvl="1"/>
            <a:r>
              <a:rPr lang="en-US" sz="1800" dirty="0" smtClean="0"/>
              <a:t>Directly relates to quality and patient 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C0105E96-21B6-4F01-A4F0-079627FB2C7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2631C840-AAEF-4D0E-9CE5-7BF207A3E95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References Cited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4856162"/>
          </a:xfrm>
        </p:spPr>
        <p:txBody>
          <a:bodyPr/>
          <a:lstStyle/>
          <a:p>
            <a:pPr marL="457200" lvl="1" indent="-457200">
              <a:buNone/>
            </a:pPr>
            <a:r>
              <a:rPr lang="en-US" dirty="0" err="1"/>
              <a:t>ICH</a:t>
            </a:r>
            <a:r>
              <a:rPr lang="en-US" dirty="0"/>
              <a:t> Q8 (</a:t>
            </a:r>
            <a:r>
              <a:rPr lang="en-US" dirty="0" smtClean="0"/>
              <a:t>R2):</a:t>
            </a:r>
          </a:p>
          <a:p>
            <a:pPr marL="457200" lvl="1" indent="0">
              <a:buNone/>
            </a:pPr>
            <a:r>
              <a:rPr lang="en-US" dirty="0"/>
              <a:t>The </a:t>
            </a:r>
            <a:r>
              <a:rPr lang="en-US" dirty="0" err="1"/>
              <a:t>Internation</a:t>
            </a:r>
            <a:r>
              <a:rPr lang="en-US" dirty="0"/>
              <a:t> Conference on </a:t>
            </a:r>
            <a:r>
              <a:rPr lang="en-US" dirty="0" err="1"/>
              <a:t>Harmonisation</a:t>
            </a:r>
            <a:r>
              <a:rPr lang="en-US" dirty="0"/>
              <a:t> of Technical Requirements for Registration of Pharmaceuticals for Human Use, “Pharmaceutical Development”</a:t>
            </a:r>
            <a:r>
              <a:rPr lang="en-US" dirty="0" smtClean="0"/>
              <a:t>, Q8(R2).</a:t>
            </a:r>
          </a:p>
          <a:p>
            <a:pPr marL="457200" lvl="1" indent="-45720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/>
              <a:t>Q2(R1</a:t>
            </a:r>
            <a:r>
              <a:rPr lang="en-US" dirty="0" smtClean="0"/>
              <a:t>):</a:t>
            </a:r>
          </a:p>
          <a:p>
            <a:pPr marL="457200" lvl="1" indent="0">
              <a:buNone/>
            </a:pPr>
            <a:r>
              <a:rPr lang="en-US" dirty="0"/>
              <a:t>The </a:t>
            </a:r>
            <a:r>
              <a:rPr lang="en-US" dirty="0" err="1"/>
              <a:t>Internation</a:t>
            </a:r>
            <a:r>
              <a:rPr lang="en-US" dirty="0"/>
              <a:t> Conference on </a:t>
            </a:r>
            <a:r>
              <a:rPr lang="en-US" dirty="0" err="1"/>
              <a:t>Harmonisation</a:t>
            </a:r>
            <a:r>
              <a:rPr lang="en-US" dirty="0"/>
              <a:t> of Technical Requirements for Registration of Pharmaceuticals for Human Use,  “Validation of Analytical Procedures:  Text and Methodology”, Q2(R1)</a:t>
            </a:r>
            <a:r>
              <a:rPr lang="en-US" dirty="0" smtClean="0"/>
              <a:t>.</a:t>
            </a:r>
            <a:endParaRPr lang="en-US" dirty="0"/>
          </a:p>
          <a:p>
            <a:pPr marL="457200" lvl="1" indent="-457200">
              <a:buNone/>
            </a:pPr>
            <a:r>
              <a:rPr lang="en-US" dirty="0" smtClean="0"/>
              <a:t>FDA </a:t>
            </a:r>
            <a:r>
              <a:rPr lang="en-US" dirty="0"/>
              <a:t>guidance Sep 2013: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Guidance for Industry, “</a:t>
            </a:r>
            <a:r>
              <a:rPr lang="en-US" dirty="0" err="1" smtClean="0"/>
              <a:t>Bioanalytical</a:t>
            </a:r>
            <a:r>
              <a:rPr lang="en-US" dirty="0" smtClean="0"/>
              <a:t> Method Validation”, draft Guidance, September 2013.</a:t>
            </a:r>
          </a:p>
          <a:p>
            <a:pPr marL="457200" lvl="1" indent="-457200">
              <a:buNone/>
            </a:pPr>
            <a:r>
              <a:rPr lang="en-US" dirty="0" smtClean="0"/>
              <a:t>FDA </a:t>
            </a:r>
            <a:r>
              <a:rPr lang="en-US" dirty="0"/>
              <a:t>Guidance, Feb 2014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/>
              <a:t>Guidance for Industry, </a:t>
            </a:r>
            <a:r>
              <a:rPr lang="en-US" dirty="0" smtClean="0"/>
              <a:t>“Analytical Procedures and Methods Validation for Drugs and Biologics”, </a:t>
            </a:r>
            <a:r>
              <a:rPr lang="en-US" dirty="0"/>
              <a:t>draft Guidance, </a:t>
            </a:r>
            <a:r>
              <a:rPr lang="en-US" dirty="0" smtClean="0"/>
              <a:t>February 2014.</a:t>
            </a:r>
            <a:endParaRPr lang="en-US" dirty="0"/>
          </a:p>
          <a:p>
            <a:pPr marL="457200" lvl="1" indent="-4572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8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dirty="0" smtClean="0"/>
              <a:t>Flow Process around determining Design Space for Analytical Methods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9577759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791200" y="5253335"/>
            <a:ext cx="2224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Risk Assessment</a:t>
            </a:r>
            <a:endParaRPr lang="en-US" sz="2400" dirty="0"/>
          </a:p>
        </p:txBody>
      </p:sp>
      <p:sp>
        <p:nvSpPr>
          <p:cNvPr id="28" name="Curved Left Arrow 27"/>
          <p:cNvSpPr/>
          <p:nvPr/>
        </p:nvSpPr>
        <p:spPr>
          <a:xfrm>
            <a:off x="8458200" y="3352800"/>
            <a:ext cx="533400" cy="2133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C0105E96-21B6-4F01-A4F0-079627FB2C7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  <p:sp>
        <p:nvSpPr>
          <p:cNvPr id="3" name="Right Brace 2"/>
          <p:cNvSpPr/>
          <p:nvPr/>
        </p:nvSpPr>
        <p:spPr bwMode="auto">
          <a:xfrm>
            <a:off x="8015207" y="1371600"/>
            <a:ext cx="442993" cy="3124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DIN-Regula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7150"/>
            <a:ext cx="8610600" cy="1143000"/>
          </a:xfrm>
        </p:spPr>
        <p:txBody>
          <a:bodyPr/>
          <a:lstStyle/>
          <a:p>
            <a:pPr algn="r"/>
            <a:r>
              <a:rPr lang="en-US" dirty="0" smtClean="0"/>
              <a:t>Continuous Improvement in the </a:t>
            </a:r>
            <a:r>
              <a:rPr lang="en-US" dirty="0" err="1" smtClean="0"/>
              <a:t>QbD</a:t>
            </a:r>
            <a:r>
              <a:rPr lang="en-US" dirty="0" smtClean="0"/>
              <a:t> Paradigm – Analytical Methods</a:t>
            </a:r>
            <a:endParaRPr lang="en-US" dirty="0"/>
          </a:p>
        </p:txBody>
      </p:sp>
      <p:grpSp>
        <p:nvGrpSpPr>
          <p:cNvPr id="2" name="Group 406"/>
          <p:cNvGrpSpPr/>
          <p:nvPr/>
        </p:nvGrpSpPr>
        <p:grpSpPr>
          <a:xfrm>
            <a:off x="3581400" y="1998662"/>
            <a:ext cx="2057400" cy="1143000"/>
            <a:chOff x="3581400" y="1828800"/>
            <a:chExt cx="2057400" cy="1143000"/>
          </a:xfrm>
        </p:grpSpPr>
        <p:sp>
          <p:nvSpPr>
            <p:cNvPr id="63494" name="Text Box 6"/>
            <p:cNvSpPr txBox="1">
              <a:spLocks noChangeArrowheads="1"/>
            </p:cNvSpPr>
            <p:nvPr/>
          </p:nvSpPr>
          <p:spPr bwMode="auto">
            <a:xfrm>
              <a:off x="3689621" y="1828800"/>
              <a:ext cx="1821909" cy="96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Historical </a:t>
              </a:r>
            </a:p>
            <a:p>
              <a:r>
                <a:rPr lang="en-US" sz="2000" dirty="0"/>
                <a:t>Variability;</a:t>
              </a:r>
            </a:p>
            <a:p>
              <a:r>
                <a:rPr lang="en-US" sz="2000" dirty="0"/>
                <a:t>Improvements</a:t>
              </a:r>
            </a:p>
          </p:txBody>
        </p:sp>
        <p:cxnSp>
          <p:nvCxnSpPr>
            <p:cNvPr id="63502" name="AutoShape 14"/>
            <p:cNvCxnSpPr>
              <a:cxnSpLocks noChangeShapeType="1"/>
            </p:cNvCxnSpPr>
            <p:nvPr/>
          </p:nvCxnSpPr>
          <p:spPr bwMode="auto">
            <a:xfrm>
              <a:off x="3581400" y="2970212"/>
              <a:ext cx="2057400" cy="1588"/>
            </a:xfrm>
            <a:prstGeom prst="straightConnector1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" name="Group 407"/>
          <p:cNvGrpSpPr/>
          <p:nvPr/>
        </p:nvGrpSpPr>
        <p:grpSpPr>
          <a:xfrm>
            <a:off x="76198" y="3142475"/>
            <a:ext cx="3810002" cy="3505200"/>
            <a:chOff x="609600" y="2895600"/>
            <a:chExt cx="3810002" cy="3505200"/>
          </a:xfrm>
        </p:grpSpPr>
        <p:grpSp>
          <p:nvGrpSpPr>
            <p:cNvPr id="4" name="Group 405"/>
            <p:cNvGrpSpPr/>
            <p:nvPr/>
          </p:nvGrpSpPr>
          <p:grpSpPr>
            <a:xfrm>
              <a:off x="609600" y="2895600"/>
              <a:ext cx="3810002" cy="3505200"/>
              <a:chOff x="609600" y="2895600"/>
              <a:chExt cx="3810002" cy="3505200"/>
            </a:xfrm>
          </p:grpSpPr>
          <p:pic>
            <p:nvPicPr>
              <p:cNvPr id="63505" name="Picture 17" descr="pict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09600" y="4572000"/>
                <a:ext cx="2695575" cy="1828800"/>
              </a:xfrm>
              <a:prstGeom prst="rect">
                <a:avLst/>
              </a:prstGeom>
              <a:noFill/>
            </p:spPr>
          </p:pic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>
                <a:off x="1886177" y="2895600"/>
                <a:ext cx="2533425" cy="1752600"/>
                <a:chOff x="1328" y="1824"/>
                <a:chExt cx="2986" cy="1488"/>
              </a:xfrm>
            </p:grpSpPr>
            <p:sp>
              <p:nvSpPr>
                <p:cNvPr id="63507" name="AutoShape 1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440" y="1824"/>
                  <a:ext cx="2874" cy="14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08" name="Rectangle 20"/>
                <p:cNvSpPr>
                  <a:spLocks noChangeArrowheads="1"/>
                </p:cNvSpPr>
                <p:nvPr/>
              </p:nvSpPr>
              <p:spPr bwMode="auto">
                <a:xfrm>
                  <a:off x="1440" y="1824"/>
                  <a:ext cx="2874" cy="14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09" name="Rectangle 21"/>
                <p:cNvSpPr>
                  <a:spLocks noChangeArrowheads="1"/>
                </p:cNvSpPr>
                <p:nvPr/>
              </p:nvSpPr>
              <p:spPr bwMode="auto">
                <a:xfrm>
                  <a:off x="1328" y="1824"/>
                  <a:ext cx="2986" cy="148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0" name="Line 22" descr="5%"/>
                <p:cNvSpPr>
                  <a:spLocks noChangeShapeType="1"/>
                </p:cNvSpPr>
                <p:nvPr/>
              </p:nvSpPr>
              <p:spPr bwMode="auto">
                <a:xfrm flipH="1">
                  <a:off x="1440" y="1824"/>
                  <a:ext cx="2860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1" name="Line 23" descr="5%"/>
                <p:cNvSpPr>
                  <a:spLocks noChangeShapeType="1"/>
                </p:cNvSpPr>
                <p:nvPr/>
              </p:nvSpPr>
              <p:spPr bwMode="auto">
                <a:xfrm>
                  <a:off x="1440" y="3295"/>
                  <a:ext cx="2860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2" name="Line 24" descr="5%"/>
                <p:cNvSpPr>
                  <a:spLocks noChangeShapeType="1"/>
                </p:cNvSpPr>
                <p:nvPr/>
              </p:nvSpPr>
              <p:spPr bwMode="auto">
                <a:xfrm>
                  <a:off x="1440" y="1824"/>
                  <a:ext cx="0" cy="1471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3" name="Line 25" descr="5%"/>
                <p:cNvSpPr>
                  <a:spLocks noChangeShapeType="1"/>
                </p:cNvSpPr>
                <p:nvPr/>
              </p:nvSpPr>
              <p:spPr bwMode="auto">
                <a:xfrm flipV="1">
                  <a:off x="4300" y="1824"/>
                  <a:ext cx="0" cy="1471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4" name="Line 26" descr="5%"/>
                <p:cNvSpPr>
                  <a:spLocks noChangeShapeType="1"/>
                </p:cNvSpPr>
                <p:nvPr/>
              </p:nvSpPr>
              <p:spPr bwMode="auto">
                <a:xfrm flipH="1">
                  <a:off x="1748" y="2864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5" name="Rectangle 27"/>
                <p:cNvSpPr>
                  <a:spLocks noChangeArrowheads="1"/>
                </p:cNvSpPr>
                <p:nvPr/>
              </p:nvSpPr>
              <p:spPr bwMode="auto">
                <a:xfrm>
                  <a:off x="1628" y="2825"/>
                  <a:ext cx="167" cy="10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380</a:t>
                  </a:r>
                  <a:endParaRPr lang="en-US"/>
                </a:p>
              </p:txBody>
            </p:sp>
            <p:sp>
              <p:nvSpPr>
                <p:cNvPr id="63516" name="Line 28" descr="5%"/>
                <p:cNvSpPr>
                  <a:spLocks noChangeShapeType="1"/>
                </p:cNvSpPr>
                <p:nvPr/>
              </p:nvSpPr>
              <p:spPr bwMode="auto">
                <a:xfrm flipH="1">
                  <a:off x="1748" y="2725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7" name="Rectangle 29"/>
                <p:cNvSpPr>
                  <a:spLocks noChangeArrowheads="1"/>
                </p:cNvSpPr>
                <p:nvPr/>
              </p:nvSpPr>
              <p:spPr bwMode="auto">
                <a:xfrm>
                  <a:off x="1628" y="2685"/>
                  <a:ext cx="167" cy="10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382</a:t>
                  </a:r>
                  <a:endParaRPr lang="en-US"/>
                </a:p>
              </p:txBody>
            </p:sp>
            <p:sp>
              <p:nvSpPr>
                <p:cNvPr id="63518" name="Line 30" descr="5%"/>
                <p:cNvSpPr>
                  <a:spLocks noChangeShapeType="1"/>
                </p:cNvSpPr>
                <p:nvPr/>
              </p:nvSpPr>
              <p:spPr bwMode="auto">
                <a:xfrm flipH="1">
                  <a:off x="1748" y="2590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9" name="Rectangle 31"/>
                <p:cNvSpPr>
                  <a:spLocks noChangeArrowheads="1"/>
                </p:cNvSpPr>
                <p:nvPr/>
              </p:nvSpPr>
              <p:spPr bwMode="auto">
                <a:xfrm>
                  <a:off x="1628" y="2551"/>
                  <a:ext cx="167" cy="10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384</a:t>
                  </a:r>
                  <a:endParaRPr lang="en-US"/>
                </a:p>
              </p:txBody>
            </p:sp>
            <p:sp>
              <p:nvSpPr>
                <p:cNvPr id="63520" name="Line 32" descr="5%"/>
                <p:cNvSpPr>
                  <a:spLocks noChangeShapeType="1"/>
                </p:cNvSpPr>
                <p:nvPr/>
              </p:nvSpPr>
              <p:spPr bwMode="auto">
                <a:xfrm flipH="1">
                  <a:off x="1748" y="2451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1" name="Rectangle 33"/>
                <p:cNvSpPr>
                  <a:spLocks noChangeArrowheads="1"/>
                </p:cNvSpPr>
                <p:nvPr/>
              </p:nvSpPr>
              <p:spPr bwMode="auto">
                <a:xfrm>
                  <a:off x="1628" y="2411"/>
                  <a:ext cx="167" cy="10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386</a:t>
                  </a:r>
                  <a:endParaRPr lang="en-US"/>
                </a:p>
              </p:txBody>
            </p:sp>
            <p:sp>
              <p:nvSpPr>
                <p:cNvPr id="63522" name="Line 34" descr="5%"/>
                <p:cNvSpPr>
                  <a:spLocks noChangeShapeType="1"/>
                </p:cNvSpPr>
                <p:nvPr/>
              </p:nvSpPr>
              <p:spPr bwMode="auto">
                <a:xfrm flipH="1">
                  <a:off x="1748" y="2311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3" name="Rectangle 35"/>
                <p:cNvSpPr>
                  <a:spLocks noChangeArrowheads="1"/>
                </p:cNvSpPr>
                <p:nvPr/>
              </p:nvSpPr>
              <p:spPr bwMode="auto">
                <a:xfrm>
                  <a:off x="1628" y="2270"/>
                  <a:ext cx="167" cy="10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388</a:t>
                  </a:r>
                  <a:endParaRPr lang="en-US"/>
                </a:p>
              </p:txBody>
            </p:sp>
            <p:sp>
              <p:nvSpPr>
                <p:cNvPr id="63524" name="Line 36" descr="5%"/>
                <p:cNvSpPr>
                  <a:spLocks noChangeShapeType="1"/>
                </p:cNvSpPr>
                <p:nvPr/>
              </p:nvSpPr>
              <p:spPr bwMode="auto">
                <a:xfrm flipH="1">
                  <a:off x="1748" y="2171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5" name="Rectangle 37"/>
                <p:cNvSpPr>
                  <a:spLocks noChangeArrowheads="1"/>
                </p:cNvSpPr>
                <p:nvPr/>
              </p:nvSpPr>
              <p:spPr bwMode="auto">
                <a:xfrm>
                  <a:off x="1628" y="2132"/>
                  <a:ext cx="167" cy="10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390</a:t>
                  </a:r>
                  <a:endParaRPr lang="en-US"/>
                </a:p>
              </p:txBody>
            </p:sp>
            <p:sp>
              <p:nvSpPr>
                <p:cNvPr id="63526" name="Line 38" descr="5%"/>
                <p:cNvSpPr>
                  <a:spLocks noChangeShapeType="1"/>
                </p:cNvSpPr>
                <p:nvPr/>
              </p:nvSpPr>
              <p:spPr bwMode="auto">
                <a:xfrm flipH="1">
                  <a:off x="1748" y="2037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7" name="Rectangle 39"/>
                <p:cNvSpPr>
                  <a:spLocks noChangeArrowheads="1"/>
                </p:cNvSpPr>
                <p:nvPr/>
              </p:nvSpPr>
              <p:spPr bwMode="auto">
                <a:xfrm>
                  <a:off x="1628" y="1998"/>
                  <a:ext cx="167" cy="10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392</a:t>
                  </a:r>
                  <a:endParaRPr lang="en-US"/>
                </a:p>
              </p:txBody>
            </p:sp>
            <p:sp>
              <p:nvSpPr>
                <p:cNvPr id="63528" name="Line 40" descr="5%"/>
                <p:cNvSpPr>
                  <a:spLocks noChangeShapeType="1"/>
                </p:cNvSpPr>
                <p:nvPr/>
              </p:nvSpPr>
              <p:spPr bwMode="auto">
                <a:xfrm flipH="1">
                  <a:off x="1748" y="1897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9" name="Rectangle 41"/>
                <p:cNvSpPr>
                  <a:spLocks noChangeArrowheads="1"/>
                </p:cNvSpPr>
                <p:nvPr/>
              </p:nvSpPr>
              <p:spPr bwMode="auto">
                <a:xfrm>
                  <a:off x="1628" y="1857"/>
                  <a:ext cx="167" cy="10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394</a:t>
                  </a:r>
                  <a:endParaRPr lang="en-US"/>
                </a:p>
              </p:txBody>
            </p:sp>
            <p:sp>
              <p:nvSpPr>
                <p:cNvPr id="63530" name="Rectangle 42"/>
                <p:cNvSpPr>
                  <a:spLocks noChangeArrowheads="1"/>
                </p:cNvSpPr>
                <p:nvPr/>
              </p:nvSpPr>
              <p:spPr bwMode="auto">
                <a:xfrm rot="16200000">
                  <a:off x="1248" y="2258"/>
                  <a:ext cx="460" cy="12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 dirty="0">
                      <a:solidFill>
                        <a:srgbClr val="000000"/>
                      </a:solidFill>
                      <a:latin typeface="Arial" charset="0"/>
                    </a:rPr>
                    <a:t>Run Chart of</a:t>
                  </a:r>
                  <a:endParaRPr lang="en-US" dirty="0"/>
                </a:p>
              </p:txBody>
            </p:sp>
            <p:sp>
              <p:nvSpPr>
                <p:cNvPr id="63531" name="Rectangle 43"/>
                <p:cNvSpPr>
                  <a:spLocks noChangeArrowheads="1"/>
                </p:cNvSpPr>
                <p:nvPr/>
              </p:nvSpPr>
              <p:spPr bwMode="auto">
                <a:xfrm rot="16200000">
                  <a:off x="1363" y="2253"/>
                  <a:ext cx="548" cy="121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Potency (mg/g)</a:t>
                  </a:r>
                  <a:endParaRPr lang="en-US"/>
                </a:p>
              </p:txBody>
            </p:sp>
            <p:sp>
              <p:nvSpPr>
                <p:cNvPr id="6353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76" y="1897"/>
                  <a:ext cx="2140" cy="96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3" name="Line 45" descr="5%"/>
                <p:cNvSpPr>
                  <a:spLocks noChangeShapeType="1"/>
                </p:cNvSpPr>
                <p:nvPr/>
              </p:nvSpPr>
              <p:spPr bwMode="auto">
                <a:xfrm flipV="1">
                  <a:off x="1805" y="2378"/>
                  <a:ext cx="61" cy="156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4" name="Line 46" descr="5%"/>
                <p:cNvSpPr>
                  <a:spLocks noChangeShapeType="1"/>
                </p:cNvSpPr>
                <p:nvPr/>
              </p:nvSpPr>
              <p:spPr bwMode="auto">
                <a:xfrm>
                  <a:off x="1866" y="2378"/>
                  <a:ext cx="62" cy="179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5" name="Line 47" descr="5%"/>
                <p:cNvSpPr>
                  <a:spLocks noChangeShapeType="1"/>
                </p:cNvSpPr>
                <p:nvPr/>
              </p:nvSpPr>
              <p:spPr bwMode="auto">
                <a:xfrm>
                  <a:off x="1928" y="2557"/>
                  <a:ext cx="61" cy="16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6" name="Line 48" descr="5%"/>
                <p:cNvSpPr>
                  <a:spLocks noChangeShapeType="1"/>
                </p:cNvSpPr>
                <p:nvPr/>
              </p:nvSpPr>
              <p:spPr bwMode="auto">
                <a:xfrm flipV="1">
                  <a:off x="1989" y="2529"/>
                  <a:ext cx="62" cy="190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7" name="Line 49" descr="5%"/>
                <p:cNvSpPr>
                  <a:spLocks noChangeShapeType="1"/>
                </p:cNvSpPr>
                <p:nvPr/>
              </p:nvSpPr>
              <p:spPr bwMode="auto">
                <a:xfrm flipV="1">
                  <a:off x="2051" y="2350"/>
                  <a:ext cx="61" cy="179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8" name="Line 50" descr="5%"/>
                <p:cNvSpPr>
                  <a:spLocks noChangeShapeType="1"/>
                </p:cNvSpPr>
                <p:nvPr/>
              </p:nvSpPr>
              <p:spPr bwMode="auto">
                <a:xfrm>
                  <a:off x="2112" y="2350"/>
                  <a:ext cx="62" cy="369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39" name="Line 51" descr="5%"/>
                <p:cNvSpPr>
                  <a:spLocks noChangeShapeType="1"/>
                </p:cNvSpPr>
                <p:nvPr/>
              </p:nvSpPr>
              <p:spPr bwMode="auto">
                <a:xfrm flipV="1">
                  <a:off x="2174" y="2372"/>
                  <a:ext cx="61" cy="34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0" name="Line 52" descr="5%"/>
                <p:cNvSpPr>
                  <a:spLocks noChangeShapeType="1"/>
                </p:cNvSpPr>
                <p:nvPr/>
              </p:nvSpPr>
              <p:spPr bwMode="auto">
                <a:xfrm>
                  <a:off x="2235" y="2372"/>
                  <a:ext cx="62" cy="319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1" name="Line 53" descr="5%"/>
                <p:cNvSpPr>
                  <a:spLocks noChangeShapeType="1"/>
                </p:cNvSpPr>
                <p:nvPr/>
              </p:nvSpPr>
              <p:spPr bwMode="auto">
                <a:xfrm flipV="1">
                  <a:off x="2297" y="2188"/>
                  <a:ext cx="62" cy="503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2" name="Line 54" descr="5%"/>
                <p:cNvSpPr>
                  <a:spLocks noChangeShapeType="1"/>
                </p:cNvSpPr>
                <p:nvPr/>
              </p:nvSpPr>
              <p:spPr bwMode="auto">
                <a:xfrm>
                  <a:off x="2359" y="2188"/>
                  <a:ext cx="61" cy="341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3" name="Line 55" descr="5%"/>
                <p:cNvSpPr>
                  <a:spLocks noChangeShapeType="1"/>
                </p:cNvSpPr>
                <p:nvPr/>
              </p:nvSpPr>
              <p:spPr bwMode="auto">
                <a:xfrm>
                  <a:off x="2420" y="2529"/>
                  <a:ext cx="62" cy="1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4" name="Line 56" descr="5%"/>
                <p:cNvSpPr>
                  <a:spLocks noChangeShapeType="1"/>
                </p:cNvSpPr>
                <p:nvPr/>
              </p:nvSpPr>
              <p:spPr bwMode="auto">
                <a:xfrm flipV="1">
                  <a:off x="2482" y="2316"/>
                  <a:ext cx="56" cy="330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5" name="Line 57" descr="5%"/>
                <p:cNvSpPr>
                  <a:spLocks noChangeShapeType="1"/>
                </p:cNvSpPr>
                <p:nvPr/>
              </p:nvSpPr>
              <p:spPr bwMode="auto">
                <a:xfrm>
                  <a:off x="2538" y="2316"/>
                  <a:ext cx="62" cy="19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6" name="Line 58" descr="5%"/>
                <p:cNvSpPr>
                  <a:spLocks noChangeShapeType="1"/>
                </p:cNvSpPr>
                <p:nvPr/>
              </p:nvSpPr>
              <p:spPr bwMode="auto">
                <a:xfrm>
                  <a:off x="2600" y="2506"/>
                  <a:ext cx="62" cy="157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7" name="Line 59" descr="5%"/>
                <p:cNvSpPr>
                  <a:spLocks noChangeShapeType="1"/>
                </p:cNvSpPr>
                <p:nvPr/>
              </p:nvSpPr>
              <p:spPr bwMode="auto">
                <a:xfrm flipV="1">
                  <a:off x="2662" y="2551"/>
                  <a:ext cx="61" cy="11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8" name="Line 60" descr="5%"/>
                <p:cNvSpPr>
                  <a:spLocks noChangeShapeType="1"/>
                </p:cNvSpPr>
                <p:nvPr/>
              </p:nvSpPr>
              <p:spPr bwMode="auto">
                <a:xfrm flipV="1">
                  <a:off x="2723" y="2523"/>
                  <a:ext cx="62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9" name="Line 61" descr="5%"/>
                <p:cNvSpPr>
                  <a:spLocks noChangeShapeType="1"/>
                </p:cNvSpPr>
                <p:nvPr/>
              </p:nvSpPr>
              <p:spPr bwMode="auto">
                <a:xfrm flipV="1">
                  <a:off x="2785" y="2126"/>
                  <a:ext cx="61" cy="397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0" name="Line 62" descr="5%"/>
                <p:cNvSpPr>
                  <a:spLocks noChangeShapeType="1"/>
                </p:cNvSpPr>
                <p:nvPr/>
              </p:nvSpPr>
              <p:spPr bwMode="auto">
                <a:xfrm>
                  <a:off x="2846" y="2126"/>
                  <a:ext cx="62" cy="319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1" name="Line 63" descr="5%"/>
                <p:cNvSpPr>
                  <a:spLocks noChangeShapeType="1"/>
                </p:cNvSpPr>
                <p:nvPr/>
              </p:nvSpPr>
              <p:spPr bwMode="auto">
                <a:xfrm>
                  <a:off x="2908" y="2445"/>
                  <a:ext cx="61" cy="8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2" name="Line 64" descr="5%"/>
                <p:cNvSpPr>
                  <a:spLocks noChangeShapeType="1"/>
                </p:cNvSpPr>
                <p:nvPr/>
              </p:nvSpPr>
              <p:spPr bwMode="auto">
                <a:xfrm flipV="1">
                  <a:off x="2969" y="2495"/>
                  <a:ext cx="62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3" name="Line 65" descr="5%"/>
                <p:cNvSpPr>
                  <a:spLocks noChangeShapeType="1"/>
                </p:cNvSpPr>
                <p:nvPr/>
              </p:nvSpPr>
              <p:spPr bwMode="auto">
                <a:xfrm>
                  <a:off x="3031" y="2495"/>
                  <a:ext cx="61" cy="56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4" name="Line 66" descr="5%"/>
                <p:cNvSpPr>
                  <a:spLocks noChangeShapeType="1"/>
                </p:cNvSpPr>
                <p:nvPr/>
              </p:nvSpPr>
              <p:spPr bwMode="auto">
                <a:xfrm>
                  <a:off x="3092" y="2551"/>
                  <a:ext cx="62" cy="263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5" name="Line 67" descr="5%"/>
                <p:cNvSpPr>
                  <a:spLocks noChangeShapeType="1"/>
                </p:cNvSpPr>
                <p:nvPr/>
              </p:nvSpPr>
              <p:spPr bwMode="auto">
                <a:xfrm flipV="1">
                  <a:off x="3154" y="2456"/>
                  <a:ext cx="57" cy="358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6" name="Line 68" descr="5%"/>
                <p:cNvSpPr>
                  <a:spLocks noChangeShapeType="1"/>
                </p:cNvSpPr>
                <p:nvPr/>
              </p:nvSpPr>
              <p:spPr bwMode="auto">
                <a:xfrm>
                  <a:off x="3211" y="2456"/>
                  <a:ext cx="61" cy="9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7" name="Line 69" descr="5%"/>
                <p:cNvSpPr>
                  <a:spLocks noChangeShapeType="1"/>
                </p:cNvSpPr>
                <p:nvPr/>
              </p:nvSpPr>
              <p:spPr bwMode="auto">
                <a:xfrm flipV="1">
                  <a:off x="3272" y="2467"/>
                  <a:ext cx="62" cy="79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8" name="Line 70" descr="5%"/>
                <p:cNvSpPr>
                  <a:spLocks noChangeShapeType="1"/>
                </p:cNvSpPr>
                <p:nvPr/>
              </p:nvSpPr>
              <p:spPr bwMode="auto">
                <a:xfrm>
                  <a:off x="3334" y="2467"/>
                  <a:ext cx="61" cy="280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9" name="Line 71" descr="5%"/>
                <p:cNvSpPr>
                  <a:spLocks noChangeShapeType="1"/>
                </p:cNvSpPr>
                <p:nvPr/>
              </p:nvSpPr>
              <p:spPr bwMode="auto">
                <a:xfrm flipV="1">
                  <a:off x="3395" y="2204"/>
                  <a:ext cx="62" cy="543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0" name="Line 72" descr="5%"/>
                <p:cNvSpPr>
                  <a:spLocks noChangeShapeType="1"/>
                </p:cNvSpPr>
                <p:nvPr/>
              </p:nvSpPr>
              <p:spPr bwMode="auto">
                <a:xfrm>
                  <a:off x="3457" y="2204"/>
                  <a:ext cx="62" cy="241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1" name="Line 73" descr="5%"/>
                <p:cNvSpPr>
                  <a:spLocks noChangeShapeType="1"/>
                </p:cNvSpPr>
                <p:nvPr/>
              </p:nvSpPr>
              <p:spPr bwMode="auto">
                <a:xfrm flipV="1">
                  <a:off x="3519" y="2355"/>
                  <a:ext cx="61" cy="9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2" name="Line 74" descr="5%"/>
                <p:cNvSpPr>
                  <a:spLocks noChangeShapeType="1"/>
                </p:cNvSpPr>
                <p:nvPr/>
              </p:nvSpPr>
              <p:spPr bwMode="auto">
                <a:xfrm>
                  <a:off x="3580" y="2355"/>
                  <a:ext cx="62" cy="196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3" name="Line 75" descr="5%"/>
                <p:cNvSpPr>
                  <a:spLocks noChangeShapeType="1"/>
                </p:cNvSpPr>
                <p:nvPr/>
              </p:nvSpPr>
              <p:spPr bwMode="auto">
                <a:xfrm flipV="1">
                  <a:off x="3642" y="2406"/>
                  <a:ext cx="61" cy="145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4" name="Line 76" descr="5%"/>
                <p:cNvSpPr>
                  <a:spLocks noChangeShapeType="1"/>
                </p:cNvSpPr>
                <p:nvPr/>
              </p:nvSpPr>
              <p:spPr bwMode="auto">
                <a:xfrm>
                  <a:off x="3703" y="2406"/>
                  <a:ext cx="62" cy="408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5" name="Line 77" descr="5%"/>
                <p:cNvSpPr>
                  <a:spLocks noChangeShapeType="1"/>
                </p:cNvSpPr>
                <p:nvPr/>
              </p:nvSpPr>
              <p:spPr bwMode="auto">
                <a:xfrm flipV="1">
                  <a:off x="1786" y="2534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6" name="Line 78" descr="5%"/>
                <p:cNvSpPr>
                  <a:spLocks noChangeShapeType="1"/>
                </p:cNvSpPr>
                <p:nvPr/>
              </p:nvSpPr>
              <p:spPr bwMode="auto">
                <a:xfrm flipH="1">
                  <a:off x="1805" y="2512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7" name="Line 79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1805" y="2534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8" name="Line 80" descr="5%"/>
                <p:cNvSpPr>
                  <a:spLocks noChangeShapeType="1"/>
                </p:cNvSpPr>
                <p:nvPr/>
              </p:nvSpPr>
              <p:spPr bwMode="auto">
                <a:xfrm>
                  <a:off x="1786" y="2512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69" name="Line 81" descr="5%"/>
                <p:cNvSpPr>
                  <a:spLocks noChangeShapeType="1"/>
                </p:cNvSpPr>
                <p:nvPr/>
              </p:nvSpPr>
              <p:spPr bwMode="auto">
                <a:xfrm flipV="1">
                  <a:off x="1805" y="2529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70" name="Line 82" descr="5%"/>
                <p:cNvSpPr>
                  <a:spLocks noChangeShapeType="1"/>
                </p:cNvSpPr>
                <p:nvPr/>
              </p:nvSpPr>
              <p:spPr bwMode="auto">
                <a:xfrm>
                  <a:off x="1805" y="2506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71" name="Line 83" descr="5%"/>
                <p:cNvSpPr>
                  <a:spLocks noChangeShapeType="1"/>
                </p:cNvSpPr>
                <p:nvPr/>
              </p:nvSpPr>
              <p:spPr bwMode="auto">
                <a:xfrm>
                  <a:off x="1781" y="2534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72" name="Line 84" descr="5%"/>
                <p:cNvSpPr>
                  <a:spLocks noChangeShapeType="1"/>
                </p:cNvSpPr>
                <p:nvPr/>
              </p:nvSpPr>
              <p:spPr bwMode="auto">
                <a:xfrm flipH="1">
                  <a:off x="1805" y="2534"/>
                  <a:ext cx="23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73" name="Line 85" descr="5%"/>
                <p:cNvSpPr>
                  <a:spLocks noChangeShapeType="1"/>
                </p:cNvSpPr>
                <p:nvPr/>
              </p:nvSpPr>
              <p:spPr bwMode="auto">
                <a:xfrm flipV="1">
                  <a:off x="1847" y="2378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74" name="Line 86" descr="5%"/>
                <p:cNvSpPr>
                  <a:spLocks noChangeShapeType="1"/>
                </p:cNvSpPr>
                <p:nvPr/>
              </p:nvSpPr>
              <p:spPr bwMode="auto">
                <a:xfrm flipH="1">
                  <a:off x="1866" y="2355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75" name="Line 87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1866" y="2378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76" name="Line 88" descr="5%"/>
                <p:cNvSpPr>
                  <a:spLocks noChangeShapeType="1"/>
                </p:cNvSpPr>
                <p:nvPr/>
              </p:nvSpPr>
              <p:spPr bwMode="auto">
                <a:xfrm>
                  <a:off x="1847" y="2355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77" name="Line 89" descr="5%"/>
                <p:cNvSpPr>
                  <a:spLocks noChangeShapeType="1"/>
                </p:cNvSpPr>
                <p:nvPr/>
              </p:nvSpPr>
              <p:spPr bwMode="auto">
                <a:xfrm flipV="1">
                  <a:off x="1866" y="2372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78" name="Line 90" descr="5%"/>
                <p:cNvSpPr>
                  <a:spLocks noChangeShapeType="1"/>
                </p:cNvSpPr>
                <p:nvPr/>
              </p:nvSpPr>
              <p:spPr bwMode="auto">
                <a:xfrm>
                  <a:off x="1866" y="2350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79" name="Line 91" descr="5%"/>
                <p:cNvSpPr>
                  <a:spLocks noChangeShapeType="1"/>
                </p:cNvSpPr>
                <p:nvPr/>
              </p:nvSpPr>
              <p:spPr bwMode="auto">
                <a:xfrm>
                  <a:off x="1842" y="2378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80" name="Line 92" descr="5%"/>
                <p:cNvSpPr>
                  <a:spLocks noChangeShapeType="1"/>
                </p:cNvSpPr>
                <p:nvPr/>
              </p:nvSpPr>
              <p:spPr bwMode="auto">
                <a:xfrm flipH="1">
                  <a:off x="1866" y="2378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81" name="Line 93" descr="5%"/>
                <p:cNvSpPr>
                  <a:spLocks noChangeShapeType="1"/>
                </p:cNvSpPr>
                <p:nvPr/>
              </p:nvSpPr>
              <p:spPr bwMode="auto">
                <a:xfrm flipV="1">
                  <a:off x="1909" y="2557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82" name="Line 94" descr="5%"/>
                <p:cNvSpPr>
                  <a:spLocks noChangeShapeType="1"/>
                </p:cNvSpPr>
                <p:nvPr/>
              </p:nvSpPr>
              <p:spPr bwMode="auto">
                <a:xfrm flipH="1">
                  <a:off x="1928" y="2534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83" name="Line 95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1928" y="2557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84" name="Line 96" descr="5%"/>
                <p:cNvSpPr>
                  <a:spLocks noChangeShapeType="1"/>
                </p:cNvSpPr>
                <p:nvPr/>
              </p:nvSpPr>
              <p:spPr bwMode="auto">
                <a:xfrm>
                  <a:off x="1909" y="2534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85" name="Line 97" descr="5%"/>
                <p:cNvSpPr>
                  <a:spLocks noChangeShapeType="1"/>
                </p:cNvSpPr>
                <p:nvPr/>
              </p:nvSpPr>
              <p:spPr bwMode="auto">
                <a:xfrm flipV="1">
                  <a:off x="1928" y="2551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86" name="Line 98" descr="5%"/>
                <p:cNvSpPr>
                  <a:spLocks noChangeShapeType="1"/>
                </p:cNvSpPr>
                <p:nvPr/>
              </p:nvSpPr>
              <p:spPr bwMode="auto">
                <a:xfrm>
                  <a:off x="1928" y="2529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87" name="Line 99" descr="5%"/>
                <p:cNvSpPr>
                  <a:spLocks noChangeShapeType="1"/>
                </p:cNvSpPr>
                <p:nvPr/>
              </p:nvSpPr>
              <p:spPr bwMode="auto">
                <a:xfrm>
                  <a:off x="1904" y="2557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88" name="Line 100" descr="5%"/>
                <p:cNvSpPr>
                  <a:spLocks noChangeShapeType="1"/>
                </p:cNvSpPr>
                <p:nvPr/>
              </p:nvSpPr>
              <p:spPr bwMode="auto">
                <a:xfrm flipH="1">
                  <a:off x="1928" y="2557"/>
                  <a:ext cx="23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89" name="Line 101" descr="5%"/>
                <p:cNvSpPr>
                  <a:spLocks noChangeShapeType="1"/>
                </p:cNvSpPr>
                <p:nvPr/>
              </p:nvSpPr>
              <p:spPr bwMode="auto">
                <a:xfrm flipV="1">
                  <a:off x="1970" y="271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90" name="Line 102" descr="5%"/>
                <p:cNvSpPr>
                  <a:spLocks noChangeShapeType="1"/>
                </p:cNvSpPr>
                <p:nvPr/>
              </p:nvSpPr>
              <p:spPr bwMode="auto">
                <a:xfrm flipH="1">
                  <a:off x="1989" y="2697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91" name="Line 103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1989" y="271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92" name="Line 104" descr="5%"/>
                <p:cNvSpPr>
                  <a:spLocks noChangeShapeType="1"/>
                </p:cNvSpPr>
                <p:nvPr/>
              </p:nvSpPr>
              <p:spPr bwMode="auto">
                <a:xfrm>
                  <a:off x="1970" y="2697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93" name="Line 105" descr="5%"/>
                <p:cNvSpPr>
                  <a:spLocks noChangeShapeType="1"/>
                </p:cNvSpPr>
                <p:nvPr/>
              </p:nvSpPr>
              <p:spPr bwMode="auto">
                <a:xfrm flipV="1">
                  <a:off x="1989" y="2713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94" name="Line 106" descr="5%"/>
                <p:cNvSpPr>
                  <a:spLocks noChangeShapeType="1"/>
                </p:cNvSpPr>
                <p:nvPr/>
              </p:nvSpPr>
              <p:spPr bwMode="auto">
                <a:xfrm>
                  <a:off x="1989" y="2691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95" name="Line 107" descr="5%"/>
                <p:cNvSpPr>
                  <a:spLocks noChangeShapeType="1"/>
                </p:cNvSpPr>
                <p:nvPr/>
              </p:nvSpPr>
              <p:spPr bwMode="auto">
                <a:xfrm>
                  <a:off x="1966" y="2719"/>
                  <a:ext cx="28" cy="0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96" name="Line 108" descr="5%"/>
                <p:cNvSpPr>
                  <a:spLocks noChangeShapeType="1"/>
                </p:cNvSpPr>
                <p:nvPr/>
              </p:nvSpPr>
              <p:spPr bwMode="auto">
                <a:xfrm flipH="1">
                  <a:off x="1989" y="2719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97" name="Line 109" descr="5%"/>
                <p:cNvSpPr>
                  <a:spLocks noChangeShapeType="1"/>
                </p:cNvSpPr>
                <p:nvPr/>
              </p:nvSpPr>
              <p:spPr bwMode="auto">
                <a:xfrm flipV="1">
                  <a:off x="2032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98" name="Line 110" descr="5%"/>
                <p:cNvSpPr>
                  <a:spLocks noChangeShapeType="1"/>
                </p:cNvSpPr>
                <p:nvPr/>
              </p:nvSpPr>
              <p:spPr bwMode="auto">
                <a:xfrm flipH="1">
                  <a:off x="2051" y="2506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99" name="Line 111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051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00" name="Line 112" descr="5%"/>
                <p:cNvSpPr>
                  <a:spLocks noChangeShapeType="1"/>
                </p:cNvSpPr>
                <p:nvPr/>
              </p:nvSpPr>
              <p:spPr bwMode="auto">
                <a:xfrm>
                  <a:off x="2032" y="2506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01" name="Line 113" descr="5%"/>
                <p:cNvSpPr>
                  <a:spLocks noChangeShapeType="1"/>
                </p:cNvSpPr>
                <p:nvPr/>
              </p:nvSpPr>
              <p:spPr bwMode="auto">
                <a:xfrm flipV="1">
                  <a:off x="2051" y="2523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02" name="Line 114" descr="5%"/>
                <p:cNvSpPr>
                  <a:spLocks noChangeShapeType="1"/>
                </p:cNvSpPr>
                <p:nvPr/>
              </p:nvSpPr>
              <p:spPr bwMode="auto">
                <a:xfrm>
                  <a:off x="2051" y="2501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03" name="Line 115" descr="5%"/>
                <p:cNvSpPr>
                  <a:spLocks noChangeShapeType="1"/>
                </p:cNvSpPr>
                <p:nvPr/>
              </p:nvSpPr>
              <p:spPr bwMode="auto">
                <a:xfrm>
                  <a:off x="2027" y="2529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04" name="Line 116" descr="5%"/>
                <p:cNvSpPr>
                  <a:spLocks noChangeShapeType="1"/>
                </p:cNvSpPr>
                <p:nvPr/>
              </p:nvSpPr>
              <p:spPr bwMode="auto">
                <a:xfrm flipH="1">
                  <a:off x="2051" y="2529"/>
                  <a:ext cx="23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05" name="Line 117" descr="5%"/>
                <p:cNvSpPr>
                  <a:spLocks noChangeShapeType="1"/>
                </p:cNvSpPr>
                <p:nvPr/>
              </p:nvSpPr>
              <p:spPr bwMode="auto">
                <a:xfrm flipV="1">
                  <a:off x="2093" y="2350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06" name="Line 118" descr="5%"/>
                <p:cNvSpPr>
                  <a:spLocks noChangeShapeType="1"/>
                </p:cNvSpPr>
                <p:nvPr/>
              </p:nvSpPr>
              <p:spPr bwMode="auto">
                <a:xfrm flipH="1">
                  <a:off x="2112" y="2327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07" name="Line 119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112" y="2350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08" name="Line 120" descr="5%"/>
                <p:cNvSpPr>
                  <a:spLocks noChangeShapeType="1"/>
                </p:cNvSpPr>
                <p:nvPr/>
              </p:nvSpPr>
              <p:spPr bwMode="auto">
                <a:xfrm>
                  <a:off x="2093" y="2327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09" name="Line 121" descr="5%"/>
                <p:cNvSpPr>
                  <a:spLocks noChangeShapeType="1"/>
                </p:cNvSpPr>
                <p:nvPr/>
              </p:nvSpPr>
              <p:spPr bwMode="auto">
                <a:xfrm flipV="1">
                  <a:off x="2112" y="234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10" name="Line 122" descr="5%"/>
                <p:cNvSpPr>
                  <a:spLocks noChangeShapeType="1"/>
                </p:cNvSpPr>
                <p:nvPr/>
              </p:nvSpPr>
              <p:spPr bwMode="auto">
                <a:xfrm>
                  <a:off x="2112" y="2322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11" name="Line 123" descr="5%"/>
                <p:cNvSpPr>
                  <a:spLocks noChangeShapeType="1"/>
                </p:cNvSpPr>
                <p:nvPr/>
              </p:nvSpPr>
              <p:spPr bwMode="auto">
                <a:xfrm>
                  <a:off x="2089" y="2350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12" name="Line 124" descr="5%"/>
                <p:cNvSpPr>
                  <a:spLocks noChangeShapeType="1"/>
                </p:cNvSpPr>
                <p:nvPr/>
              </p:nvSpPr>
              <p:spPr bwMode="auto">
                <a:xfrm flipH="1">
                  <a:off x="2112" y="2350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13" name="Line 125" descr="5%"/>
                <p:cNvSpPr>
                  <a:spLocks noChangeShapeType="1"/>
                </p:cNvSpPr>
                <p:nvPr/>
              </p:nvSpPr>
              <p:spPr bwMode="auto">
                <a:xfrm flipV="1">
                  <a:off x="2155" y="271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14" name="Line 126" descr="5%"/>
                <p:cNvSpPr>
                  <a:spLocks noChangeShapeType="1"/>
                </p:cNvSpPr>
                <p:nvPr/>
              </p:nvSpPr>
              <p:spPr bwMode="auto">
                <a:xfrm flipH="1">
                  <a:off x="2174" y="2697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15" name="Line 127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174" y="271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16" name="Line 128" descr="5%"/>
                <p:cNvSpPr>
                  <a:spLocks noChangeShapeType="1"/>
                </p:cNvSpPr>
                <p:nvPr/>
              </p:nvSpPr>
              <p:spPr bwMode="auto">
                <a:xfrm>
                  <a:off x="2155" y="2697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17" name="Line 129" descr="5%"/>
                <p:cNvSpPr>
                  <a:spLocks noChangeShapeType="1"/>
                </p:cNvSpPr>
                <p:nvPr/>
              </p:nvSpPr>
              <p:spPr bwMode="auto">
                <a:xfrm flipV="1">
                  <a:off x="2174" y="2713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18" name="Line 130" descr="5%"/>
                <p:cNvSpPr>
                  <a:spLocks noChangeShapeType="1"/>
                </p:cNvSpPr>
                <p:nvPr/>
              </p:nvSpPr>
              <p:spPr bwMode="auto">
                <a:xfrm>
                  <a:off x="2174" y="2691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19" name="Line 131" descr="5%"/>
                <p:cNvSpPr>
                  <a:spLocks noChangeShapeType="1"/>
                </p:cNvSpPr>
                <p:nvPr/>
              </p:nvSpPr>
              <p:spPr bwMode="auto">
                <a:xfrm>
                  <a:off x="2150" y="2719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20" name="Line 132" descr="5%"/>
                <p:cNvSpPr>
                  <a:spLocks noChangeShapeType="1"/>
                </p:cNvSpPr>
                <p:nvPr/>
              </p:nvSpPr>
              <p:spPr bwMode="auto">
                <a:xfrm flipH="1">
                  <a:off x="2174" y="2719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21" name="Line 133" descr="5%"/>
                <p:cNvSpPr>
                  <a:spLocks noChangeShapeType="1"/>
                </p:cNvSpPr>
                <p:nvPr/>
              </p:nvSpPr>
              <p:spPr bwMode="auto">
                <a:xfrm flipV="1">
                  <a:off x="2217" y="2372"/>
                  <a:ext cx="18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22" name="Line 134" descr="5%"/>
                <p:cNvSpPr>
                  <a:spLocks noChangeShapeType="1"/>
                </p:cNvSpPr>
                <p:nvPr/>
              </p:nvSpPr>
              <p:spPr bwMode="auto">
                <a:xfrm flipH="1">
                  <a:off x="2235" y="2350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23" name="Line 135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235" y="2372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24" name="Line 136" descr="5%"/>
                <p:cNvSpPr>
                  <a:spLocks noChangeShapeType="1"/>
                </p:cNvSpPr>
                <p:nvPr/>
              </p:nvSpPr>
              <p:spPr bwMode="auto">
                <a:xfrm>
                  <a:off x="2217" y="2350"/>
                  <a:ext cx="18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25" name="Line 137" descr="5%"/>
                <p:cNvSpPr>
                  <a:spLocks noChangeShapeType="1"/>
                </p:cNvSpPr>
                <p:nvPr/>
              </p:nvSpPr>
              <p:spPr bwMode="auto">
                <a:xfrm flipV="1">
                  <a:off x="2235" y="2367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26" name="Line 138" descr="5%"/>
                <p:cNvSpPr>
                  <a:spLocks noChangeShapeType="1"/>
                </p:cNvSpPr>
                <p:nvPr/>
              </p:nvSpPr>
              <p:spPr bwMode="auto">
                <a:xfrm>
                  <a:off x="2235" y="2344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27" name="Line 139" descr="5%"/>
                <p:cNvSpPr>
                  <a:spLocks noChangeShapeType="1"/>
                </p:cNvSpPr>
                <p:nvPr/>
              </p:nvSpPr>
              <p:spPr bwMode="auto">
                <a:xfrm>
                  <a:off x="2212" y="2372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28" name="Line 140" descr="5%"/>
                <p:cNvSpPr>
                  <a:spLocks noChangeShapeType="1"/>
                </p:cNvSpPr>
                <p:nvPr/>
              </p:nvSpPr>
              <p:spPr bwMode="auto">
                <a:xfrm flipH="1">
                  <a:off x="2235" y="2372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29" name="Line 141" descr="5%"/>
                <p:cNvSpPr>
                  <a:spLocks noChangeShapeType="1"/>
                </p:cNvSpPr>
                <p:nvPr/>
              </p:nvSpPr>
              <p:spPr bwMode="auto">
                <a:xfrm flipV="1">
                  <a:off x="2278" y="2691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30" name="Line 142" descr="5%"/>
                <p:cNvSpPr>
                  <a:spLocks noChangeShapeType="1"/>
                </p:cNvSpPr>
                <p:nvPr/>
              </p:nvSpPr>
              <p:spPr bwMode="auto">
                <a:xfrm flipH="1">
                  <a:off x="2297" y="266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31" name="Line 143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297" y="2691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32" name="Line 144" descr="5%"/>
                <p:cNvSpPr>
                  <a:spLocks noChangeShapeType="1"/>
                </p:cNvSpPr>
                <p:nvPr/>
              </p:nvSpPr>
              <p:spPr bwMode="auto">
                <a:xfrm>
                  <a:off x="2278" y="266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33" name="Line 145" descr="5%"/>
                <p:cNvSpPr>
                  <a:spLocks noChangeShapeType="1"/>
                </p:cNvSpPr>
                <p:nvPr/>
              </p:nvSpPr>
              <p:spPr bwMode="auto">
                <a:xfrm flipV="1">
                  <a:off x="2297" y="2685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34" name="Line 146" descr="5%"/>
                <p:cNvSpPr>
                  <a:spLocks noChangeShapeType="1"/>
                </p:cNvSpPr>
                <p:nvPr/>
              </p:nvSpPr>
              <p:spPr bwMode="auto">
                <a:xfrm>
                  <a:off x="2297" y="2663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35" name="Line 147" descr="5%"/>
                <p:cNvSpPr>
                  <a:spLocks noChangeShapeType="1"/>
                </p:cNvSpPr>
                <p:nvPr/>
              </p:nvSpPr>
              <p:spPr bwMode="auto">
                <a:xfrm>
                  <a:off x="2273" y="2691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36" name="Line 148" descr="5%"/>
                <p:cNvSpPr>
                  <a:spLocks noChangeShapeType="1"/>
                </p:cNvSpPr>
                <p:nvPr/>
              </p:nvSpPr>
              <p:spPr bwMode="auto">
                <a:xfrm flipH="1">
                  <a:off x="2297" y="2691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37" name="Line 149" descr="5%"/>
                <p:cNvSpPr>
                  <a:spLocks noChangeShapeType="1"/>
                </p:cNvSpPr>
                <p:nvPr/>
              </p:nvSpPr>
              <p:spPr bwMode="auto">
                <a:xfrm flipV="1">
                  <a:off x="2340" y="2188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38" name="Line 150" descr="5%"/>
                <p:cNvSpPr>
                  <a:spLocks noChangeShapeType="1"/>
                </p:cNvSpPr>
                <p:nvPr/>
              </p:nvSpPr>
              <p:spPr bwMode="auto">
                <a:xfrm flipH="1">
                  <a:off x="2359" y="2165"/>
                  <a:ext cx="18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39" name="Line 151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359" y="2188"/>
                  <a:ext cx="18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40" name="Line 152" descr="5%"/>
                <p:cNvSpPr>
                  <a:spLocks noChangeShapeType="1"/>
                </p:cNvSpPr>
                <p:nvPr/>
              </p:nvSpPr>
              <p:spPr bwMode="auto">
                <a:xfrm>
                  <a:off x="2340" y="2165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41" name="Line 153" descr="5%"/>
                <p:cNvSpPr>
                  <a:spLocks noChangeShapeType="1"/>
                </p:cNvSpPr>
                <p:nvPr/>
              </p:nvSpPr>
              <p:spPr bwMode="auto">
                <a:xfrm flipV="1">
                  <a:off x="2359" y="2182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42" name="Line 154" descr="5%"/>
                <p:cNvSpPr>
                  <a:spLocks noChangeShapeType="1"/>
                </p:cNvSpPr>
                <p:nvPr/>
              </p:nvSpPr>
              <p:spPr bwMode="auto">
                <a:xfrm>
                  <a:off x="2359" y="2160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43" name="Line 155" descr="5%"/>
                <p:cNvSpPr>
                  <a:spLocks noChangeShapeType="1"/>
                </p:cNvSpPr>
                <p:nvPr/>
              </p:nvSpPr>
              <p:spPr bwMode="auto">
                <a:xfrm>
                  <a:off x="2335" y="2188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44" name="Line 156" descr="5%"/>
                <p:cNvSpPr>
                  <a:spLocks noChangeShapeType="1"/>
                </p:cNvSpPr>
                <p:nvPr/>
              </p:nvSpPr>
              <p:spPr bwMode="auto">
                <a:xfrm flipH="1">
                  <a:off x="2359" y="2188"/>
                  <a:ext cx="23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45" name="Line 157" descr="5%"/>
                <p:cNvSpPr>
                  <a:spLocks noChangeShapeType="1"/>
                </p:cNvSpPr>
                <p:nvPr/>
              </p:nvSpPr>
              <p:spPr bwMode="auto">
                <a:xfrm flipV="1">
                  <a:off x="2401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46" name="Line 158" descr="5%"/>
                <p:cNvSpPr>
                  <a:spLocks noChangeShapeType="1"/>
                </p:cNvSpPr>
                <p:nvPr/>
              </p:nvSpPr>
              <p:spPr bwMode="auto">
                <a:xfrm flipH="1">
                  <a:off x="2420" y="2506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47" name="Line 159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420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48" name="Line 160" descr="5%"/>
                <p:cNvSpPr>
                  <a:spLocks noChangeShapeType="1"/>
                </p:cNvSpPr>
                <p:nvPr/>
              </p:nvSpPr>
              <p:spPr bwMode="auto">
                <a:xfrm>
                  <a:off x="2401" y="2506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49" name="Line 161" descr="5%"/>
                <p:cNvSpPr>
                  <a:spLocks noChangeShapeType="1"/>
                </p:cNvSpPr>
                <p:nvPr/>
              </p:nvSpPr>
              <p:spPr bwMode="auto">
                <a:xfrm flipV="1">
                  <a:off x="2420" y="2523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0" name="Line 162" descr="5%"/>
                <p:cNvSpPr>
                  <a:spLocks noChangeShapeType="1"/>
                </p:cNvSpPr>
                <p:nvPr/>
              </p:nvSpPr>
              <p:spPr bwMode="auto">
                <a:xfrm>
                  <a:off x="2420" y="2501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1" name="Line 163" descr="5%"/>
                <p:cNvSpPr>
                  <a:spLocks noChangeShapeType="1"/>
                </p:cNvSpPr>
                <p:nvPr/>
              </p:nvSpPr>
              <p:spPr bwMode="auto">
                <a:xfrm>
                  <a:off x="2396" y="2529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2" name="Line 164" descr="5%"/>
                <p:cNvSpPr>
                  <a:spLocks noChangeShapeType="1"/>
                </p:cNvSpPr>
                <p:nvPr/>
              </p:nvSpPr>
              <p:spPr bwMode="auto">
                <a:xfrm flipH="1">
                  <a:off x="2420" y="2529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3" name="Line 165" descr="5%"/>
                <p:cNvSpPr>
                  <a:spLocks noChangeShapeType="1"/>
                </p:cNvSpPr>
                <p:nvPr/>
              </p:nvSpPr>
              <p:spPr bwMode="auto">
                <a:xfrm flipV="1">
                  <a:off x="2463" y="2646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4" name="Line 166" descr="5%"/>
                <p:cNvSpPr>
                  <a:spLocks noChangeShapeType="1"/>
                </p:cNvSpPr>
                <p:nvPr/>
              </p:nvSpPr>
              <p:spPr bwMode="auto">
                <a:xfrm flipH="1">
                  <a:off x="2482" y="2624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5" name="Line 167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482" y="2646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6" name="Line 168" descr="5%"/>
                <p:cNvSpPr>
                  <a:spLocks noChangeShapeType="1"/>
                </p:cNvSpPr>
                <p:nvPr/>
              </p:nvSpPr>
              <p:spPr bwMode="auto">
                <a:xfrm>
                  <a:off x="2463" y="2624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7" name="Line 169" descr="5%"/>
                <p:cNvSpPr>
                  <a:spLocks noChangeShapeType="1"/>
                </p:cNvSpPr>
                <p:nvPr/>
              </p:nvSpPr>
              <p:spPr bwMode="auto">
                <a:xfrm flipV="1">
                  <a:off x="2482" y="2641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8" name="Line 170" descr="5%"/>
                <p:cNvSpPr>
                  <a:spLocks noChangeShapeType="1"/>
                </p:cNvSpPr>
                <p:nvPr/>
              </p:nvSpPr>
              <p:spPr bwMode="auto">
                <a:xfrm>
                  <a:off x="2482" y="2618"/>
                  <a:ext cx="0" cy="28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59" name="Line 171" descr="5%"/>
                <p:cNvSpPr>
                  <a:spLocks noChangeShapeType="1"/>
                </p:cNvSpPr>
                <p:nvPr/>
              </p:nvSpPr>
              <p:spPr bwMode="auto">
                <a:xfrm>
                  <a:off x="2458" y="2646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60" name="Line 172" descr="5%"/>
                <p:cNvSpPr>
                  <a:spLocks noChangeShapeType="1"/>
                </p:cNvSpPr>
                <p:nvPr/>
              </p:nvSpPr>
              <p:spPr bwMode="auto">
                <a:xfrm flipH="1">
                  <a:off x="2482" y="2646"/>
                  <a:ext cx="23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61" name="Line 173" descr="5%"/>
                <p:cNvSpPr>
                  <a:spLocks noChangeShapeType="1"/>
                </p:cNvSpPr>
                <p:nvPr/>
              </p:nvSpPr>
              <p:spPr bwMode="auto">
                <a:xfrm flipV="1">
                  <a:off x="2520" y="2316"/>
                  <a:ext cx="18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62" name="Line 174" descr="5%"/>
                <p:cNvSpPr>
                  <a:spLocks noChangeShapeType="1"/>
                </p:cNvSpPr>
                <p:nvPr/>
              </p:nvSpPr>
              <p:spPr bwMode="auto">
                <a:xfrm flipH="1">
                  <a:off x="2538" y="2294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63" name="Line 175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538" y="2316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64" name="Line 176" descr="5%"/>
                <p:cNvSpPr>
                  <a:spLocks noChangeShapeType="1"/>
                </p:cNvSpPr>
                <p:nvPr/>
              </p:nvSpPr>
              <p:spPr bwMode="auto">
                <a:xfrm>
                  <a:off x="2520" y="2294"/>
                  <a:ext cx="18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65" name="Line 177" descr="5%"/>
                <p:cNvSpPr>
                  <a:spLocks noChangeShapeType="1"/>
                </p:cNvSpPr>
                <p:nvPr/>
              </p:nvSpPr>
              <p:spPr bwMode="auto">
                <a:xfrm flipV="1">
                  <a:off x="2538" y="2311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66" name="Line 178" descr="5%"/>
                <p:cNvSpPr>
                  <a:spLocks noChangeShapeType="1"/>
                </p:cNvSpPr>
                <p:nvPr/>
              </p:nvSpPr>
              <p:spPr bwMode="auto">
                <a:xfrm>
                  <a:off x="2538" y="2288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67" name="Line 179" descr="5%"/>
                <p:cNvSpPr>
                  <a:spLocks noChangeShapeType="1"/>
                </p:cNvSpPr>
                <p:nvPr/>
              </p:nvSpPr>
              <p:spPr bwMode="auto">
                <a:xfrm>
                  <a:off x="2515" y="2316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68" name="Line 180" descr="5%"/>
                <p:cNvSpPr>
                  <a:spLocks noChangeShapeType="1"/>
                </p:cNvSpPr>
                <p:nvPr/>
              </p:nvSpPr>
              <p:spPr bwMode="auto">
                <a:xfrm flipH="1">
                  <a:off x="2538" y="2316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69" name="Line 181" descr="5%"/>
                <p:cNvSpPr>
                  <a:spLocks noChangeShapeType="1"/>
                </p:cNvSpPr>
                <p:nvPr/>
              </p:nvSpPr>
              <p:spPr bwMode="auto">
                <a:xfrm flipV="1">
                  <a:off x="2581" y="2506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70" name="Line 182" descr="5%"/>
                <p:cNvSpPr>
                  <a:spLocks noChangeShapeType="1"/>
                </p:cNvSpPr>
                <p:nvPr/>
              </p:nvSpPr>
              <p:spPr bwMode="auto">
                <a:xfrm flipH="1">
                  <a:off x="2600" y="2484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71" name="Line 183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600" y="2506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72" name="Line 184" descr="5%"/>
                <p:cNvSpPr>
                  <a:spLocks noChangeShapeType="1"/>
                </p:cNvSpPr>
                <p:nvPr/>
              </p:nvSpPr>
              <p:spPr bwMode="auto">
                <a:xfrm>
                  <a:off x="2581" y="2484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73" name="Line 185" descr="5%"/>
                <p:cNvSpPr>
                  <a:spLocks noChangeShapeType="1"/>
                </p:cNvSpPr>
                <p:nvPr/>
              </p:nvSpPr>
              <p:spPr bwMode="auto">
                <a:xfrm flipV="1">
                  <a:off x="2600" y="2501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74" name="Line 186" descr="5%"/>
                <p:cNvSpPr>
                  <a:spLocks noChangeShapeType="1"/>
                </p:cNvSpPr>
                <p:nvPr/>
              </p:nvSpPr>
              <p:spPr bwMode="auto">
                <a:xfrm>
                  <a:off x="2600" y="2478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75" name="Line 187" descr="5%"/>
                <p:cNvSpPr>
                  <a:spLocks noChangeShapeType="1"/>
                </p:cNvSpPr>
                <p:nvPr/>
              </p:nvSpPr>
              <p:spPr bwMode="auto">
                <a:xfrm>
                  <a:off x="2576" y="2506"/>
                  <a:ext cx="29" cy="0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76" name="Line 188" descr="5%"/>
                <p:cNvSpPr>
                  <a:spLocks noChangeShapeType="1"/>
                </p:cNvSpPr>
                <p:nvPr/>
              </p:nvSpPr>
              <p:spPr bwMode="auto">
                <a:xfrm flipH="1">
                  <a:off x="2600" y="2506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77" name="Line 189" descr="5%"/>
                <p:cNvSpPr>
                  <a:spLocks noChangeShapeType="1"/>
                </p:cNvSpPr>
                <p:nvPr/>
              </p:nvSpPr>
              <p:spPr bwMode="auto">
                <a:xfrm flipV="1">
                  <a:off x="2643" y="2663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78" name="Line 190" descr="5%"/>
                <p:cNvSpPr>
                  <a:spLocks noChangeShapeType="1"/>
                </p:cNvSpPr>
                <p:nvPr/>
              </p:nvSpPr>
              <p:spPr bwMode="auto">
                <a:xfrm flipH="1">
                  <a:off x="2662" y="2641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79" name="Line 191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662" y="2663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80" name="Line 192" descr="5%"/>
                <p:cNvSpPr>
                  <a:spLocks noChangeShapeType="1"/>
                </p:cNvSpPr>
                <p:nvPr/>
              </p:nvSpPr>
              <p:spPr bwMode="auto">
                <a:xfrm>
                  <a:off x="2643" y="2641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81" name="Line 193" descr="5%"/>
                <p:cNvSpPr>
                  <a:spLocks noChangeShapeType="1"/>
                </p:cNvSpPr>
                <p:nvPr/>
              </p:nvSpPr>
              <p:spPr bwMode="auto">
                <a:xfrm flipV="1">
                  <a:off x="2662" y="2658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82" name="Line 194" descr="5%"/>
                <p:cNvSpPr>
                  <a:spLocks noChangeShapeType="1"/>
                </p:cNvSpPr>
                <p:nvPr/>
              </p:nvSpPr>
              <p:spPr bwMode="auto">
                <a:xfrm>
                  <a:off x="2662" y="2635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83" name="Line 195" descr="5%"/>
                <p:cNvSpPr>
                  <a:spLocks noChangeShapeType="1"/>
                </p:cNvSpPr>
                <p:nvPr/>
              </p:nvSpPr>
              <p:spPr bwMode="auto">
                <a:xfrm>
                  <a:off x="2638" y="2663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84" name="Line 196" descr="5%"/>
                <p:cNvSpPr>
                  <a:spLocks noChangeShapeType="1"/>
                </p:cNvSpPr>
                <p:nvPr/>
              </p:nvSpPr>
              <p:spPr bwMode="auto">
                <a:xfrm flipH="1">
                  <a:off x="2662" y="2663"/>
                  <a:ext cx="23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85" name="Line 197" descr="5%"/>
                <p:cNvSpPr>
                  <a:spLocks noChangeShapeType="1"/>
                </p:cNvSpPr>
                <p:nvPr/>
              </p:nvSpPr>
              <p:spPr bwMode="auto">
                <a:xfrm flipV="1">
                  <a:off x="2704" y="2551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86" name="Line 198" descr="5%"/>
                <p:cNvSpPr>
                  <a:spLocks noChangeShapeType="1"/>
                </p:cNvSpPr>
                <p:nvPr/>
              </p:nvSpPr>
              <p:spPr bwMode="auto">
                <a:xfrm flipH="1">
                  <a:off x="2723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87" name="Line 199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723" y="2551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88" name="Line 200" descr="5%"/>
                <p:cNvSpPr>
                  <a:spLocks noChangeShapeType="1"/>
                </p:cNvSpPr>
                <p:nvPr/>
              </p:nvSpPr>
              <p:spPr bwMode="auto">
                <a:xfrm>
                  <a:off x="2704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89" name="Line 201" descr="5%"/>
                <p:cNvSpPr>
                  <a:spLocks noChangeShapeType="1"/>
                </p:cNvSpPr>
                <p:nvPr/>
              </p:nvSpPr>
              <p:spPr bwMode="auto">
                <a:xfrm flipV="1">
                  <a:off x="2723" y="2546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0" name="Line 202" descr="5%"/>
                <p:cNvSpPr>
                  <a:spLocks noChangeShapeType="1"/>
                </p:cNvSpPr>
                <p:nvPr/>
              </p:nvSpPr>
              <p:spPr bwMode="auto">
                <a:xfrm>
                  <a:off x="2723" y="2523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1" name="Line 203" descr="5%"/>
                <p:cNvSpPr>
                  <a:spLocks noChangeShapeType="1"/>
                </p:cNvSpPr>
                <p:nvPr/>
              </p:nvSpPr>
              <p:spPr bwMode="auto">
                <a:xfrm>
                  <a:off x="2699" y="2551"/>
                  <a:ext cx="29" cy="0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2" name="Line 204" descr="5%"/>
                <p:cNvSpPr>
                  <a:spLocks noChangeShapeType="1"/>
                </p:cNvSpPr>
                <p:nvPr/>
              </p:nvSpPr>
              <p:spPr bwMode="auto">
                <a:xfrm flipH="1">
                  <a:off x="2723" y="2551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3" name="Line 205" descr="5%"/>
                <p:cNvSpPr>
                  <a:spLocks noChangeShapeType="1"/>
                </p:cNvSpPr>
                <p:nvPr/>
              </p:nvSpPr>
              <p:spPr bwMode="auto">
                <a:xfrm flipV="1">
                  <a:off x="2766" y="2523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4" name="Line 206" descr="5%"/>
                <p:cNvSpPr>
                  <a:spLocks noChangeShapeType="1"/>
                </p:cNvSpPr>
                <p:nvPr/>
              </p:nvSpPr>
              <p:spPr bwMode="auto">
                <a:xfrm flipH="1">
                  <a:off x="2785" y="2501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5" name="Line 207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785" y="2523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6" name="Line 208" descr="5%"/>
                <p:cNvSpPr>
                  <a:spLocks noChangeShapeType="1"/>
                </p:cNvSpPr>
                <p:nvPr/>
              </p:nvSpPr>
              <p:spPr bwMode="auto">
                <a:xfrm>
                  <a:off x="2766" y="2501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7" name="Line 209" descr="5%"/>
                <p:cNvSpPr>
                  <a:spLocks noChangeShapeType="1"/>
                </p:cNvSpPr>
                <p:nvPr/>
              </p:nvSpPr>
              <p:spPr bwMode="auto">
                <a:xfrm flipV="1">
                  <a:off x="2785" y="2518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8" name="Line 210" descr="5%"/>
                <p:cNvSpPr>
                  <a:spLocks noChangeShapeType="1"/>
                </p:cNvSpPr>
                <p:nvPr/>
              </p:nvSpPr>
              <p:spPr bwMode="auto">
                <a:xfrm>
                  <a:off x="2785" y="2495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99" name="Line 211" descr="5%"/>
                <p:cNvSpPr>
                  <a:spLocks noChangeShapeType="1"/>
                </p:cNvSpPr>
                <p:nvPr/>
              </p:nvSpPr>
              <p:spPr bwMode="auto">
                <a:xfrm>
                  <a:off x="2761" y="2523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00" name="Line 212" descr="5%"/>
                <p:cNvSpPr>
                  <a:spLocks noChangeShapeType="1"/>
                </p:cNvSpPr>
                <p:nvPr/>
              </p:nvSpPr>
              <p:spPr bwMode="auto">
                <a:xfrm flipH="1">
                  <a:off x="2785" y="2523"/>
                  <a:ext cx="23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01" name="Line 213" descr="5%"/>
                <p:cNvSpPr>
                  <a:spLocks noChangeShapeType="1"/>
                </p:cNvSpPr>
                <p:nvPr/>
              </p:nvSpPr>
              <p:spPr bwMode="auto">
                <a:xfrm flipV="1">
                  <a:off x="2827" y="2126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02" name="Line 214" descr="5%"/>
                <p:cNvSpPr>
                  <a:spLocks noChangeShapeType="1"/>
                </p:cNvSpPr>
                <p:nvPr/>
              </p:nvSpPr>
              <p:spPr bwMode="auto">
                <a:xfrm flipH="1">
                  <a:off x="2846" y="2104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03" name="Line 215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846" y="2126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04" name="Line 216" descr="5%"/>
                <p:cNvSpPr>
                  <a:spLocks noChangeShapeType="1"/>
                </p:cNvSpPr>
                <p:nvPr/>
              </p:nvSpPr>
              <p:spPr bwMode="auto">
                <a:xfrm>
                  <a:off x="2827" y="2104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05" name="Line 217" descr="5%"/>
                <p:cNvSpPr>
                  <a:spLocks noChangeShapeType="1"/>
                </p:cNvSpPr>
                <p:nvPr/>
              </p:nvSpPr>
              <p:spPr bwMode="auto">
                <a:xfrm flipV="1">
                  <a:off x="2846" y="2120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06" name="Line 218" descr="5%"/>
                <p:cNvSpPr>
                  <a:spLocks noChangeShapeType="1"/>
                </p:cNvSpPr>
                <p:nvPr/>
              </p:nvSpPr>
              <p:spPr bwMode="auto">
                <a:xfrm>
                  <a:off x="2846" y="2098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07" name="Line 219" descr="5%"/>
                <p:cNvSpPr>
                  <a:spLocks noChangeShapeType="1"/>
                </p:cNvSpPr>
                <p:nvPr/>
              </p:nvSpPr>
              <p:spPr bwMode="auto">
                <a:xfrm>
                  <a:off x="2823" y="2126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08" name="Line 220" descr="5%"/>
                <p:cNvSpPr>
                  <a:spLocks noChangeShapeType="1"/>
                </p:cNvSpPr>
                <p:nvPr/>
              </p:nvSpPr>
              <p:spPr bwMode="auto">
                <a:xfrm flipH="1">
                  <a:off x="2846" y="2126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09" name="Line 221" descr="5%"/>
                <p:cNvSpPr>
                  <a:spLocks noChangeShapeType="1"/>
                </p:cNvSpPr>
                <p:nvPr/>
              </p:nvSpPr>
              <p:spPr bwMode="auto">
                <a:xfrm flipV="1">
                  <a:off x="2889" y="2445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10" name="Line 222" descr="5%"/>
                <p:cNvSpPr>
                  <a:spLocks noChangeShapeType="1"/>
                </p:cNvSpPr>
                <p:nvPr/>
              </p:nvSpPr>
              <p:spPr bwMode="auto">
                <a:xfrm flipH="1">
                  <a:off x="2908" y="2423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11" name="Line 223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908" y="2445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12" name="Line 224" descr="5%"/>
                <p:cNvSpPr>
                  <a:spLocks noChangeShapeType="1"/>
                </p:cNvSpPr>
                <p:nvPr/>
              </p:nvSpPr>
              <p:spPr bwMode="auto">
                <a:xfrm>
                  <a:off x="2889" y="2423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13" name="Line 225" descr="5%"/>
                <p:cNvSpPr>
                  <a:spLocks noChangeShapeType="1"/>
                </p:cNvSpPr>
                <p:nvPr/>
              </p:nvSpPr>
              <p:spPr bwMode="auto">
                <a:xfrm flipV="1">
                  <a:off x="2908" y="2439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14" name="Line 226" descr="5%"/>
                <p:cNvSpPr>
                  <a:spLocks noChangeShapeType="1"/>
                </p:cNvSpPr>
                <p:nvPr/>
              </p:nvSpPr>
              <p:spPr bwMode="auto">
                <a:xfrm>
                  <a:off x="2908" y="2417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15" name="Line 227" descr="5%"/>
                <p:cNvSpPr>
                  <a:spLocks noChangeShapeType="1"/>
                </p:cNvSpPr>
                <p:nvPr/>
              </p:nvSpPr>
              <p:spPr bwMode="auto">
                <a:xfrm>
                  <a:off x="2884" y="2445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16" name="Line 228" descr="5%"/>
                <p:cNvSpPr>
                  <a:spLocks noChangeShapeType="1"/>
                </p:cNvSpPr>
                <p:nvPr/>
              </p:nvSpPr>
              <p:spPr bwMode="auto">
                <a:xfrm flipH="1">
                  <a:off x="2908" y="2445"/>
                  <a:ext cx="23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17" name="Line 229" descr="5%"/>
                <p:cNvSpPr>
                  <a:spLocks noChangeShapeType="1"/>
                </p:cNvSpPr>
                <p:nvPr/>
              </p:nvSpPr>
              <p:spPr bwMode="auto">
                <a:xfrm flipV="1">
                  <a:off x="2950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18" name="Line 230" descr="5%"/>
                <p:cNvSpPr>
                  <a:spLocks noChangeShapeType="1"/>
                </p:cNvSpPr>
                <p:nvPr/>
              </p:nvSpPr>
              <p:spPr bwMode="auto">
                <a:xfrm flipH="1">
                  <a:off x="2969" y="2506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19" name="Line 231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2969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20" name="Line 232" descr="5%"/>
                <p:cNvSpPr>
                  <a:spLocks noChangeShapeType="1"/>
                </p:cNvSpPr>
                <p:nvPr/>
              </p:nvSpPr>
              <p:spPr bwMode="auto">
                <a:xfrm>
                  <a:off x="2950" y="2506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21" name="Line 233" descr="5%"/>
                <p:cNvSpPr>
                  <a:spLocks noChangeShapeType="1"/>
                </p:cNvSpPr>
                <p:nvPr/>
              </p:nvSpPr>
              <p:spPr bwMode="auto">
                <a:xfrm flipV="1">
                  <a:off x="2969" y="2523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22" name="Line 234" descr="5%"/>
                <p:cNvSpPr>
                  <a:spLocks noChangeShapeType="1"/>
                </p:cNvSpPr>
                <p:nvPr/>
              </p:nvSpPr>
              <p:spPr bwMode="auto">
                <a:xfrm>
                  <a:off x="2969" y="2501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23" name="Line 235" descr="5%"/>
                <p:cNvSpPr>
                  <a:spLocks noChangeShapeType="1"/>
                </p:cNvSpPr>
                <p:nvPr/>
              </p:nvSpPr>
              <p:spPr bwMode="auto">
                <a:xfrm>
                  <a:off x="2946" y="2529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24" name="Line 236" descr="5%"/>
                <p:cNvSpPr>
                  <a:spLocks noChangeShapeType="1"/>
                </p:cNvSpPr>
                <p:nvPr/>
              </p:nvSpPr>
              <p:spPr bwMode="auto">
                <a:xfrm flipH="1">
                  <a:off x="2969" y="2529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25" name="Line 237" descr="5%"/>
                <p:cNvSpPr>
                  <a:spLocks noChangeShapeType="1"/>
                </p:cNvSpPr>
                <p:nvPr/>
              </p:nvSpPr>
              <p:spPr bwMode="auto">
                <a:xfrm flipV="1">
                  <a:off x="3012" y="2495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26" name="Line 238" descr="5%"/>
                <p:cNvSpPr>
                  <a:spLocks noChangeShapeType="1"/>
                </p:cNvSpPr>
                <p:nvPr/>
              </p:nvSpPr>
              <p:spPr bwMode="auto">
                <a:xfrm flipH="1">
                  <a:off x="3031" y="2473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27" name="Line 239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031" y="2495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28" name="Line 240" descr="5%"/>
                <p:cNvSpPr>
                  <a:spLocks noChangeShapeType="1"/>
                </p:cNvSpPr>
                <p:nvPr/>
              </p:nvSpPr>
              <p:spPr bwMode="auto">
                <a:xfrm>
                  <a:off x="3012" y="2473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29" name="Line 241" descr="5%"/>
                <p:cNvSpPr>
                  <a:spLocks noChangeShapeType="1"/>
                </p:cNvSpPr>
                <p:nvPr/>
              </p:nvSpPr>
              <p:spPr bwMode="auto">
                <a:xfrm flipV="1">
                  <a:off x="3031" y="2490"/>
                  <a:ext cx="0" cy="33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30" name="Line 242" descr="5%"/>
                <p:cNvSpPr>
                  <a:spLocks noChangeShapeType="1"/>
                </p:cNvSpPr>
                <p:nvPr/>
              </p:nvSpPr>
              <p:spPr bwMode="auto">
                <a:xfrm>
                  <a:off x="3031" y="2467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31" name="Line 243" descr="5%"/>
                <p:cNvSpPr>
                  <a:spLocks noChangeShapeType="1"/>
                </p:cNvSpPr>
                <p:nvPr/>
              </p:nvSpPr>
              <p:spPr bwMode="auto">
                <a:xfrm>
                  <a:off x="3007" y="2495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32" name="Line 244" descr="5%"/>
                <p:cNvSpPr>
                  <a:spLocks noChangeShapeType="1"/>
                </p:cNvSpPr>
                <p:nvPr/>
              </p:nvSpPr>
              <p:spPr bwMode="auto">
                <a:xfrm flipH="1">
                  <a:off x="3031" y="2495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33" name="Line 245" descr="5%"/>
                <p:cNvSpPr>
                  <a:spLocks noChangeShapeType="1"/>
                </p:cNvSpPr>
                <p:nvPr/>
              </p:nvSpPr>
              <p:spPr bwMode="auto">
                <a:xfrm flipV="1">
                  <a:off x="3073" y="2551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34" name="Line 246" descr="5%"/>
                <p:cNvSpPr>
                  <a:spLocks noChangeShapeType="1"/>
                </p:cNvSpPr>
                <p:nvPr/>
              </p:nvSpPr>
              <p:spPr bwMode="auto">
                <a:xfrm flipH="1">
                  <a:off x="3092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35" name="Line 247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092" y="2551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36" name="Line 248" descr="5%"/>
                <p:cNvSpPr>
                  <a:spLocks noChangeShapeType="1"/>
                </p:cNvSpPr>
                <p:nvPr/>
              </p:nvSpPr>
              <p:spPr bwMode="auto">
                <a:xfrm>
                  <a:off x="3073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37" name="Line 249" descr="5%"/>
                <p:cNvSpPr>
                  <a:spLocks noChangeShapeType="1"/>
                </p:cNvSpPr>
                <p:nvPr/>
              </p:nvSpPr>
              <p:spPr bwMode="auto">
                <a:xfrm flipV="1">
                  <a:off x="3092" y="2546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38" name="Line 250" descr="5%"/>
                <p:cNvSpPr>
                  <a:spLocks noChangeShapeType="1"/>
                </p:cNvSpPr>
                <p:nvPr/>
              </p:nvSpPr>
              <p:spPr bwMode="auto">
                <a:xfrm>
                  <a:off x="3092" y="2523"/>
                  <a:ext cx="0" cy="28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39" name="Line 251" descr="5%"/>
                <p:cNvSpPr>
                  <a:spLocks noChangeShapeType="1"/>
                </p:cNvSpPr>
                <p:nvPr/>
              </p:nvSpPr>
              <p:spPr bwMode="auto">
                <a:xfrm>
                  <a:off x="3069" y="2551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40" name="Line 252" descr="5%"/>
                <p:cNvSpPr>
                  <a:spLocks noChangeShapeType="1"/>
                </p:cNvSpPr>
                <p:nvPr/>
              </p:nvSpPr>
              <p:spPr bwMode="auto">
                <a:xfrm flipH="1">
                  <a:off x="3092" y="2551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41" name="Line 253" descr="5%"/>
                <p:cNvSpPr>
                  <a:spLocks noChangeShapeType="1"/>
                </p:cNvSpPr>
                <p:nvPr/>
              </p:nvSpPr>
              <p:spPr bwMode="auto">
                <a:xfrm flipV="1">
                  <a:off x="3135" y="2814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42" name="Line 254" descr="5%"/>
                <p:cNvSpPr>
                  <a:spLocks noChangeShapeType="1"/>
                </p:cNvSpPr>
                <p:nvPr/>
              </p:nvSpPr>
              <p:spPr bwMode="auto">
                <a:xfrm flipH="1">
                  <a:off x="3154" y="2792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43" name="Line 255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154" y="2814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44" name="Line 256" descr="5%"/>
                <p:cNvSpPr>
                  <a:spLocks noChangeShapeType="1"/>
                </p:cNvSpPr>
                <p:nvPr/>
              </p:nvSpPr>
              <p:spPr bwMode="auto">
                <a:xfrm>
                  <a:off x="3135" y="2792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45" name="Line 257" descr="5%"/>
                <p:cNvSpPr>
                  <a:spLocks noChangeShapeType="1"/>
                </p:cNvSpPr>
                <p:nvPr/>
              </p:nvSpPr>
              <p:spPr bwMode="auto">
                <a:xfrm flipV="1">
                  <a:off x="3154" y="2809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46" name="Line 258" descr="5%"/>
                <p:cNvSpPr>
                  <a:spLocks noChangeShapeType="1"/>
                </p:cNvSpPr>
                <p:nvPr/>
              </p:nvSpPr>
              <p:spPr bwMode="auto">
                <a:xfrm>
                  <a:off x="3154" y="2786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47" name="Line 259" descr="5%"/>
                <p:cNvSpPr>
                  <a:spLocks noChangeShapeType="1"/>
                </p:cNvSpPr>
                <p:nvPr/>
              </p:nvSpPr>
              <p:spPr bwMode="auto">
                <a:xfrm>
                  <a:off x="3130" y="2814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48" name="Line 260" descr="5%"/>
                <p:cNvSpPr>
                  <a:spLocks noChangeShapeType="1"/>
                </p:cNvSpPr>
                <p:nvPr/>
              </p:nvSpPr>
              <p:spPr bwMode="auto">
                <a:xfrm flipH="1">
                  <a:off x="3154" y="2814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49" name="Line 261" descr="5%"/>
                <p:cNvSpPr>
                  <a:spLocks noChangeShapeType="1"/>
                </p:cNvSpPr>
                <p:nvPr/>
              </p:nvSpPr>
              <p:spPr bwMode="auto">
                <a:xfrm flipV="1">
                  <a:off x="3192" y="2456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50" name="Line 262" descr="5%"/>
                <p:cNvSpPr>
                  <a:spLocks noChangeShapeType="1"/>
                </p:cNvSpPr>
                <p:nvPr/>
              </p:nvSpPr>
              <p:spPr bwMode="auto">
                <a:xfrm flipH="1">
                  <a:off x="3211" y="2434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51" name="Line 263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211" y="2456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52" name="Line 264" descr="5%"/>
                <p:cNvSpPr>
                  <a:spLocks noChangeShapeType="1"/>
                </p:cNvSpPr>
                <p:nvPr/>
              </p:nvSpPr>
              <p:spPr bwMode="auto">
                <a:xfrm>
                  <a:off x="3192" y="2434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53" name="Line 265" descr="5%"/>
                <p:cNvSpPr>
                  <a:spLocks noChangeShapeType="1"/>
                </p:cNvSpPr>
                <p:nvPr/>
              </p:nvSpPr>
              <p:spPr bwMode="auto">
                <a:xfrm flipV="1">
                  <a:off x="3211" y="2451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54" name="Line 266" descr="5%"/>
                <p:cNvSpPr>
                  <a:spLocks noChangeShapeType="1"/>
                </p:cNvSpPr>
                <p:nvPr/>
              </p:nvSpPr>
              <p:spPr bwMode="auto">
                <a:xfrm>
                  <a:off x="3211" y="2428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55" name="Line 267" descr="5%"/>
                <p:cNvSpPr>
                  <a:spLocks noChangeShapeType="1"/>
                </p:cNvSpPr>
                <p:nvPr/>
              </p:nvSpPr>
              <p:spPr bwMode="auto">
                <a:xfrm>
                  <a:off x="3187" y="2456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56" name="Line 268" descr="5%"/>
                <p:cNvSpPr>
                  <a:spLocks noChangeShapeType="1"/>
                </p:cNvSpPr>
                <p:nvPr/>
              </p:nvSpPr>
              <p:spPr bwMode="auto">
                <a:xfrm flipH="1">
                  <a:off x="3211" y="2456"/>
                  <a:ext cx="23" cy="0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57" name="Line 269" descr="5%"/>
                <p:cNvSpPr>
                  <a:spLocks noChangeShapeType="1"/>
                </p:cNvSpPr>
                <p:nvPr/>
              </p:nvSpPr>
              <p:spPr bwMode="auto">
                <a:xfrm flipV="1">
                  <a:off x="3253" y="2546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58" name="Line 270" descr="5%"/>
                <p:cNvSpPr>
                  <a:spLocks noChangeShapeType="1"/>
                </p:cNvSpPr>
                <p:nvPr/>
              </p:nvSpPr>
              <p:spPr bwMode="auto">
                <a:xfrm flipH="1">
                  <a:off x="3272" y="2523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59" name="Line 271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272" y="2546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60" name="Line 272" descr="5%"/>
                <p:cNvSpPr>
                  <a:spLocks noChangeShapeType="1"/>
                </p:cNvSpPr>
                <p:nvPr/>
              </p:nvSpPr>
              <p:spPr bwMode="auto">
                <a:xfrm>
                  <a:off x="3253" y="2523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61" name="Line 273" descr="5%"/>
                <p:cNvSpPr>
                  <a:spLocks noChangeShapeType="1"/>
                </p:cNvSpPr>
                <p:nvPr/>
              </p:nvSpPr>
              <p:spPr bwMode="auto">
                <a:xfrm flipV="1">
                  <a:off x="3272" y="2540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62" name="Line 274" descr="5%"/>
                <p:cNvSpPr>
                  <a:spLocks noChangeShapeType="1"/>
                </p:cNvSpPr>
                <p:nvPr/>
              </p:nvSpPr>
              <p:spPr bwMode="auto">
                <a:xfrm>
                  <a:off x="3272" y="2518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63" name="Line 275" descr="5%"/>
                <p:cNvSpPr>
                  <a:spLocks noChangeShapeType="1"/>
                </p:cNvSpPr>
                <p:nvPr/>
              </p:nvSpPr>
              <p:spPr bwMode="auto">
                <a:xfrm>
                  <a:off x="3249" y="2546"/>
                  <a:ext cx="15" cy="0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64" name="Line 276" descr="5%"/>
                <p:cNvSpPr>
                  <a:spLocks noChangeShapeType="1"/>
                </p:cNvSpPr>
                <p:nvPr/>
              </p:nvSpPr>
              <p:spPr bwMode="auto">
                <a:xfrm flipH="1">
                  <a:off x="3272" y="2546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65" name="Line 277" descr="5%"/>
                <p:cNvSpPr>
                  <a:spLocks noChangeShapeType="1"/>
                </p:cNvSpPr>
                <p:nvPr/>
              </p:nvSpPr>
              <p:spPr bwMode="auto">
                <a:xfrm flipV="1">
                  <a:off x="3315" y="2467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66" name="Line 278" descr="5%"/>
                <p:cNvSpPr>
                  <a:spLocks noChangeShapeType="1"/>
                </p:cNvSpPr>
                <p:nvPr/>
              </p:nvSpPr>
              <p:spPr bwMode="auto">
                <a:xfrm flipH="1">
                  <a:off x="3334" y="2445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67" name="Line 279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334" y="2467"/>
                  <a:ext cx="19" cy="23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68" name="Line 280" descr="5%"/>
                <p:cNvSpPr>
                  <a:spLocks noChangeShapeType="1"/>
                </p:cNvSpPr>
                <p:nvPr/>
              </p:nvSpPr>
              <p:spPr bwMode="auto">
                <a:xfrm>
                  <a:off x="3315" y="2445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69" name="Line 281" descr="5%"/>
                <p:cNvSpPr>
                  <a:spLocks noChangeShapeType="1"/>
                </p:cNvSpPr>
                <p:nvPr/>
              </p:nvSpPr>
              <p:spPr bwMode="auto">
                <a:xfrm flipV="1">
                  <a:off x="3334" y="2462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70" name="Line 282" descr="5%"/>
                <p:cNvSpPr>
                  <a:spLocks noChangeShapeType="1"/>
                </p:cNvSpPr>
                <p:nvPr/>
              </p:nvSpPr>
              <p:spPr bwMode="auto">
                <a:xfrm>
                  <a:off x="3334" y="2439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71" name="Line 283" descr="5%"/>
                <p:cNvSpPr>
                  <a:spLocks noChangeShapeType="1"/>
                </p:cNvSpPr>
                <p:nvPr/>
              </p:nvSpPr>
              <p:spPr bwMode="auto">
                <a:xfrm>
                  <a:off x="3310" y="2467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72" name="Line 284" descr="5%"/>
                <p:cNvSpPr>
                  <a:spLocks noChangeShapeType="1"/>
                </p:cNvSpPr>
                <p:nvPr/>
              </p:nvSpPr>
              <p:spPr bwMode="auto">
                <a:xfrm flipH="1">
                  <a:off x="3334" y="2467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73" name="Line 285" descr="5%"/>
                <p:cNvSpPr>
                  <a:spLocks noChangeShapeType="1"/>
                </p:cNvSpPr>
                <p:nvPr/>
              </p:nvSpPr>
              <p:spPr bwMode="auto">
                <a:xfrm flipV="1">
                  <a:off x="3377" y="2747"/>
                  <a:ext cx="18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74" name="Line 286" descr="5%"/>
                <p:cNvSpPr>
                  <a:spLocks noChangeShapeType="1"/>
                </p:cNvSpPr>
                <p:nvPr/>
              </p:nvSpPr>
              <p:spPr bwMode="auto">
                <a:xfrm flipH="1">
                  <a:off x="3395" y="2725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75" name="Line 287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395" y="2747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76" name="Line 288" descr="5%"/>
                <p:cNvSpPr>
                  <a:spLocks noChangeShapeType="1"/>
                </p:cNvSpPr>
                <p:nvPr/>
              </p:nvSpPr>
              <p:spPr bwMode="auto">
                <a:xfrm>
                  <a:off x="3377" y="2725"/>
                  <a:ext cx="18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77" name="Line 289" descr="5%"/>
                <p:cNvSpPr>
                  <a:spLocks noChangeShapeType="1"/>
                </p:cNvSpPr>
                <p:nvPr/>
              </p:nvSpPr>
              <p:spPr bwMode="auto">
                <a:xfrm flipV="1">
                  <a:off x="3395" y="2741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78" name="Line 290" descr="5%"/>
                <p:cNvSpPr>
                  <a:spLocks noChangeShapeType="1"/>
                </p:cNvSpPr>
                <p:nvPr/>
              </p:nvSpPr>
              <p:spPr bwMode="auto">
                <a:xfrm>
                  <a:off x="3395" y="2719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79" name="Line 291" descr="5%"/>
                <p:cNvSpPr>
                  <a:spLocks noChangeShapeType="1"/>
                </p:cNvSpPr>
                <p:nvPr/>
              </p:nvSpPr>
              <p:spPr bwMode="auto">
                <a:xfrm>
                  <a:off x="3372" y="2747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80" name="Line 292" descr="5%"/>
                <p:cNvSpPr>
                  <a:spLocks noChangeShapeType="1"/>
                </p:cNvSpPr>
                <p:nvPr/>
              </p:nvSpPr>
              <p:spPr bwMode="auto">
                <a:xfrm flipH="1">
                  <a:off x="3395" y="2747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81" name="Line 293" descr="5%"/>
                <p:cNvSpPr>
                  <a:spLocks noChangeShapeType="1"/>
                </p:cNvSpPr>
                <p:nvPr/>
              </p:nvSpPr>
              <p:spPr bwMode="auto">
                <a:xfrm flipV="1">
                  <a:off x="3438" y="2204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82" name="Line 294" descr="5%"/>
                <p:cNvSpPr>
                  <a:spLocks noChangeShapeType="1"/>
                </p:cNvSpPr>
                <p:nvPr/>
              </p:nvSpPr>
              <p:spPr bwMode="auto">
                <a:xfrm flipH="1">
                  <a:off x="3457" y="2182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83" name="Line 295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457" y="2204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84" name="Line 296" descr="5%"/>
                <p:cNvSpPr>
                  <a:spLocks noChangeShapeType="1"/>
                </p:cNvSpPr>
                <p:nvPr/>
              </p:nvSpPr>
              <p:spPr bwMode="auto">
                <a:xfrm>
                  <a:off x="3438" y="2182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85" name="Line 297" descr="5%"/>
                <p:cNvSpPr>
                  <a:spLocks noChangeShapeType="1"/>
                </p:cNvSpPr>
                <p:nvPr/>
              </p:nvSpPr>
              <p:spPr bwMode="auto">
                <a:xfrm flipV="1">
                  <a:off x="3457" y="2199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86" name="Line 298" descr="5%"/>
                <p:cNvSpPr>
                  <a:spLocks noChangeShapeType="1"/>
                </p:cNvSpPr>
                <p:nvPr/>
              </p:nvSpPr>
              <p:spPr bwMode="auto">
                <a:xfrm>
                  <a:off x="3457" y="2176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87" name="Line 299" descr="5%"/>
                <p:cNvSpPr>
                  <a:spLocks noChangeShapeType="1"/>
                </p:cNvSpPr>
                <p:nvPr/>
              </p:nvSpPr>
              <p:spPr bwMode="auto">
                <a:xfrm>
                  <a:off x="3433" y="2204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88" name="Line 300" descr="5%"/>
                <p:cNvSpPr>
                  <a:spLocks noChangeShapeType="1"/>
                </p:cNvSpPr>
                <p:nvPr/>
              </p:nvSpPr>
              <p:spPr bwMode="auto">
                <a:xfrm flipH="1">
                  <a:off x="3457" y="2204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89" name="Line 301" descr="5%"/>
                <p:cNvSpPr>
                  <a:spLocks noChangeShapeType="1"/>
                </p:cNvSpPr>
                <p:nvPr/>
              </p:nvSpPr>
              <p:spPr bwMode="auto">
                <a:xfrm flipV="1">
                  <a:off x="3500" y="2445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90" name="Line 302" descr="5%"/>
                <p:cNvSpPr>
                  <a:spLocks noChangeShapeType="1"/>
                </p:cNvSpPr>
                <p:nvPr/>
              </p:nvSpPr>
              <p:spPr bwMode="auto">
                <a:xfrm flipH="1">
                  <a:off x="3519" y="2423"/>
                  <a:ext cx="18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91" name="Line 303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519" y="2445"/>
                  <a:ext cx="18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92" name="Line 304" descr="5%"/>
                <p:cNvSpPr>
                  <a:spLocks noChangeShapeType="1"/>
                </p:cNvSpPr>
                <p:nvPr/>
              </p:nvSpPr>
              <p:spPr bwMode="auto">
                <a:xfrm>
                  <a:off x="3500" y="2423"/>
                  <a:ext cx="19" cy="22"/>
                </a:xfrm>
                <a:prstGeom prst="line">
                  <a:avLst/>
                </a:prstGeom>
                <a:noFill/>
                <a:ln w="8001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93" name="Line 305" descr="5%"/>
                <p:cNvSpPr>
                  <a:spLocks noChangeShapeType="1"/>
                </p:cNvSpPr>
                <p:nvPr/>
              </p:nvSpPr>
              <p:spPr bwMode="auto">
                <a:xfrm flipV="1">
                  <a:off x="3519" y="2439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94" name="Line 306" descr="5%"/>
                <p:cNvSpPr>
                  <a:spLocks noChangeShapeType="1"/>
                </p:cNvSpPr>
                <p:nvPr/>
              </p:nvSpPr>
              <p:spPr bwMode="auto">
                <a:xfrm>
                  <a:off x="3519" y="2417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95" name="Line 307" descr="5%"/>
                <p:cNvSpPr>
                  <a:spLocks noChangeShapeType="1"/>
                </p:cNvSpPr>
                <p:nvPr/>
              </p:nvSpPr>
              <p:spPr bwMode="auto">
                <a:xfrm>
                  <a:off x="3495" y="2445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96" name="Line 308" descr="5%"/>
                <p:cNvSpPr>
                  <a:spLocks noChangeShapeType="1"/>
                </p:cNvSpPr>
                <p:nvPr/>
              </p:nvSpPr>
              <p:spPr bwMode="auto">
                <a:xfrm flipH="1">
                  <a:off x="3519" y="2445"/>
                  <a:ext cx="23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97" name="Line 309" descr="5%"/>
                <p:cNvSpPr>
                  <a:spLocks noChangeShapeType="1"/>
                </p:cNvSpPr>
                <p:nvPr/>
              </p:nvSpPr>
              <p:spPr bwMode="auto">
                <a:xfrm flipV="1">
                  <a:off x="3561" y="2355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98" name="Line 310" descr="5%"/>
                <p:cNvSpPr>
                  <a:spLocks noChangeShapeType="1"/>
                </p:cNvSpPr>
                <p:nvPr/>
              </p:nvSpPr>
              <p:spPr bwMode="auto">
                <a:xfrm flipH="1">
                  <a:off x="3580" y="2333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99" name="Line 311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580" y="2355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00" name="Line 312" descr="5%"/>
                <p:cNvSpPr>
                  <a:spLocks noChangeShapeType="1"/>
                </p:cNvSpPr>
                <p:nvPr/>
              </p:nvSpPr>
              <p:spPr bwMode="auto">
                <a:xfrm>
                  <a:off x="3561" y="2333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01" name="Line 313" descr="5%"/>
                <p:cNvSpPr>
                  <a:spLocks noChangeShapeType="1"/>
                </p:cNvSpPr>
                <p:nvPr/>
              </p:nvSpPr>
              <p:spPr bwMode="auto">
                <a:xfrm flipV="1">
                  <a:off x="3580" y="2350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02" name="Line 314" descr="5%"/>
                <p:cNvSpPr>
                  <a:spLocks noChangeShapeType="1"/>
                </p:cNvSpPr>
                <p:nvPr/>
              </p:nvSpPr>
              <p:spPr bwMode="auto">
                <a:xfrm>
                  <a:off x="3580" y="2327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03" name="Line 315" descr="5%"/>
                <p:cNvSpPr>
                  <a:spLocks noChangeShapeType="1"/>
                </p:cNvSpPr>
                <p:nvPr/>
              </p:nvSpPr>
              <p:spPr bwMode="auto">
                <a:xfrm>
                  <a:off x="3556" y="2355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04" name="Line 316" descr="5%"/>
                <p:cNvSpPr>
                  <a:spLocks noChangeShapeType="1"/>
                </p:cNvSpPr>
                <p:nvPr/>
              </p:nvSpPr>
              <p:spPr bwMode="auto">
                <a:xfrm flipH="1">
                  <a:off x="3580" y="2355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05" name="Line 317" descr="5%"/>
                <p:cNvSpPr>
                  <a:spLocks noChangeShapeType="1"/>
                </p:cNvSpPr>
                <p:nvPr/>
              </p:nvSpPr>
              <p:spPr bwMode="auto">
                <a:xfrm flipV="1">
                  <a:off x="3623" y="2551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06" name="Line 318" descr="5%"/>
                <p:cNvSpPr>
                  <a:spLocks noChangeShapeType="1"/>
                </p:cNvSpPr>
                <p:nvPr/>
              </p:nvSpPr>
              <p:spPr bwMode="auto">
                <a:xfrm flipH="1">
                  <a:off x="3642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07" name="Line 319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642" y="2551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08" name="Line 320" descr="5%"/>
                <p:cNvSpPr>
                  <a:spLocks noChangeShapeType="1"/>
                </p:cNvSpPr>
                <p:nvPr/>
              </p:nvSpPr>
              <p:spPr bwMode="auto">
                <a:xfrm>
                  <a:off x="3623" y="2529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09" name="Line 321" descr="5%"/>
                <p:cNvSpPr>
                  <a:spLocks noChangeShapeType="1"/>
                </p:cNvSpPr>
                <p:nvPr/>
              </p:nvSpPr>
              <p:spPr bwMode="auto">
                <a:xfrm flipV="1">
                  <a:off x="3642" y="2546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10" name="Line 322" descr="5%"/>
                <p:cNvSpPr>
                  <a:spLocks noChangeShapeType="1"/>
                </p:cNvSpPr>
                <p:nvPr/>
              </p:nvSpPr>
              <p:spPr bwMode="auto">
                <a:xfrm>
                  <a:off x="3642" y="2523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11" name="Line 323" descr="5%"/>
                <p:cNvSpPr>
                  <a:spLocks noChangeShapeType="1"/>
                </p:cNvSpPr>
                <p:nvPr/>
              </p:nvSpPr>
              <p:spPr bwMode="auto">
                <a:xfrm>
                  <a:off x="3618" y="2551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12" name="Line 324" descr="5%"/>
                <p:cNvSpPr>
                  <a:spLocks noChangeShapeType="1"/>
                </p:cNvSpPr>
                <p:nvPr/>
              </p:nvSpPr>
              <p:spPr bwMode="auto">
                <a:xfrm flipH="1">
                  <a:off x="3642" y="2551"/>
                  <a:ext cx="23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13" name="Line 325" descr="5%"/>
                <p:cNvSpPr>
                  <a:spLocks noChangeShapeType="1"/>
                </p:cNvSpPr>
                <p:nvPr/>
              </p:nvSpPr>
              <p:spPr bwMode="auto">
                <a:xfrm flipV="1">
                  <a:off x="3684" y="2406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14" name="Line 326" descr="5%"/>
                <p:cNvSpPr>
                  <a:spLocks noChangeShapeType="1"/>
                </p:cNvSpPr>
                <p:nvPr/>
              </p:nvSpPr>
              <p:spPr bwMode="auto">
                <a:xfrm flipH="1">
                  <a:off x="3703" y="2383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15" name="Line 327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703" y="2406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16" name="Line 328" descr="5%"/>
                <p:cNvSpPr>
                  <a:spLocks noChangeShapeType="1"/>
                </p:cNvSpPr>
                <p:nvPr/>
              </p:nvSpPr>
              <p:spPr bwMode="auto">
                <a:xfrm>
                  <a:off x="3684" y="2383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17" name="Line 329" descr="5%"/>
                <p:cNvSpPr>
                  <a:spLocks noChangeShapeType="1"/>
                </p:cNvSpPr>
                <p:nvPr/>
              </p:nvSpPr>
              <p:spPr bwMode="auto">
                <a:xfrm flipV="1">
                  <a:off x="3703" y="2400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18" name="Line 330" descr="5%"/>
                <p:cNvSpPr>
                  <a:spLocks noChangeShapeType="1"/>
                </p:cNvSpPr>
                <p:nvPr/>
              </p:nvSpPr>
              <p:spPr bwMode="auto">
                <a:xfrm>
                  <a:off x="3703" y="2378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19" name="Line 331" descr="5%"/>
                <p:cNvSpPr>
                  <a:spLocks noChangeShapeType="1"/>
                </p:cNvSpPr>
                <p:nvPr/>
              </p:nvSpPr>
              <p:spPr bwMode="auto">
                <a:xfrm>
                  <a:off x="3680" y="2406"/>
                  <a:ext cx="28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20" name="Line 332" descr="5%"/>
                <p:cNvSpPr>
                  <a:spLocks noChangeShapeType="1"/>
                </p:cNvSpPr>
                <p:nvPr/>
              </p:nvSpPr>
              <p:spPr bwMode="auto">
                <a:xfrm flipH="1">
                  <a:off x="3703" y="2406"/>
                  <a:ext cx="24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21" name="Line 333" descr="5%"/>
                <p:cNvSpPr>
                  <a:spLocks noChangeShapeType="1"/>
                </p:cNvSpPr>
                <p:nvPr/>
              </p:nvSpPr>
              <p:spPr bwMode="auto">
                <a:xfrm flipV="1">
                  <a:off x="3746" y="2814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22" name="Line 334" descr="5%"/>
                <p:cNvSpPr>
                  <a:spLocks noChangeShapeType="1"/>
                </p:cNvSpPr>
                <p:nvPr/>
              </p:nvSpPr>
              <p:spPr bwMode="auto">
                <a:xfrm flipH="1">
                  <a:off x="3765" y="2792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23" name="Line 335" descr="5%"/>
                <p:cNvSpPr>
                  <a:spLocks noChangeShapeType="1"/>
                </p:cNvSpPr>
                <p:nvPr/>
              </p:nvSpPr>
              <p:spPr bwMode="auto">
                <a:xfrm flipH="1" flipV="1">
                  <a:off x="3765" y="2814"/>
                  <a:ext cx="19" cy="2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24" name="Line 336" descr="5%"/>
                <p:cNvSpPr>
                  <a:spLocks noChangeShapeType="1"/>
                </p:cNvSpPr>
                <p:nvPr/>
              </p:nvSpPr>
              <p:spPr bwMode="auto">
                <a:xfrm>
                  <a:off x="3746" y="2792"/>
                  <a:ext cx="19" cy="22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25" name="Line 337" descr="5%"/>
                <p:cNvSpPr>
                  <a:spLocks noChangeShapeType="1"/>
                </p:cNvSpPr>
                <p:nvPr/>
              </p:nvSpPr>
              <p:spPr bwMode="auto">
                <a:xfrm flipV="1">
                  <a:off x="3765" y="2809"/>
                  <a:ext cx="0" cy="33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26" name="Line 338" descr="5%"/>
                <p:cNvSpPr>
                  <a:spLocks noChangeShapeType="1"/>
                </p:cNvSpPr>
                <p:nvPr/>
              </p:nvSpPr>
              <p:spPr bwMode="auto">
                <a:xfrm>
                  <a:off x="3765" y="2786"/>
                  <a:ext cx="0" cy="28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27" name="Line 339" descr="5%"/>
                <p:cNvSpPr>
                  <a:spLocks noChangeShapeType="1"/>
                </p:cNvSpPr>
                <p:nvPr/>
              </p:nvSpPr>
              <p:spPr bwMode="auto">
                <a:xfrm>
                  <a:off x="3741" y="2814"/>
                  <a:ext cx="29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28" name="Line 340" descr="5%"/>
                <p:cNvSpPr>
                  <a:spLocks noChangeShapeType="1"/>
                </p:cNvSpPr>
                <p:nvPr/>
              </p:nvSpPr>
              <p:spPr bwMode="auto">
                <a:xfrm flipH="1">
                  <a:off x="3765" y="2814"/>
                  <a:ext cx="23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29" name="Line 341" descr="5%"/>
                <p:cNvSpPr>
                  <a:spLocks noChangeShapeType="1"/>
                </p:cNvSpPr>
                <p:nvPr/>
              </p:nvSpPr>
              <p:spPr bwMode="auto">
                <a:xfrm flipH="1">
                  <a:off x="1776" y="1897"/>
                  <a:ext cx="2140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30" name="Line 342" descr="5%"/>
                <p:cNvSpPr>
                  <a:spLocks noChangeShapeType="1"/>
                </p:cNvSpPr>
                <p:nvPr/>
              </p:nvSpPr>
              <p:spPr bwMode="auto">
                <a:xfrm>
                  <a:off x="1776" y="2864"/>
                  <a:ext cx="2140" cy="0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31" name="Line 343" descr="5%"/>
                <p:cNvSpPr>
                  <a:spLocks noChangeShapeType="1"/>
                </p:cNvSpPr>
                <p:nvPr/>
              </p:nvSpPr>
              <p:spPr bwMode="auto">
                <a:xfrm>
                  <a:off x="1776" y="1897"/>
                  <a:ext cx="0" cy="96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32" name="Line 344" descr="5%"/>
                <p:cNvSpPr>
                  <a:spLocks noChangeShapeType="1"/>
                </p:cNvSpPr>
                <p:nvPr/>
              </p:nvSpPr>
              <p:spPr bwMode="auto">
                <a:xfrm flipV="1">
                  <a:off x="3916" y="1897"/>
                  <a:ext cx="0" cy="96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33" name="Line 345" descr="5%"/>
                <p:cNvSpPr>
                  <a:spLocks noChangeShapeType="1"/>
                </p:cNvSpPr>
                <p:nvPr/>
              </p:nvSpPr>
              <p:spPr bwMode="auto">
                <a:xfrm>
                  <a:off x="1805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34" name="Line 346" descr="5%"/>
                <p:cNvSpPr>
                  <a:spLocks noChangeShapeType="1"/>
                </p:cNvSpPr>
                <p:nvPr/>
              </p:nvSpPr>
              <p:spPr bwMode="auto">
                <a:xfrm>
                  <a:off x="1866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35" name="Line 347" descr="5%"/>
                <p:cNvSpPr>
                  <a:spLocks noChangeShapeType="1"/>
                </p:cNvSpPr>
                <p:nvPr/>
              </p:nvSpPr>
              <p:spPr bwMode="auto">
                <a:xfrm>
                  <a:off x="1928" y="286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36" name="Rectangle 348"/>
                <p:cNvSpPr>
                  <a:spLocks noChangeArrowheads="1"/>
                </p:cNvSpPr>
                <p:nvPr/>
              </p:nvSpPr>
              <p:spPr bwMode="auto">
                <a:xfrm rot="16200000">
                  <a:off x="1788" y="2900"/>
                  <a:ext cx="320" cy="121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4/4/2007</a:t>
                  </a:r>
                  <a:endParaRPr lang="en-US"/>
                </a:p>
              </p:txBody>
            </p:sp>
            <p:sp>
              <p:nvSpPr>
                <p:cNvPr id="63837" name="Line 349" descr="5%"/>
                <p:cNvSpPr>
                  <a:spLocks noChangeShapeType="1"/>
                </p:cNvSpPr>
                <p:nvPr/>
              </p:nvSpPr>
              <p:spPr bwMode="auto">
                <a:xfrm>
                  <a:off x="1989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38" name="Line 350" descr="5%"/>
                <p:cNvSpPr>
                  <a:spLocks noChangeShapeType="1"/>
                </p:cNvSpPr>
                <p:nvPr/>
              </p:nvSpPr>
              <p:spPr bwMode="auto">
                <a:xfrm>
                  <a:off x="2051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39" name="Line 351" descr="5%"/>
                <p:cNvSpPr>
                  <a:spLocks noChangeShapeType="1"/>
                </p:cNvSpPr>
                <p:nvPr/>
              </p:nvSpPr>
              <p:spPr bwMode="auto">
                <a:xfrm>
                  <a:off x="2112" y="286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40" name="Rectangle 352"/>
                <p:cNvSpPr>
                  <a:spLocks noChangeArrowheads="1"/>
                </p:cNvSpPr>
                <p:nvPr/>
              </p:nvSpPr>
              <p:spPr bwMode="auto">
                <a:xfrm rot="16200000">
                  <a:off x="1951" y="2905"/>
                  <a:ext cx="364" cy="12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4/16/2007</a:t>
                  </a:r>
                  <a:endParaRPr lang="en-US"/>
                </a:p>
              </p:txBody>
            </p:sp>
            <p:sp>
              <p:nvSpPr>
                <p:cNvPr id="63841" name="Line 353" descr="5%"/>
                <p:cNvSpPr>
                  <a:spLocks noChangeShapeType="1"/>
                </p:cNvSpPr>
                <p:nvPr/>
              </p:nvSpPr>
              <p:spPr bwMode="auto">
                <a:xfrm>
                  <a:off x="2174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42" name="Line 354" descr="5%"/>
                <p:cNvSpPr>
                  <a:spLocks noChangeShapeType="1"/>
                </p:cNvSpPr>
                <p:nvPr/>
              </p:nvSpPr>
              <p:spPr bwMode="auto">
                <a:xfrm>
                  <a:off x="2235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43" name="Line 355" descr="5%"/>
                <p:cNvSpPr>
                  <a:spLocks noChangeShapeType="1"/>
                </p:cNvSpPr>
                <p:nvPr/>
              </p:nvSpPr>
              <p:spPr bwMode="auto">
                <a:xfrm>
                  <a:off x="2297" y="286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44" name="Rectangle 356"/>
                <p:cNvSpPr>
                  <a:spLocks noChangeArrowheads="1"/>
                </p:cNvSpPr>
                <p:nvPr/>
              </p:nvSpPr>
              <p:spPr bwMode="auto">
                <a:xfrm rot="16200000">
                  <a:off x="2135" y="2905"/>
                  <a:ext cx="364" cy="12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4/30/2007</a:t>
                  </a:r>
                  <a:endParaRPr lang="en-US"/>
                </a:p>
              </p:txBody>
            </p:sp>
            <p:sp>
              <p:nvSpPr>
                <p:cNvPr id="63845" name="Line 357" descr="5%"/>
                <p:cNvSpPr>
                  <a:spLocks noChangeShapeType="1"/>
                </p:cNvSpPr>
                <p:nvPr/>
              </p:nvSpPr>
              <p:spPr bwMode="auto">
                <a:xfrm>
                  <a:off x="2359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46" name="Line 358" descr="5%"/>
                <p:cNvSpPr>
                  <a:spLocks noChangeShapeType="1"/>
                </p:cNvSpPr>
                <p:nvPr/>
              </p:nvSpPr>
              <p:spPr bwMode="auto">
                <a:xfrm>
                  <a:off x="2420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47" name="Line 359" descr="5%"/>
                <p:cNvSpPr>
                  <a:spLocks noChangeShapeType="1"/>
                </p:cNvSpPr>
                <p:nvPr/>
              </p:nvSpPr>
              <p:spPr bwMode="auto">
                <a:xfrm>
                  <a:off x="2482" y="286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48" name="Rectangle 360"/>
                <p:cNvSpPr>
                  <a:spLocks noChangeArrowheads="1"/>
                </p:cNvSpPr>
                <p:nvPr/>
              </p:nvSpPr>
              <p:spPr bwMode="auto">
                <a:xfrm rot="16200000">
                  <a:off x="2322" y="2905"/>
                  <a:ext cx="364" cy="121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 dirty="0">
                      <a:solidFill>
                        <a:srgbClr val="000000"/>
                      </a:solidFill>
                      <a:latin typeface="Arial" charset="0"/>
                    </a:rPr>
                    <a:t>5/16/2007</a:t>
                  </a:r>
                  <a:endParaRPr lang="en-US" dirty="0"/>
                </a:p>
              </p:txBody>
            </p:sp>
            <p:sp>
              <p:nvSpPr>
                <p:cNvPr id="63849" name="Line 361" descr="5%"/>
                <p:cNvSpPr>
                  <a:spLocks noChangeShapeType="1"/>
                </p:cNvSpPr>
                <p:nvPr/>
              </p:nvSpPr>
              <p:spPr bwMode="auto">
                <a:xfrm>
                  <a:off x="2538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50" name="Line 362" descr="5%"/>
                <p:cNvSpPr>
                  <a:spLocks noChangeShapeType="1"/>
                </p:cNvSpPr>
                <p:nvPr/>
              </p:nvSpPr>
              <p:spPr bwMode="auto">
                <a:xfrm>
                  <a:off x="2600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51" name="Line 363" descr="5%"/>
                <p:cNvSpPr>
                  <a:spLocks noChangeShapeType="1"/>
                </p:cNvSpPr>
                <p:nvPr/>
              </p:nvSpPr>
              <p:spPr bwMode="auto">
                <a:xfrm>
                  <a:off x="2662" y="286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52" name="Rectangle 364"/>
                <p:cNvSpPr>
                  <a:spLocks noChangeArrowheads="1"/>
                </p:cNvSpPr>
                <p:nvPr/>
              </p:nvSpPr>
              <p:spPr bwMode="auto">
                <a:xfrm rot="16200000">
                  <a:off x="2503" y="2905"/>
                  <a:ext cx="364" cy="12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6/12/2007</a:t>
                  </a:r>
                  <a:endParaRPr lang="en-US"/>
                </a:p>
              </p:txBody>
            </p:sp>
            <p:sp>
              <p:nvSpPr>
                <p:cNvPr id="63853" name="Line 365" descr="5%"/>
                <p:cNvSpPr>
                  <a:spLocks noChangeShapeType="1"/>
                </p:cNvSpPr>
                <p:nvPr/>
              </p:nvSpPr>
              <p:spPr bwMode="auto">
                <a:xfrm>
                  <a:off x="2723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54" name="Line 366" descr="5%"/>
                <p:cNvSpPr>
                  <a:spLocks noChangeShapeType="1"/>
                </p:cNvSpPr>
                <p:nvPr/>
              </p:nvSpPr>
              <p:spPr bwMode="auto">
                <a:xfrm>
                  <a:off x="2785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55" name="Line 367" descr="5%"/>
                <p:cNvSpPr>
                  <a:spLocks noChangeShapeType="1"/>
                </p:cNvSpPr>
                <p:nvPr/>
              </p:nvSpPr>
              <p:spPr bwMode="auto">
                <a:xfrm>
                  <a:off x="2846" y="286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56" name="Rectangle 368"/>
                <p:cNvSpPr>
                  <a:spLocks noChangeArrowheads="1"/>
                </p:cNvSpPr>
                <p:nvPr/>
              </p:nvSpPr>
              <p:spPr bwMode="auto">
                <a:xfrm rot="16200000">
                  <a:off x="2687" y="2905"/>
                  <a:ext cx="364" cy="12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6/27/2007</a:t>
                  </a:r>
                  <a:endParaRPr lang="en-US"/>
                </a:p>
              </p:txBody>
            </p:sp>
            <p:sp>
              <p:nvSpPr>
                <p:cNvPr id="63857" name="Line 369" descr="5%"/>
                <p:cNvSpPr>
                  <a:spLocks noChangeShapeType="1"/>
                </p:cNvSpPr>
                <p:nvPr/>
              </p:nvSpPr>
              <p:spPr bwMode="auto">
                <a:xfrm>
                  <a:off x="2908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58" name="Line 370" descr="5%"/>
                <p:cNvSpPr>
                  <a:spLocks noChangeShapeType="1"/>
                </p:cNvSpPr>
                <p:nvPr/>
              </p:nvSpPr>
              <p:spPr bwMode="auto">
                <a:xfrm>
                  <a:off x="2969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59" name="Line 371" descr="5%"/>
                <p:cNvSpPr>
                  <a:spLocks noChangeShapeType="1"/>
                </p:cNvSpPr>
                <p:nvPr/>
              </p:nvSpPr>
              <p:spPr bwMode="auto">
                <a:xfrm>
                  <a:off x="3031" y="286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60" name="Rectangle 372"/>
                <p:cNvSpPr>
                  <a:spLocks noChangeArrowheads="1"/>
                </p:cNvSpPr>
                <p:nvPr/>
              </p:nvSpPr>
              <p:spPr bwMode="auto">
                <a:xfrm rot="16200000">
                  <a:off x="2871" y="2905"/>
                  <a:ext cx="364" cy="12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7/16/2007</a:t>
                  </a:r>
                  <a:endParaRPr lang="en-US"/>
                </a:p>
              </p:txBody>
            </p:sp>
            <p:sp>
              <p:nvSpPr>
                <p:cNvPr id="63861" name="Line 373" descr="5%"/>
                <p:cNvSpPr>
                  <a:spLocks noChangeShapeType="1"/>
                </p:cNvSpPr>
                <p:nvPr/>
              </p:nvSpPr>
              <p:spPr bwMode="auto">
                <a:xfrm>
                  <a:off x="3092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62" name="Line 374" descr="5%"/>
                <p:cNvSpPr>
                  <a:spLocks noChangeShapeType="1"/>
                </p:cNvSpPr>
                <p:nvPr/>
              </p:nvSpPr>
              <p:spPr bwMode="auto">
                <a:xfrm>
                  <a:off x="3154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63" name="Line 375" descr="5%"/>
                <p:cNvSpPr>
                  <a:spLocks noChangeShapeType="1"/>
                </p:cNvSpPr>
                <p:nvPr/>
              </p:nvSpPr>
              <p:spPr bwMode="auto">
                <a:xfrm>
                  <a:off x="3211" y="286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64" name="Rectangle 376"/>
                <p:cNvSpPr>
                  <a:spLocks noChangeArrowheads="1"/>
                </p:cNvSpPr>
                <p:nvPr/>
              </p:nvSpPr>
              <p:spPr bwMode="auto">
                <a:xfrm rot="16200000">
                  <a:off x="3052" y="2905"/>
                  <a:ext cx="364" cy="12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 dirty="0">
                      <a:solidFill>
                        <a:srgbClr val="000000"/>
                      </a:solidFill>
                      <a:latin typeface="Arial" charset="0"/>
                    </a:rPr>
                    <a:t>7/27/2007</a:t>
                  </a:r>
                  <a:endParaRPr lang="en-US" dirty="0"/>
                </a:p>
              </p:txBody>
            </p:sp>
            <p:sp>
              <p:nvSpPr>
                <p:cNvPr id="63865" name="Line 377" descr="5%"/>
                <p:cNvSpPr>
                  <a:spLocks noChangeShapeType="1"/>
                </p:cNvSpPr>
                <p:nvPr/>
              </p:nvSpPr>
              <p:spPr bwMode="auto">
                <a:xfrm>
                  <a:off x="3272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66" name="Line 378" descr="5%"/>
                <p:cNvSpPr>
                  <a:spLocks noChangeShapeType="1"/>
                </p:cNvSpPr>
                <p:nvPr/>
              </p:nvSpPr>
              <p:spPr bwMode="auto">
                <a:xfrm>
                  <a:off x="3334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67" name="Line 379" descr="5%"/>
                <p:cNvSpPr>
                  <a:spLocks noChangeShapeType="1"/>
                </p:cNvSpPr>
                <p:nvPr/>
              </p:nvSpPr>
              <p:spPr bwMode="auto">
                <a:xfrm>
                  <a:off x="3395" y="286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68" name="Rectangle 380"/>
                <p:cNvSpPr>
                  <a:spLocks noChangeArrowheads="1"/>
                </p:cNvSpPr>
                <p:nvPr/>
              </p:nvSpPr>
              <p:spPr bwMode="auto">
                <a:xfrm rot="16200000">
                  <a:off x="3258" y="2900"/>
                  <a:ext cx="320" cy="12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 dirty="0">
                      <a:solidFill>
                        <a:srgbClr val="000000"/>
                      </a:solidFill>
                      <a:latin typeface="Arial" charset="0"/>
                    </a:rPr>
                    <a:t>8/9/2007</a:t>
                  </a:r>
                  <a:endParaRPr lang="en-US" dirty="0"/>
                </a:p>
              </p:txBody>
            </p:sp>
            <p:sp>
              <p:nvSpPr>
                <p:cNvPr id="63869" name="Line 381" descr="5%"/>
                <p:cNvSpPr>
                  <a:spLocks noChangeShapeType="1"/>
                </p:cNvSpPr>
                <p:nvPr/>
              </p:nvSpPr>
              <p:spPr bwMode="auto">
                <a:xfrm>
                  <a:off x="3457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70" name="Line 382" descr="5%"/>
                <p:cNvSpPr>
                  <a:spLocks noChangeShapeType="1"/>
                </p:cNvSpPr>
                <p:nvPr/>
              </p:nvSpPr>
              <p:spPr bwMode="auto">
                <a:xfrm>
                  <a:off x="3519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71" name="Line 383" descr="5%"/>
                <p:cNvSpPr>
                  <a:spLocks noChangeShapeType="1"/>
                </p:cNvSpPr>
                <p:nvPr/>
              </p:nvSpPr>
              <p:spPr bwMode="auto">
                <a:xfrm>
                  <a:off x="3580" y="286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72" name="Rectangle 384"/>
                <p:cNvSpPr>
                  <a:spLocks noChangeArrowheads="1"/>
                </p:cNvSpPr>
                <p:nvPr/>
              </p:nvSpPr>
              <p:spPr bwMode="auto">
                <a:xfrm rot="16200000">
                  <a:off x="3422" y="2905"/>
                  <a:ext cx="364" cy="121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8/21/2007</a:t>
                  </a:r>
                  <a:endParaRPr lang="en-US"/>
                </a:p>
              </p:txBody>
            </p:sp>
            <p:sp>
              <p:nvSpPr>
                <p:cNvPr id="63873" name="Line 385" descr="5%"/>
                <p:cNvSpPr>
                  <a:spLocks noChangeShapeType="1"/>
                </p:cNvSpPr>
                <p:nvPr/>
              </p:nvSpPr>
              <p:spPr bwMode="auto">
                <a:xfrm>
                  <a:off x="3642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74" name="Line 386" descr="5%"/>
                <p:cNvSpPr>
                  <a:spLocks noChangeShapeType="1"/>
                </p:cNvSpPr>
                <p:nvPr/>
              </p:nvSpPr>
              <p:spPr bwMode="auto">
                <a:xfrm>
                  <a:off x="3703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75" name="Line 387" descr="5%"/>
                <p:cNvSpPr>
                  <a:spLocks noChangeShapeType="1"/>
                </p:cNvSpPr>
                <p:nvPr/>
              </p:nvSpPr>
              <p:spPr bwMode="auto">
                <a:xfrm>
                  <a:off x="3765" y="2864"/>
                  <a:ext cx="0" cy="34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76" name="Rectangle 388"/>
                <p:cNvSpPr>
                  <a:spLocks noChangeArrowheads="1"/>
                </p:cNvSpPr>
                <p:nvPr/>
              </p:nvSpPr>
              <p:spPr bwMode="auto">
                <a:xfrm rot="16200000">
                  <a:off x="3626" y="2900"/>
                  <a:ext cx="320" cy="12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9/7/2007</a:t>
                  </a:r>
                  <a:endParaRPr lang="en-US"/>
                </a:p>
              </p:txBody>
            </p:sp>
            <p:sp>
              <p:nvSpPr>
                <p:cNvPr id="63877" name="Line 389" descr="5%"/>
                <p:cNvSpPr>
                  <a:spLocks noChangeShapeType="1"/>
                </p:cNvSpPr>
                <p:nvPr/>
              </p:nvSpPr>
              <p:spPr bwMode="auto">
                <a:xfrm>
                  <a:off x="3826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78" name="Line 390" descr="5%"/>
                <p:cNvSpPr>
                  <a:spLocks noChangeShapeType="1"/>
                </p:cNvSpPr>
                <p:nvPr/>
              </p:nvSpPr>
              <p:spPr bwMode="auto">
                <a:xfrm>
                  <a:off x="3888" y="2864"/>
                  <a:ext cx="0" cy="17"/>
                </a:xfrm>
                <a:prstGeom prst="line">
                  <a:avLst/>
                </a:prstGeom>
                <a:noFill/>
                <a:ln w="7938">
                  <a:solidFill>
                    <a:srgbClr val="E4E4E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79" name="Rectangle 391"/>
                <p:cNvSpPr>
                  <a:spLocks noChangeArrowheads="1"/>
                </p:cNvSpPr>
                <p:nvPr/>
              </p:nvSpPr>
              <p:spPr bwMode="auto">
                <a:xfrm>
                  <a:off x="2794" y="3183"/>
                  <a:ext cx="207" cy="10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E4E4E4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800">
                      <a:solidFill>
                        <a:srgbClr val="000000"/>
                      </a:solidFill>
                      <a:latin typeface="Arial" charset="0"/>
                    </a:rPr>
                    <a:t>Date</a:t>
                  </a:r>
                  <a:endParaRPr lang="en-US"/>
                </a:p>
              </p:txBody>
            </p:sp>
          </p:grpSp>
        </p:grpSp>
        <p:cxnSp>
          <p:nvCxnSpPr>
            <p:cNvPr id="63883" name="AutoShape 395"/>
            <p:cNvCxnSpPr>
              <a:cxnSpLocks noChangeShapeType="1"/>
              <a:stCxn id="63880" idx="1"/>
            </p:cNvCxnSpPr>
            <p:nvPr/>
          </p:nvCxnSpPr>
          <p:spPr bwMode="auto">
            <a:xfrm rot="16200000" flipV="1">
              <a:off x="3665095" y="4909253"/>
              <a:ext cx="700788" cy="715777"/>
            </a:xfrm>
            <a:prstGeom prst="straightConnector1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6" name="Group 404"/>
          <p:cNvGrpSpPr/>
          <p:nvPr/>
        </p:nvGrpSpPr>
        <p:grpSpPr>
          <a:xfrm>
            <a:off x="3810000" y="3887569"/>
            <a:ext cx="4800600" cy="2705579"/>
            <a:chOff x="3810000" y="3619021"/>
            <a:chExt cx="4800600" cy="2705579"/>
          </a:xfrm>
        </p:grpSpPr>
        <p:pic>
          <p:nvPicPr>
            <p:cNvPr id="63504" name="Picture 16" descr="41192192_1882_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05600" y="4227252"/>
              <a:ext cx="1905000" cy="1333500"/>
            </a:xfrm>
            <a:prstGeom prst="rect">
              <a:avLst/>
            </a:prstGeom>
            <a:noFill/>
          </p:spPr>
        </p:pic>
        <p:sp>
          <p:nvSpPr>
            <p:cNvPr id="63880" name="Oval 392"/>
            <p:cNvSpPr>
              <a:spLocks noChangeArrowheads="1"/>
            </p:cNvSpPr>
            <p:nvPr/>
          </p:nvSpPr>
          <p:spPr bwMode="auto">
            <a:xfrm>
              <a:off x="4038600" y="5181600"/>
              <a:ext cx="2286000" cy="1143000"/>
            </a:xfrm>
            <a:prstGeom prst="ellipse">
              <a:avLst/>
            </a:prstGeom>
            <a:solidFill>
              <a:srgbClr val="FF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/>
                <a:t>Quality Control Labs</a:t>
              </a:r>
            </a:p>
          </p:txBody>
        </p:sp>
        <p:cxnSp>
          <p:nvCxnSpPr>
            <p:cNvPr id="63882" name="AutoShape 394"/>
            <p:cNvCxnSpPr>
              <a:cxnSpLocks noChangeShapeType="1"/>
            </p:cNvCxnSpPr>
            <p:nvPr/>
          </p:nvCxnSpPr>
          <p:spPr bwMode="auto">
            <a:xfrm flipH="1">
              <a:off x="5638800" y="3693691"/>
              <a:ext cx="838200" cy="1474364"/>
            </a:xfrm>
            <a:prstGeom prst="straightConnector1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3497" name="Text Box 9"/>
            <p:cNvSpPr txBox="1">
              <a:spLocks noChangeArrowheads="1"/>
            </p:cNvSpPr>
            <p:nvPr/>
          </p:nvSpPr>
          <p:spPr bwMode="auto">
            <a:xfrm>
              <a:off x="3810000" y="3619021"/>
              <a:ext cx="2471190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Method Transfer</a:t>
              </a:r>
            </a:p>
            <a:p>
              <a:r>
                <a:rPr lang="en-US" sz="2000" dirty="0"/>
                <a:t>Analytical Capability</a:t>
              </a:r>
            </a:p>
          </p:txBody>
        </p:sp>
      </p:grpSp>
      <p:grpSp>
        <p:nvGrpSpPr>
          <p:cNvPr id="7" name="Group 388"/>
          <p:cNvGrpSpPr/>
          <p:nvPr/>
        </p:nvGrpSpPr>
        <p:grpSpPr>
          <a:xfrm>
            <a:off x="0" y="1153406"/>
            <a:ext cx="2895600" cy="2064456"/>
            <a:chOff x="609600" y="2278944"/>
            <a:chExt cx="2251306" cy="2064456"/>
          </a:xfrm>
        </p:grpSpPr>
        <p:pic>
          <p:nvPicPr>
            <p:cNvPr id="390" name="Picture 34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9600" y="2278944"/>
              <a:ext cx="2251306" cy="20644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391" name="AutoShape 332"/>
            <p:cNvSpPr>
              <a:spLocks/>
            </p:cNvSpPr>
            <p:nvPr/>
          </p:nvSpPr>
          <p:spPr bwMode="auto">
            <a:xfrm>
              <a:off x="1950418" y="2604911"/>
              <a:ext cx="72477" cy="395111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92" name="AutoShape 341"/>
            <p:cNvSpPr>
              <a:spLocks/>
            </p:cNvSpPr>
            <p:nvPr/>
          </p:nvSpPr>
          <p:spPr bwMode="auto">
            <a:xfrm>
              <a:off x="2421516" y="2683933"/>
              <a:ext cx="36238" cy="276578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93" name="AutoShape 343"/>
            <p:cNvSpPr>
              <a:spLocks/>
            </p:cNvSpPr>
            <p:nvPr/>
          </p:nvSpPr>
          <p:spPr bwMode="auto">
            <a:xfrm>
              <a:off x="2145199" y="3141604"/>
              <a:ext cx="36238" cy="79022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pic>
        <p:nvPicPr>
          <p:cNvPr id="403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3294062"/>
            <a:ext cx="2209800" cy="1524000"/>
          </a:xfrm>
          <a:prstGeom prst="rect">
            <a:avLst/>
          </a:prstGeom>
          <a:noFill/>
        </p:spPr>
      </p:pic>
      <p:grpSp>
        <p:nvGrpSpPr>
          <p:cNvPr id="8" name="Group 409"/>
          <p:cNvGrpSpPr/>
          <p:nvPr/>
        </p:nvGrpSpPr>
        <p:grpSpPr>
          <a:xfrm>
            <a:off x="5638800" y="2185635"/>
            <a:ext cx="3801228" cy="1571623"/>
            <a:chOff x="5638800" y="2209800"/>
            <a:chExt cx="4515989" cy="1447800"/>
          </a:xfrm>
        </p:grpSpPr>
        <p:sp>
          <p:nvSpPr>
            <p:cNvPr id="63491" name="Oval 3"/>
            <p:cNvSpPr>
              <a:spLocks noChangeArrowheads="1"/>
            </p:cNvSpPr>
            <p:nvPr/>
          </p:nvSpPr>
          <p:spPr bwMode="auto">
            <a:xfrm>
              <a:off x="5638800" y="2209800"/>
              <a:ext cx="2209800" cy="14478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/>
                <a:t>Analytical </a:t>
              </a:r>
              <a:endParaRPr lang="en-US" sz="2400" dirty="0" smtClean="0"/>
            </a:p>
            <a:p>
              <a:pPr algn="ctr"/>
              <a:r>
                <a:rPr lang="en-US" sz="2400" dirty="0" smtClean="0"/>
                <a:t>R&amp;D</a:t>
              </a:r>
              <a:endParaRPr lang="en-US" sz="2400" dirty="0"/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7720949" y="2483289"/>
              <a:ext cx="2433840" cy="935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buFont typeface="Arial" pitchFamily="34" charset="0"/>
                <a:buChar char="•"/>
              </a:pPr>
              <a:r>
                <a:rPr lang="en-US" sz="2000" dirty="0" smtClean="0"/>
                <a:t> Identification</a:t>
              </a:r>
            </a:p>
            <a:p>
              <a:pPr algn="l">
                <a:lnSpc>
                  <a:spcPct val="100000"/>
                </a:lnSpc>
                <a:buFont typeface="Arial" pitchFamily="34" charset="0"/>
                <a:buChar char="•"/>
              </a:pPr>
              <a:r>
                <a:rPr lang="en-US" sz="2000" dirty="0" smtClean="0"/>
                <a:t> Development</a:t>
              </a:r>
            </a:p>
            <a:p>
              <a:pPr algn="l">
                <a:lnSpc>
                  <a:spcPct val="100000"/>
                </a:lnSpc>
                <a:buFont typeface="Arial" pitchFamily="34" charset="0"/>
                <a:buChar char="•"/>
              </a:pPr>
              <a:r>
                <a:rPr lang="en-US" sz="2000" dirty="0" smtClean="0"/>
                <a:t> Validation</a:t>
              </a:r>
              <a:endParaRPr lang="en-US" sz="2000" dirty="0"/>
            </a:p>
          </p:txBody>
        </p:sp>
      </p:grpSp>
      <p:sp>
        <p:nvSpPr>
          <p:cNvPr id="401" name="Slide Number Placeholder 400"/>
          <p:cNvSpPr>
            <a:spLocks noGrp="1"/>
          </p:cNvSpPr>
          <p:nvPr>
            <p:ph type="sldNum" sz="quarter" idx="12"/>
          </p:nvPr>
        </p:nvSpPr>
        <p:spPr>
          <a:xfrm>
            <a:off x="8031163" y="6750050"/>
            <a:ext cx="654050" cy="260350"/>
          </a:xfrm>
        </p:spPr>
        <p:txBody>
          <a:bodyPr/>
          <a:lstStyle/>
          <a:p>
            <a:r>
              <a:rPr lang="en-US" smtClean="0"/>
              <a:t> </a:t>
            </a:r>
            <a:fld id="{C0105E96-21B6-4F01-A4F0-079627FB2C7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02" name="Footer Placeholder 401"/>
          <p:cNvSpPr>
            <a:spLocks noGrp="1"/>
          </p:cNvSpPr>
          <p:nvPr>
            <p:ph type="ftr" sz="quarter" idx="11"/>
          </p:nvPr>
        </p:nvSpPr>
        <p:spPr>
          <a:xfrm>
            <a:off x="3592377" y="6604821"/>
            <a:ext cx="2895600" cy="220662"/>
          </a:xfrm>
        </p:spPr>
        <p:txBody>
          <a:bodyPr/>
          <a:lstStyle/>
          <a:p>
            <a:r>
              <a:rPr lang="en-US" dirty="0" smtClean="0"/>
              <a:t>Company Confidential</a:t>
            </a:r>
          </a:p>
          <a:p>
            <a:r>
              <a:rPr lang="en-US" dirty="0" smtClean="0"/>
              <a:t>Copyright © 2000 Eli Lilly and Company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02960" y="1251820"/>
            <a:ext cx="3241040" cy="88178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Process Consistent with Life Cycle Management per FDA guidance Feb 2014</a:t>
            </a:r>
            <a:endParaRPr lang="en-US" sz="1800" dirty="0"/>
          </a:p>
        </p:txBody>
      </p:sp>
      <p:sp>
        <p:nvSpPr>
          <p:cNvPr id="413" name="5-Point Star 412"/>
          <p:cNvSpPr/>
          <p:nvPr/>
        </p:nvSpPr>
        <p:spPr>
          <a:xfrm>
            <a:off x="5720080" y="1386840"/>
            <a:ext cx="365760" cy="3657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Method Validation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 objective: </a:t>
            </a:r>
            <a:r>
              <a:rPr lang="en-US" sz="2400" dirty="0" smtClean="0"/>
              <a:t>Demonstrate the </a:t>
            </a:r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method design meets its predefined quality criteria. </a:t>
            </a:r>
          </a:p>
          <a:p>
            <a:pPr marL="123825" lvl="0">
              <a:spcBef>
                <a:spcPts val="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pPr marL="230188" lvl="0" indent="-230188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Method validation provides an assessment of the </a:t>
            </a:r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contributions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control strategy. 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structured way to define and assess method critical </a:t>
            </a:r>
            <a:r>
              <a:rPr lang="en-US" sz="2400" dirty="0" smtClean="0"/>
              <a:t>parameters,</a:t>
            </a:r>
            <a:r>
              <a: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design space, method capability 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400" dirty="0" smtClean="0"/>
              <a:t>Used to justify the choice of method attributes and parameters for multivariate experimentation based on desired operational flexibility.</a:t>
            </a:r>
            <a:endParaRPr lang="en-US" sz="24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3825">
              <a:spcBef>
                <a:spcPts val="0"/>
              </a:spcBef>
            </a:pPr>
            <a:endParaRPr lang="en-US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xmlns="" val="1728182029"/>
              </p:ext>
            </p:extLst>
          </p:nvPr>
        </p:nvGraphicFramePr>
        <p:xfrm>
          <a:off x="381000" y="1219200"/>
          <a:ext cx="8742948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8"/>
          <p:cNvGrpSpPr/>
          <p:nvPr/>
        </p:nvGrpSpPr>
        <p:grpSpPr>
          <a:xfrm>
            <a:off x="1676400" y="4114800"/>
            <a:ext cx="1524000" cy="1981200"/>
            <a:chOff x="-1143000" y="1066800"/>
            <a:chExt cx="1524000" cy="1981200"/>
          </a:xfrm>
        </p:grpSpPr>
        <p:sp>
          <p:nvSpPr>
            <p:cNvPr id="8" name="Oval 7"/>
            <p:cNvSpPr/>
            <p:nvPr/>
          </p:nvSpPr>
          <p:spPr>
            <a:xfrm>
              <a:off x="-1143000" y="1066800"/>
              <a:ext cx="1524000" cy="19812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1100796" y="1422839"/>
              <a:ext cx="1405596" cy="13203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/>
                <a:t>Choice of concentration; no. of reps/</a:t>
              </a:r>
              <a:r>
                <a:rPr lang="en-US" sz="1400" dirty="0" err="1" smtClean="0"/>
                <a:t>conc</a:t>
              </a:r>
              <a:r>
                <a:rPr lang="en-US" sz="1400" dirty="0" smtClean="0"/>
                <a:t>; challenged batches</a:t>
              </a:r>
              <a:endParaRPr lang="en-US" sz="1400" dirty="0"/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4572000" y="4114800"/>
            <a:ext cx="1524000" cy="1981200"/>
            <a:chOff x="-1143000" y="762000"/>
            <a:chExt cx="1524000" cy="1981200"/>
          </a:xfrm>
        </p:grpSpPr>
        <p:sp>
          <p:nvSpPr>
            <p:cNvPr id="11" name="Oval 10"/>
            <p:cNvSpPr/>
            <p:nvPr/>
          </p:nvSpPr>
          <p:spPr>
            <a:xfrm>
              <a:off x="-1143000" y="762000"/>
              <a:ext cx="1524000" cy="19812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1066800" y="1066800"/>
              <a:ext cx="1295400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/>
                <a:t>Choice of factors; </a:t>
              </a:r>
            </a:p>
            <a:p>
              <a:pPr algn="ctr"/>
              <a:r>
                <a:rPr lang="en-US" sz="1400" dirty="0" smtClean="0"/>
                <a:t>Broad Ranges for factors;</a:t>
              </a:r>
            </a:p>
            <a:p>
              <a:pPr algn="ctr"/>
              <a:r>
                <a:rPr lang="en-US" sz="1400" dirty="0" smtClean="0"/>
                <a:t>challenged batches;</a:t>
              </a:r>
            </a:p>
            <a:p>
              <a:pPr algn="ctr"/>
              <a:endParaRPr lang="en-US" sz="1400" dirty="0"/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261258" y="4158016"/>
            <a:ext cx="1524000" cy="1981200"/>
            <a:chOff x="-1143000" y="1066800"/>
            <a:chExt cx="1524000" cy="1981200"/>
          </a:xfrm>
        </p:grpSpPr>
        <p:sp>
          <p:nvSpPr>
            <p:cNvPr id="17" name="Oval 16"/>
            <p:cNvSpPr/>
            <p:nvPr/>
          </p:nvSpPr>
          <p:spPr>
            <a:xfrm>
              <a:off x="-1143000" y="1066800"/>
              <a:ext cx="1524000" cy="19812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-990600" y="1480784"/>
              <a:ext cx="1295400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/>
                <a:t>Typical and potential impurity ;</a:t>
              </a:r>
            </a:p>
            <a:p>
              <a:pPr algn="ctr"/>
              <a:r>
                <a:rPr lang="en-US" sz="1400" dirty="0" smtClean="0"/>
                <a:t>challenged batches;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61258" y="60960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Homogeneous and Stable samples</a:t>
            </a:r>
            <a:endParaRPr lang="en-US" b="1" dirty="0"/>
          </a:p>
        </p:txBody>
      </p:sp>
      <p:grpSp>
        <p:nvGrpSpPr>
          <p:cNvPr id="5" name="Group 12"/>
          <p:cNvGrpSpPr/>
          <p:nvPr/>
        </p:nvGrpSpPr>
        <p:grpSpPr>
          <a:xfrm>
            <a:off x="3124200" y="4191000"/>
            <a:ext cx="1524000" cy="1981200"/>
            <a:chOff x="-1143000" y="1066800"/>
            <a:chExt cx="1524000" cy="1981200"/>
          </a:xfrm>
        </p:grpSpPr>
        <p:sp>
          <p:nvSpPr>
            <p:cNvPr id="21" name="Oval 20"/>
            <p:cNvSpPr/>
            <p:nvPr/>
          </p:nvSpPr>
          <p:spPr>
            <a:xfrm>
              <a:off x="-1143000" y="1066800"/>
              <a:ext cx="1524000" cy="19812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-990600" y="1524000"/>
              <a:ext cx="12954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/>
                <a:t>Choice of  random factors;  challenged batches;</a:t>
              </a:r>
            </a:p>
            <a:p>
              <a:pPr algn="ctr"/>
              <a:endParaRPr lang="en-US" sz="1400" dirty="0"/>
            </a:p>
          </p:txBody>
        </p:sp>
      </p:grpSp>
      <p:grpSp>
        <p:nvGrpSpPr>
          <p:cNvPr id="7" name="Group 22"/>
          <p:cNvGrpSpPr/>
          <p:nvPr/>
        </p:nvGrpSpPr>
        <p:grpSpPr>
          <a:xfrm>
            <a:off x="7424058" y="4114800"/>
            <a:ext cx="1524000" cy="1981200"/>
            <a:chOff x="-1143000" y="1066800"/>
            <a:chExt cx="1524000" cy="1981200"/>
          </a:xfrm>
        </p:grpSpPr>
        <p:sp>
          <p:nvSpPr>
            <p:cNvPr id="24" name="Oval 23"/>
            <p:cNvSpPr/>
            <p:nvPr/>
          </p:nvSpPr>
          <p:spPr>
            <a:xfrm>
              <a:off x="-1143000" y="1066800"/>
              <a:ext cx="1524000" cy="19812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1023258" y="1434405"/>
              <a:ext cx="12954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/>
                <a:t>Choice of  random factors;  challenged batches;</a:t>
              </a:r>
            </a:p>
            <a:p>
              <a:pPr algn="ctr"/>
              <a:endParaRPr lang="en-US" sz="1400" dirty="0"/>
            </a:p>
          </p:txBody>
        </p:sp>
      </p:grp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Statistical Thinking and Planning</a:t>
            </a:r>
            <a:endParaRPr lang="en-US" dirty="0"/>
          </a:p>
        </p:txBody>
      </p:sp>
      <p:grpSp>
        <p:nvGrpSpPr>
          <p:cNvPr id="10" name="Group 12"/>
          <p:cNvGrpSpPr/>
          <p:nvPr/>
        </p:nvGrpSpPr>
        <p:grpSpPr>
          <a:xfrm>
            <a:off x="6019800" y="4114800"/>
            <a:ext cx="1524000" cy="1981200"/>
            <a:chOff x="-1143000" y="1143000"/>
            <a:chExt cx="1524000" cy="1981200"/>
          </a:xfrm>
        </p:grpSpPr>
        <p:sp>
          <p:nvSpPr>
            <p:cNvPr id="14" name="Oval 13"/>
            <p:cNvSpPr/>
            <p:nvPr/>
          </p:nvSpPr>
          <p:spPr>
            <a:xfrm>
              <a:off x="-1143000" y="1143000"/>
              <a:ext cx="1524000" cy="19812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066800" y="1541383"/>
              <a:ext cx="1295400" cy="1354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Choice of  random factors;  challenged batches;</a:t>
              </a:r>
            </a:p>
            <a:p>
              <a:endParaRPr lang="en-US" sz="1200" dirty="0"/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C0105E96-21B6-4F01-A4F0-079627FB2C7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28600" y="1320800"/>
            <a:ext cx="1524000" cy="4724400"/>
          </a:xfrm>
          <a:prstGeom prst="ellipse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19600" y="1320800"/>
            <a:ext cx="1643742" cy="4622800"/>
          </a:xfrm>
          <a:prstGeom prst="ellipse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8" grpId="0">
        <p:bldAsOne/>
      </p:bldGraphic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7150"/>
            <a:ext cx="8686800" cy="146685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/>
            </a:r>
            <a:br>
              <a:rPr lang="en-US" altLang="ja-JP" dirty="0" smtClean="0">
                <a:ea typeface="MS PGothic" pitchFamily="34" charset="-128"/>
              </a:rPr>
            </a:br>
            <a:endParaRPr lang="en-US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gray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Representation of the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Analytical (Impurity) Design Space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971550" y="2160686"/>
            <a:ext cx="1066800" cy="3963889"/>
            <a:chOff x="1190625" y="2160686"/>
            <a:chExt cx="1066800" cy="3963889"/>
          </a:xfrm>
        </p:grpSpPr>
        <p:sp>
          <p:nvSpPr>
            <p:cNvPr id="12" name="TextBox 11"/>
            <p:cNvSpPr txBox="1"/>
            <p:nvPr/>
          </p:nvSpPr>
          <p:spPr>
            <a:xfrm>
              <a:off x="1190625" y="2160686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03BF8"/>
                  </a:solidFill>
                  <a:latin typeface="Arial" pitchFamily="34" charset="0"/>
                  <a:cs typeface="Arial" pitchFamily="34" charset="0"/>
                </a:rPr>
                <a:t>Impurity A</a:t>
              </a:r>
              <a:endParaRPr lang="en-US" sz="1400" b="0" dirty="0">
                <a:solidFill>
                  <a:srgbClr val="003BF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90625" y="26177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03BF8"/>
                  </a:solidFill>
                  <a:latin typeface="Arial" pitchFamily="34" charset="0"/>
                  <a:cs typeface="Arial" pitchFamily="34" charset="0"/>
                </a:rPr>
                <a:t>Impurity B</a:t>
              </a:r>
              <a:endParaRPr lang="en-US" sz="1400" b="0" dirty="0">
                <a:solidFill>
                  <a:srgbClr val="003BF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90625" y="3531728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03BF8"/>
                  </a:solidFill>
                  <a:latin typeface="Arial" pitchFamily="34" charset="0"/>
                  <a:cs typeface="Arial" pitchFamily="34" charset="0"/>
                </a:rPr>
                <a:t>Impurity D</a:t>
              </a:r>
              <a:endParaRPr lang="en-US" sz="1400" b="0" dirty="0">
                <a:solidFill>
                  <a:srgbClr val="003BF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90625" y="3074714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03BF8"/>
                  </a:solidFill>
                  <a:latin typeface="Arial" pitchFamily="34" charset="0"/>
                  <a:cs typeface="Arial" pitchFamily="34" charset="0"/>
                </a:rPr>
                <a:t>Impurity C</a:t>
              </a:r>
              <a:endParaRPr lang="en-US" sz="1400" b="0" dirty="0">
                <a:solidFill>
                  <a:srgbClr val="003BF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90625" y="5816798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03BF8"/>
                  </a:solidFill>
                  <a:latin typeface="Arial" pitchFamily="34" charset="0"/>
                  <a:cs typeface="Arial" pitchFamily="34" charset="0"/>
                </a:rPr>
                <a:t>Impurity I</a:t>
              </a:r>
              <a:endParaRPr lang="en-US" sz="1400" b="0" dirty="0">
                <a:solidFill>
                  <a:srgbClr val="003BF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90625" y="5359784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03BF8"/>
                  </a:solidFill>
                  <a:latin typeface="Arial" pitchFamily="34" charset="0"/>
                  <a:cs typeface="Arial" pitchFamily="34" charset="0"/>
                </a:rPr>
                <a:t>Impurity H</a:t>
              </a:r>
              <a:endParaRPr lang="en-US" sz="1400" b="0" dirty="0">
                <a:solidFill>
                  <a:srgbClr val="003BF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90625" y="490277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03BF8"/>
                  </a:solidFill>
                  <a:latin typeface="Arial" pitchFamily="34" charset="0"/>
                  <a:cs typeface="Arial" pitchFamily="34" charset="0"/>
                </a:rPr>
                <a:t>Impurity G</a:t>
              </a:r>
              <a:endParaRPr lang="en-US" sz="1400" b="0" dirty="0">
                <a:solidFill>
                  <a:srgbClr val="003BF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90625" y="4445756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03BF8"/>
                  </a:solidFill>
                  <a:latin typeface="Arial" pitchFamily="34" charset="0"/>
                  <a:cs typeface="Arial" pitchFamily="34" charset="0"/>
                </a:rPr>
                <a:t>Impurity F</a:t>
              </a:r>
              <a:endParaRPr lang="en-US" sz="1400" b="0" dirty="0">
                <a:solidFill>
                  <a:srgbClr val="003BF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90625" y="3988742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0" dirty="0" smtClean="0">
                  <a:solidFill>
                    <a:srgbClr val="003BF8"/>
                  </a:solidFill>
                  <a:latin typeface="Arial" pitchFamily="34" charset="0"/>
                  <a:cs typeface="Arial" pitchFamily="34" charset="0"/>
                </a:rPr>
                <a:t>Impurity E</a:t>
              </a:r>
              <a:endParaRPr lang="en-US" sz="1400" b="0" dirty="0">
                <a:solidFill>
                  <a:srgbClr val="003BF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20"/>
          <p:cNvGrpSpPr/>
          <p:nvPr/>
        </p:nvGrpSpPr>
        <p:grpSpPr>
          <a:xfrm>
            <a:off x="6896100" y="2283022"/>
            <a:ext cx="1219200" cy="3431978"/>
            <a:chOff x="7162800" y="2283022"/>
            <a:chExt cx="1219200" cy="3431978"/>
          </a:xfrm>
        </p:grpSpPr>
        <p:sp>
          <p:nvSpPr>
            <p:cNvPr id="22" name="TextBox 21"/>
            <p:cNvSpPr txBox="1"/>
            <p:nvPr/>
          </p:nvSpPr>
          <p:spPr>
            <a:xfrm>
              <a:off x="7162800" y="2283022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Degradation Product  A</a:t>
              </a:r>
              <a:endParaRPr lang="en-US" sz="14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62800" y="3010212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Degradation Product  B</a:t>
              </a:r>
              <a:endParaRPr lang="en-US" sz="14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62800" y="3737401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Degradation Product  C</a:t>
              </a:r>
              <a:endParaRPr lang="en-US" sz="14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62800" y="446459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Degradation Product  D</a:t>
              </a:r>
              <a:endParaRPr lang="en-US" sz="14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62800" y="51917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Degradation Product  E</a:t>
              </a:r>
              <a:endParaRPr lang="en-US" sz="14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6200" y="1349514"/>
            <a:ext cx="3581400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latin typeface="Arial" pitchFamily="34" charset="0"/>
                <a:cs typeface="Arial" pitchFamily="34" charset="0"/>
              </a:rPr>
              <a:t>Potential Impurities</a:t>
            </a:r>
          </a:p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(process,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leachables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72200" y="1447800"/>
            <a:ext cx="2667000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latin typeface="Arial" pitchFamily="34" charset="0"/>
                <a:cs typeface="Arial" pitchFamily="34" charset="0"/>
              </a:rPr>
              <a:t>Proposed Degradation Products</a:t>
            </a:r>
            <a:endParaRPr lang="en-US" sz="1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857250" y="2155686"/>
            <a:ext cx="1200150" cy="3968889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810375" y="2254447"/>
            <a:ext cx="1409700" cy="3533776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2286000" y="3737401"/>
            <a:ext cx="609600" cy="25134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 rot="10800000">
            <a:off x="6057900" y="3737401"/>
            <a:ext cx="609600" cy="25134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048000" y="2133601"/>
            <a:ext cx="2895597" cy="3581399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8000" y="3124200"/>
            <a:ext cx="2895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Overall Captured Design Space for Potential Impurities and Degradation Products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C0105E96-21B6-4F01-A4F0-079627FB2C7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Design-Selectivity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rgbClr val="6666FF"/>
                </a:solidFill>
              </a:rPr>
              <a:t>Design selectivity in!</a:t>
            </a:r>
          </a:p>
          <a:p>
            <a:pPr marL="1196975" indent="-338138">
              <a:buFont typeface="Arial" pitchFamily="34" charset="0"/>
              <a:buChar char="•"/>
            </a:pPr>
            <a:r>
              <a:rPr lang="en-US" sz="2800" dirty="0" smtClean="0"/>
              <a:t>Determine potential impurities</a:t>
            </a:r>
          </a:p>
          <a:p>
            <a:pPr marL="1196975" indent="-338138">
              <a:buFont typeface="Arial" pitchFamily="34" charset="0"/>
              <a:buChar char="•"/>
            </a:pPr>
            <a:r>
              <a:rPr lang="en-US" sz="2800" dirty="0" smtClean="0"/>
              <a:t>Isolate impurities</a:t>
            </a:r>
          </a:p>
          <a:p>
            <a:pPr marL="1536700" lvl="1" indent="-338138">
              <a:buFont typeface="Arial" pitchFamily="34" charset="0"/>
              <a:buChar char="•"/>
            </a:pPr>
            <a:r>
              <a:rPr lang="en-US" sz="2200" dirty="0" smtClean="0"/>
              <a:t>Preparative Chromatography of stressed samples</a:t>
            </a:r>
          </a:p>
          <a:p>
            <a:pPr marL="1196975" indent="-338138">
              <a:buFont typeface="Arial" pitchFamily="34" charset="0"/>
              <a:buChar char="•"/>
            </a:pPr>
            <a:r>
              <a:rPr lang="en-US" sz="2800" dirty="0" smtClean="0"/>
              <a:t>Develop/design chromatographic conditions that separate the impurities</a:t>
            </a:r>
          </a:p>
          <a:p>
            <a:pPr marL="1652588" lvl="2" indent="-338138">
              <a:buFont typeface="Arial" pitchFamily="34" charset="0"/>
              <a:buChar char="•"/>
            </a:pPr>
            <a:r>
              <a:rPr lang="en-US" sz="2400" dirty="0" smtClean="0"/>
              <a:t>Column screening</a:t>
            </a:r>
          </a:p>
          <a:p>
            <a:pPr marL="1652588" lvl="2" indent="-338138">
              <a:buFont typeface="Arial" pitchFamily="34" charset="0"/>
              <a:buChar char="•"/>
            </a:pPr>
            <a:r>
              <a:rPr lang="en-US" sz="2400" dirty="0" smtClean="0"/>
              <a:t>Analysis of samples</a:t>
            </a:r>
          </a:p>
          <a:p>
            <a:pPr marL="2109788" lvl="3" indent="-338138">
              <a:buFont typeface="Arial" pitchFamily="34" charset="0"/>
              <a:buChar char="•"/>
            </a:pPr>
            <a:r>
              <a:rPr lang="en-US" sz="2000" dirty="0" smtClean="0"/>
              <a:t>Typical samples</a:t>
            </a:r>
          </a:p>
          <a:p>
            <a:pPr marL="2109788" lvl="3" indent="-338138">
              <a:buFont typeface="Arial" pitchFamily="34" charset="0"/>
              <a:buChar char="•"/>
            </a:pPr>
            <a:r>
              <a:rPr lang="en-US" sz="2000" dirty="0" smtClean="0"/>
              <a:t>Isolated impurities</a:t>
            </a:r>
          </a:p>
          <a:p>
            <a:pPr marL="2109788" lvl="3" indent="-338138">
              <a:buFont typeface="Arial" pitchFamily="34" charset="0"/>
              <a:buChar char="•"/>
            </a:pPr>
            <a:r>
              <a:rPr lang="en-US" sz="2000" dirty="0" smtClean="0"/>
              <a:t>Stressed samples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7FFA6039-AE9B-4CEF-9F99-B3351612FE8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Confidential</a:t>
            </a:r>
          </a:p>
          <a:p>
            <a:r>
              <a:rPr lang="en-US" smtClean="0"/>
              <a:t>Copyright © 2000 Eli Lilly and Company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lly Template">
  <a:themeElements>
    <a:clrScheme name="Ovrhd White Bkgrnd-Color Title 8">
      <a:dk1>
        <a:srgbClr val="000000"/>
      </a:dk1>
      <a:lt1>
        <a:srgbClr val="FFFFFF"/>
      </a:lt1>
      <a:dk2>
        <a:srgbClr val="75B000"/>
      </a:dk2>
      <a:lt2>
        <a:srgbClr val="FFF053"/>
      </a:lt2>
      <a:accent1>
        <a:srgbClr val="009999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CACA"/>
      </a:accent5>
      <a:accent6>
        <a:srgbClr val="B90000"/>
      </a:accent6>
      <a:hlink>
        <a:srgbClr val="FF9900"/>
      </a:hlink>
      <a:folHlink>
        <a:srgbClr val="7CA2B9"/>
      </a:folHlink>
    </a:clrScheme>
    <a:fontScheme name="Ovrhd White Bkgrnd-Color Title">
      <a:majorFont>
        <a:latin typeface="DIN-Regular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IN-Regular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IN-Regular" pitchFamily="34" charset="0"/>
          </a:defRPr>
        </a:defPPr>
      </a:lstStyle>
    </a:lnDef>
  </a:objectDefaults>
  <a:extraClrSchemeLst>
    <a:extraClrScheme>
      <a:clrScheme name="Ovrhd White Bkgrnd-Color Title 1">
        <a:dk1>
          <a:srgbClr val="000000"/>
        </a:dk1>
        <a:lt1>
          <a:srgbClr val="FFFFFF"/>
        </a:lt1>
        <a:dk2>
          <a:srgbClr val="6666FF"/>
        </a:dk2>
        <a:lt2>
          <a:srgbClr val="B291A4"/>
        </a:lt2>
        <a:accent1>
          <a:srgbClr val="FF5050"/>
        </a:accent1>
        <a:accent2>
          <a:srgbClr val="F86400"/>
        </a:accent2>
        <a:accent3>
          <a:srgbClr val="FFFFFF"/>
        </a:accent3>
        <a:accent4>
          <a:srgbClr val="000000"/>
        </a:accent4>
        <a:accent5>
          <a:srgbClr val="FFB3B3"/>
        </a:accent5>
        <a:accent6>
          <a:srgbClr val="E15A00"/>
        </a:accent6>
        <a:hlink>
          <a:srgbClr val="009999"/>
        </a:hlink>
        <a:folHlink>
          <a:srgbClr val="FFF0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rhd White Bkgrnd-Color Title 2">
        <a:dk1>
          <a:srgbClr val="000000"/>
        </a:dk1>
        <a:lt1>
          <a:srgbClr val="FFFFFF"/>
        </a:lt1>
        <a:dk2>
          <a:srgbClr val="FF9900"/>
        </a:dk2>
        <a:lt2>
          <a:srgbClr val="B291A4"/>
        </a:lt2>
        <a:accent1>
          <a:srgbClr val="FF5050"/>
        </a:accent1>
        <a:accent2>
          <a:srgbClr val="7CA2B9"/>
        </a:accent2>
        <a:accent3>
          <a:srgbClr val="FFFFFF"/>
        </a:accent3>
        <a:accent4>
          <a:srgbClr val="000000"/>
        </a:accent4>
        <a:accent5>
          <a:srgbClr val="FFB3B3"/>
        </a:accent5>
        <a:accent6>
          <a:srgbClr val="7092A7"/>
        </a:accent6>
        <a:hlink>
          <a:srgbClr val="009999"/>
        </a:hlink>
        <a:folHlink>
          <a:srgbClr val="99E7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rhd White Bkgrnd-Color Title 3">
        <a:dk1>
          <a:srgbClr val="000000"/>
        </a:dk1>
        <a:lt1>
          <a:srgbClr val="FFFFFF"/>
        </a:lt1>
        <a:dk2>
          <a:srgbClr val="009999"/>
        </a:dk2>
        <a:lt2>
          <a:srgbClr val="B291A4"/>
        </a:lt2>
        <a:accent1>
          <a:srgbClr val="FF9900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5C5CE7"/>
        </a:accent6>
        <a:hlink>
          <a:srgbClr val="CC0000"/>
        </a:hlink>
        <a:folHlink>
          <a:srgbClr val="FFF0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rhd White Bkgrnd-Color Title 4">
        <a:dk1>
          <a:srgbClr val="000000"/>
        </a:dk1>
        <a:lt1>
          <a:srgbClr val="FFFFFF"/>
        </a:lt1>
        <a:dk2>
          <a:srgbClr val="F86400"/>
        </a:dk2>
        <a:lt2>
          <a:srgbClr val="99E76E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6666FF"/>
        </a:hlink>
        <a:folHlink>
          <a:srgbClr val="FFF0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rhd White Bkgrnd-Color Title 5">
        <a:dk1>
          <a:srgbClr val="000000"/>
        </a:dk1>
        <a:lt1>
          <a:srgbClr val="FFFFFF"/>
        </a:lt1>
        <a:dk2>
          <a:srgbClr val="CC0000"/>
        </a:dk2>
        <a:lt2>
          <a:srgbClr val="B291A4"/>
        </a:lt2>
        <a:accent1>
          <a:srgbClr val="6666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8A8A"/>
        </a:accent6>
        <a:hlink>
          <a:srgbClr val="FFF053"/>
        </a:hlink>
        <a:folHlink>
          <a:srgbClr val="7CA2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rhd White Bkgrnd-Color Title 6">
        <a:dk1>
          <a:srgbClr val="000000"/>
        </a:dk1>
        <a:lt1>
          <a:srgbClr val="FFFFFF"/>
        </a:lt1>
        <a:dk2>
          <a:srgbClr val="3399FF"/>
        </a:dk2>
        <a:lt2>
          <a:srgbClr val="B291A4"/>
        </a:lt2>
        <a:accent1>
          <a:srgbClr val="FF5050"/>
        </a:accent1>
        <a:accent2>
          <a:srgbClr val="99E76E"/>
        </a:accent2>
        <a:accent3>
          <a:srgbClr val="FFFFFF"/>
        </a:accent3>
        <a:accent4>
          <a:srgbClr val="000000"/>
        </a:accent4>
        <a:accent5>
          <a:srgbClr val="FFB3B3"/>
        </a:accent5>
        <a:accent6>
          <a:srgbClr val="8AD163"/>
        </a:accent6>
        <a:hlink>
          <a:srgbClr val="009999"/>
        </a:hlink>
        <a:folHlink>
          <a:srgbClr val="FFF0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rhd White Bkgrnd-Color Title 7">
        <a:dk1>
          <a:srgbClr val="000000"/>
        </a:dk1>
        <a:lt1>
          <a:srgbClr val="FFFFFF"/>
        </a:lt1>
        <a:dk2>
          <a:srgbClr val="000000"/>
        </a:dk2>
        <a:lt2>
          <a:srgbClr val="FFF053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FF99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vrhd White Bkgrnd-Color Title 8">
        <a:dk1>
          <a:srgbClr val="000000"/>
        </a:dk1>
        <a:lt1>
          <a:srgbClr val="FFFFFF"/>
        </a:lt1>
        <a:dk2>
          <a:srgbClr val="75B000"/>
        </a:dk2>
        <a:lt2>
          <a:srgbClr val="FFF053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FF9900"/>
        </a:hlink>
        <a:folHlink>
          <a:srgbClr val="7CA2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Lilly Template</Template>
  <TotalTime>1644</TotalTime>
  <Words>2300</Words>
  <Application>Microsoft Office PowerPoint</Application>
  <PresentationFormat>On-screen Show (4:3)</PresentationFormat>
  <Paragraphs>645</Paragraphs>
  <Slides>30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Lilly Template</vt:lpstr>
      <vt:lpstr>1_Custom Design</vt:lpstr>
      <vt:lpstr>Custom Design</vt:lpstr>
      <vt:lpstr>Role of Design Space in Analytical Development/Validation</vt:lpstr>
      <vt:lpstr>Agenda</vt:lpstr>
      <vt:lpstr>Method Development &amp; Validation for Key Critical Quality Attributes (CQAs)</vt:lpstr>
      <vt:lpstr>Flow Process around determining Design Space for Analytical Methods</vt:lpstr>
      <vt:lpstr>Continuous Improvement in the QbD Paradigm – Analytical Methods</vt:lpstr>
      <vt:lpstr>Method Validation</vt:lpstr>
      <vt:lpstr>Statistical Thinking and Planning</vt:lpstr>
      <vt:lpstr> </vt:lpstr>
      <vt:lpstr>Method Design-Selectivity</vt:lpstr>
      <vt:lpstr>Slide 10</vt:lpstr>
      <vt:lpstr>Robustness Evaluation – Impurity Profiles</vt:lpstr>
      <vt:lpstr>Fishbone of factors for HPLC/Impurities Tests </vt:lpstr>
      <vt:lpstr>Types of Factors</vt:lpstr>
      <vt:lpstr>Robustness Example: Analytical Impurities Method </vt:lpstr>
      <vt:lpstr>Statistical Design</vt:lpstr>
      <vt:lpstr>Data generation</vt:lpstr>
      <vt:lpstr>Prediction Profiles</vt:lpstr>
      <vt:lpstr>Robustness and System Suitability</vt:lpstr>
      <vt:lpstr>Setting System Suitability Criteria</vt:lpstr>
      <vt:lpstr>Regulatory expectations for System Suitability</vt:lpstr>
      <vt:lpstr>System suitability</vt:lpstr>
      <vt:lpstr>Ongoing Method performance</vt:lpstr>
      <vt:lpstr>Example of Monitoring of Method Performance</vt:lpstr>
      <vt:lpstr>Specifications</vt:lpstr>
      <vt:lpstr>Method Validation for  Trace Analytes, Potential Leachables</vt:lpstr>
      <vt:lpstr>Method Development</vt:lpstr>
      <vt:lpstr>Method Development/Validation Characteristics</vt:lpstr>
      <vt:lpstr>Method Validation</vt:lpstr>
      <vt:lpstr>Slide 29</vt:lpstr>
      <vt:lpstr>References Cited</vt:lpstr>
    </vt:vector>
  </TitlesOfParts>
  <Company>Eli Lilly and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Eli Lilly and Company</dc:creator>
  <cp:lastModifiedBy>Brad Evans</cp:lastModifiedBy>
  <cp:revision>237</cp:revision>
  <dcterms:created xsi:type="dcterms:W3CDTF">2010-10-05T00:32:19Z</dcterms:created>
  <dcterms:modified xsi:type="dcterms:W3CDTF">2014-05-20T17:18:57Z</dcterms:modified>
</cp:coreProperties>
</file>