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34"/>
  </p:notesMasterIdLst>
  <p:handoutMasterIdLst>
    <p:handoutMasterId r:id="rId35"/>
  </p:handoutMasterIdLst>
  <p:sldIdLst>
    <p:sldId id="302" r:id="rId5"/>
    <p:sldId id="398" r:id="rId6"/>
    <p:sldId id="304" r:id="rId7"/>
    <p:sldId id="400" r:id="rId8"/>
    <p:sldId id="395" r:id="rId9"/>
    <p:sldId id="424" r:id="rId10"/>
    <p:sldId id="394" r:id="rId11"/>
    <p:sldId id="422" r:id="rId12"/>
    <p:sldId id="396" r:id="rId13"/>
    <p:sldId id="397" r:id="rId14"/>
    <p:sldId id="401" r:id="rId15"/>
    <p:sldId id="402" r:id="rId16"/>
    <p:sldId id="403" r:id="rId17"/>
    <p:sldId id="404" r:id="rId18"/>
    <p:sldId id="423" r:id="rId19"/>
    <p:sldId id="425" r:id="rId20"/>
    <p:sldId id="413" r:id="rId21"/>
    <p:sldId id="414" r:id="rId22"/>
    <p:sldId id="415" r:id="rId23"/>
    <p:sldId id="417" r:id="rId24"/>
    <p:sldId id="419" r:id="rId25"/>
    <p:sldId id="389" r:id="rId26"/>
    <p:sldId id="341" r:id="rId27"/>
    <p:sldId id="300" r:id="rId28"/>
    <p:sldId id="426" r:id="rId29"/>
    <p:sldId id="427" r:id="rId30"/>
    <p:sldId id="432" r:id="rId31"/>
    <p:sldId id="428" r:id="rId32"/>
    <p:sldId id="353"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DAE3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79705" autoAdjust="0"/>
  </p:normalViewPr>
  <p:slideViewPr>
    <p:cSldViewPr>
      <p:cViewPr>
        <p:scale>
          <a:sx n="66" d="100"/>
          <a:sy n="66" d="100"/>
        </p:scale>
        <p:origin x="-1771" y="-16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76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AA9AE919-4639-45B5-9F05-0890799D75B1}" type="datetimeFigureOut">
              <a:rPr lang="en-US"/>
              <a:pPr>
                <a:defRPr/>
              </a:pPr>
              <a:t>5/15/2014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81BE46F-EBAA-43E9-B1B9-30377BDCE453}" type="slidenum">
              <a:rPr lang="en-US"/>
              <a:pPr>
                <a:defRPr/>
              </a:pPr>
              <a:t>‹#›</a:t>
            </a:fld>
            <a:endParaRPr lang="en-US"/>
          </a:p>
        </p:txBody>
      </p:sp>
    </p:spTree>
    <p:extLst>
      <p:ext uri="{BB962C8B-B14F-4D97-AF65-F5344CB8AC3E}">
        <p14:creationId xmlns:p14="http://schemas.microsoft.com/office/powerpoint/2010/main" val="22461607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992A269-6F91-4118-865E-8931EE27E39C}" type="datetimeFigureOut">
              <a:rPr lang="en-US"/>
              <a:pPr>
                <a:defRPr/>
              </a:pPr>
              <a:t>5/15/2014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B498382-FEC6-43A4-987F-8FA6E882AFF8}" type="slidenum">
              <a:rPr lang="en-US"/>
              <a:pPr>
                <a:defRPr/>
              </a:pPr>
              <a:t>‹#›</a:t>
            </a:fld>
            <a:endParaRPr lang="en-US"/>
          </a:p>
        </p:txBody>
      </p:sp>
    </p:spTree>
    <p:extLst>
      <p:ext uri="{BB962C8B-B14F-4D97-AF65-F5344CB8AC3E}">
        <p14:creationId xmlns:p14="http://schemas.microsoft.com/office/powerpoint/2010/main" val="39406947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p:txBody>
      </p:sp>
      <p:sp>
        <p:nvSpPr>
          <p:cNvPr id="4" name="Slide Number Placeholder 3"/>
          <p:cNvSpPr>
            <a:spLocks noGrp="1"/>
          </p:cNvSpPr>
          <p:nvPr>
            <p:ph type="sldNum" sz="quarter" idx="5"/>
          </p:nvPr>
        </p:nvSpPr>
        <p:spPr/>
        <p:txBody>
          <a:bodyPr/>
          <a:lstStyle/>
          <a:p>
            <a:pPr>
              <a:defRPr/>
            </a:pPr>
            <a:fld id="{A76D4876-2E5B-4EEE-BE68-80F336A16E99}"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BDF034-DC35-446F-AB96-9DE9548B971A}"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F5D99F2-2893-41C1-ADDD-A576163351C8}" type="slidenum">
              <a:rPr lang="en-US" smtClean="0"/>
              <a:pPr>
                <a:defRPr/>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b="1"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30F031-E6EC-45ED-B048-8875DE412251}" type="slidenum">
              <a:rPr lang="en-US" smtClean="0">
                <a:latin typeface="Arial" pitchFamily="34" charset="0"/>
              </a:rPr>
              <a:pPr fontAlgn="base">
                <a:spcBef>
                  <a:spcPct val="0"/>
                </a:spcBef>
                <a:spcAft>
                  <a:spcPct val="0"/>
                </a:spcAft>
              </a:pPr>
              <a:t>22</a:t>
            </a:fld>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605A84-98FC-4AC1-BC2C-0EE640A5BE33}" type="slidenum">
              <a:rPr lang="en-US" smtClean="0">
                <a:latin typeface="Arial" pitchFamily="34" charset="0"/>
              </a:rPr>
              <a:pPr fontAlgn="base">
                <a:spcBef>
                  <a:spcPct val="0"/>
                </a:spcBef>
                <a:spcAft>
                  <a:spcPct val="0"/>
                </a:spcAft>
              </a:pPr>
              <a:t>23</a:t>
            </a:fld>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sym typeface="Wingdings" pitchFamily="2" charset="2"/>
            </a:endParaRPr>
          </a:p>
        </p:txBody>
      </p:sp>
      <p:sp>
        <p:nvSpPr>
          <p:cNvPr id="4" name="Slide Number Placeholder 3"/>
          <p:cNvSpPr>
            <a:spLocks noGrp="1"/>
          </p:cNvSpPr>
          <p:nvPr>
            <p:ph type="sldNum" sz="quarter" idx="5"/>
          </p:nvPr>
        </p:nvSpPr>
        <p:spPr/>
        <p:txBody>
          <a:bodyPr/>
          <a:lstStyle/>
          <a:p>
            <a:pPr>
              <a:defRPr/>
            </a:pPr>
            <a:fld id="{954061F1-5C0B-47EC-892C-9204A650A9DD}" type="slidenum">
              <a:rPr lang="en-US" smtClean="0"/>
              <a:pPr>
                <a:defRPr/>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1988" name="Slide Number Placeholder 3"/>
          <p:cNvSpPr>
            <a:spLocks noGrp="1"/>
          </p:cNvSpPr>
          <p:nvPr>
            <p:ph type="sldNum" sz="quarter" idx="5"/>
          </p:nvPr>
        </p:nvSpPr>
        <p:spPr/>
        <p:txBody>
          <a:bodyPr/>
          <a:lstStyle/>
          <a:p>
            <a:pPr>
              <a:defRPr/>
            </a:pPr>
            <a:fld id="{7DFE91E6-D854-432F-80B0-1953666A9F35}" type="slidenum">
              <a:rPr lang="en-US" smtClean="0"/>
              <a:pPr>
                <a:defRPr/>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p:txBody>
          <a:bodyPr/>
          <a:lstStyle/>
          <a:p>
            <a:pPr>
              <a:defRPr/>
            </a:pPr>
            <a:fld id="{2A332989-98F4-46BB-91A2-BECDB27181C9}" type="slidenum">
              <a:rPr lang="en-US" smtClean="0"/>
              <a:pPr>
                <a:defRPr/>
              </a:pPr>
              <a:t>3</a:t>
            </a:fld>
            <a:endParaRPr lang="en-US" smtClean="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25425" indent="-225425" eaLnBrk="1" hangingPunct="1"/>
            <a:endParaRPr lang="en-GB" baseline="0" dirty="0" smtClean="0"/>
          </a:p>
          <a:p>
            <a:pPr marL="225425" indent="-225425" eaLnBrk="1" hangingPunct="1"/>
            <a:endParaRPr lang="en-GB"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B498382-FEC6-43A4-987F-8FA6E882AFF8}"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B498382-FEC6-43A4-987F-8FA6E882AFF8}"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B498382-FEC6-43A4-987F-8FA6E882AFF8}"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13D4A6B0-5DE8-4CDA-91CC-036DB48D10DD}"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z="1600" dirty="0" smtClean="0"/>
          </a:p>
        </p:txBody>
      </p:sp>
      <p:sp>
        <p:nvSpPr>
          <p:cNvPr id="4" name="Slide Number Placeholder 3"/>
          <p:cNvSpPr>
            <a:spLocks noGrp="1"/>
          </p:cNvSpPr>
          <p:nvPr>
            <p:ph type="sldNum" sz="quarter" idx="5"/>
          </p:nvPr>
        </p:nvSpPr>
        <p:spPr/>
        <p:txBody>
          <a:bodyPr/>
          <a:lstStyle/>
          <a:p>
            <a:pPr>
              <a:defRPr/>
            </a:pPr>
            <a:fld id="{5D700D16-7B45-4341-9493-246D393D0753}"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2C20484-2765-44CE-AE25-7A22AFEBCE9D}" type="slidenum">
              <a:rPr lang="en-GB" smtClean="0"/>
              <a:pPr>
                <a:defRPr/>
              </a:pPr>
              <a:t>12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6858000"/>
          </a:xfrm>
          <a:prstGeom prst="rect">
            <a:avLst/>
          </a:prstGeom>
          <a:solidFill>
            <a:schemeClr val="bg1"/>
          </a:solidFill>
          <a:ln w="9525">
            <a:noFill/>
            <a:miter lim="800000"/>
            <a:headEnd/>
            <a:tailEnd/>
          </a:ln>
          <a:effectLst/>
        </p:spPr>
        <p:txBody>
          <a:bodyPr wrap="none" anchor="ctr"/>
          <a:lstStyle/>
          <a:p>
            <a:pPr>
              <a:defRPr/>
            </a:pPr>
            <a:endParaRPr lang="en-US"/>
          </a:p>
        </p:txBody>
      </p:sp>
      <p:pic>
        <p:nvPicPr>
          <p:cNvPr id="4" name="Picture 7" descr="Digital_World_title_banner"/>
          <p:cNvPicPr>
            <a:picLocks noChangeAspect="1" noChangeArrowheads="1"/>
          </p:cNvPicPr>
          <p:nvPr/>
        </p:nvPicPr>
        <p:blipFill>
          <a:blip r:embed="rId2" cstate="print"/>
          <a:srcRect/>
          <a:stretch>
            <a:fillRect/>
          </a:stretch>
        </p:blipFill>
        <p:spPr bwMode="auto">
          <a:xfrm>
            <a:off x="0" y="3629025"/>
            <a:ext cx="9144000" cy="1447800"/>
          </a:xfrm>
          <a:prstGeom prst="rect">
            <a:avLst/>
          </a:prstGeom>
          <a:noFill/>
          <a:ln w="9525">
            <a:noFill/>
            <a:miter lim="800000"/>
            <a:headEnd/>
            <a:tailEnd/>
          </a:ln>
        </p:spPr>
      </p:pic>
      <p:sp>
        <p:nvSpPr>
          <p:cNvPr id="4099" name="Rectangle 3"/>
          <p:cNvSpPr>
            <a:spLocks noGrp="1" noChangeArrowheads="1"/>
          </p:cNvSpPr>
          <p:nvPr>
            <p:ph type="ctrTitle"/>
          </p:nvPr>
        </p:nvSpPr>
        <p:spPr>
          <a:xfrm>
            <a:off x="552450" y="1876425"/>
            <a:ext cx="5194300" cy="876300"/>
          </a:xfrm>
        </p:spPr>
        <p:txBody>
          <a:bodyPr tIns="0" bIns="0" anchor="t">
            <a:spAutoFit/>
          </a:bodyPr>
          <a:lstStyle>
            <a:lvl1pPr>
              <a:defRPr/>
            </a:lvl1pPr>
          </a:lstStyle>
          <a:p>
            <a:r>
              <a:rPr lang="en-US" altLang="en-US" smtClean="0"/>
              <a:t>Click to edit Master title style</a:t>
            </a:r>
            <a:endParaRPr lang="en-US" altLang="en-US"/>
          </a:p>
        </p:txBody>
      </p:sp>
      <p:sp>
        <p:nvSpPr>
          <p:cNvPr id="5" name="pg num"/>
          <p:cNvSpPr>
            <a:spLocks noGrp="1" noChangeArrowheads="1"/>
          </p:cNvSpPr>
          <p:nvPr>
            <p:ph type="sldNum" sz="quarter" idx="10"/>
          </p:nvPr>
        </p:nvSpPr>
        <p:spPr bwMode="gray">
          <a:xfrm>
            <a:off x="0" y="6594475"/>
            <a:ext cx="357188" cy="136525"/>
          </a:xfrm>
          <a:prstGeom prst="rect">
            <a:avLst/>
          </a:prstGeom>
          <a:ln>
            <a:miter lim="800000"/>
            <a:headEnd/>
            <a:tailEnd/>
          </a:ln>
        </p:spPr>
        <p:txBody>
          <a:bodyPr vert="horz" wrap="square" lIns="91440" tIns="0" rIns="91440" bIns="0" numCol="1" anchor="t" anchorCtr="0" compatLnSpc="1">
            <a:prstTxWarp prst="textNoShape">
              <a:avLst/>
            </a:prstTxWarp>
            <a:spAutoFit/>
          </a:bodyPr>
          <a:lstStyle>
            <a:lvl1pPr algn="r" eaLnBrk="0" hangingPunct="0">
              <a:defRPr sz="900">
                <a:latin typeface="Arial" pitchFamily="34" charset="0"/>
              </a:defRPr>
            </a:lvl1pPr>
          </a:lstStyle>
          <a:p>
            <a:pPr>
              <a:defRPr/>
            </a:pPr>
            <a:fld id="{F2BA917D-38CF-49EC-B95B-35DAD4704CED}" type="slidenum">
              <a:rPr lang="en-US"/>
              <a:pPr>
                <a:defRPr/>
              </a:pPr>
              <a:t>‹#›</a:t>
            </a:fld>
            <a:endParaRPr lang="en-US"/>
          </a:p>
        </p:txBody>
      </p:sp>
      <p:sp>
        <p:nvSpPr>
          <p:cNvPr id="6" name="Date Placeholder 5"/>
          <p:cNvSpPr>
            <a:spLocks noGrp="1" noChangeArrowheads="1"/>
          </p:cNvSpPr>
          <p:nvPr>
            <p:ph type="dt" sz="half" idx="11"/>
          </p:nvPr>
        </p:nvSpPr>
        <p:spPr bwMode="gray">
          <a:xfrm>
            <a:off x="427038" y="6540500"/>
            <a:ext cx="1277937" cy="244475"/>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0" hangingPunct="0">
              <a:defRPr sz="800">
                <a:solidFill>
                  <a:schemeClr val="bg2"/>
                </a:solidFill>
                <a:latin typeface="Arial" pitchFamily="34" charset="0"/>
              </a:defRPr>
            </a:lvl1pPr>
          </a:lstStyle>
          <a:p>
            <a:pPr>
              <a:defRPr/>
            </a:pPr>
            <a:fld id="{358BDE9E-0594-4D94-A8B8-5AC5F9B0CE17}" type="datetime1">
              <a:rPr lang="en-US"/>
              <a:pPr>
                <a:defRPr/>
              </a:pPr>
              <a:t>5/15/2014</a:t>
            </a:fld>
            <a:endParaRPr lang="en-US"/>
          </a:p>
        </p:txBody>
      </p:sp>
      <p:sp>
        <p:nvSpPr>
          <p:cNvPr id="7" name="doc id"/>
          <p:cNvSpPr>
            <a:spLocks noGrp="1" noChangeArrowheads="1"/>
          </p:cNvSpPr>
          <p:nvPr>
            <p:ph type="ftr" sz="quarter" idx="12"/>
          </p:nvPr>
        </p:nvSpPr>
        <p:spPr>
          <a:xfrm>
            <a:off x="1744663" y="6570663"/>
            <a:ext cx="4086225" cy="214312"/>
          </a:xfrm>
        </p:spPr>
        <p:txBody>
          <a:bodyPr lIns="91440" tIns="45720" rIns="91440" bIns="45720"/>
          <a:lstStyle>
            <a:lvl1pPr>
              <a:defRPr>
                <a:solidFill>
                  <a:schemeClr val="bg2"/>
                </a:solidFill>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oc id"/>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4175" y="0"/>
            <a:ext cx="2065338"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0"/>
            <a:ext cx="6048375"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oc id"/>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62200" y="0"/>
            <a:ext cx="6437313" cy="9175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219200"/>
            <a:ext cx="39624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39624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oc id"/>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2362200" y="0"/>
            <a:ext cx="6437313" cy="9175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219200"/>
            <a:ext cx="80772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 y="3810000"/>
            <a:ext cx="80772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oc id"/>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oc id"/>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oc id"/>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219200"/>
            <a:ext cx="39624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39624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oc id"/>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oc id"/>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oc id"/>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oc id"/>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oc id"/>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oc id"/>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6705600" y="6629400"/>
            <a:ext cx="1255713" cy="228600"/>
          </a:xfrm>
          <a:prstGeom prst="rect">
            <a:avLst/>
          </a:prstGeom>
          <a:noFill/>
          <a:ln w="12700" algn="ctr">
            <a:noFill/>
            <a:miter lim="800000"/>
            <a:headEnd/>
            <a:tailEnd/>
          </a:ln>
          <a:effectLst/>
        </p:spPr>
        <p:txBody>
          <a:bodyPr wrap="none" anchor="ctr"/>
          <a:lstStyle/>
          <a:p>
            <a:pPr eaLnBrk="0" hangingPunct="0">
              <a:lnSpc>
                <a:spcPct val="90000"/>
              </a:lnSpc>
              <a:spcBef>
                <a:spcPct val="35000"/>
              </a:spcBef>
              <a:buSzPct val="90000"/>
              <a:buFont typeface="Wingdings" pitchFamily="2" charset="2"/>
              <a:buNone/>
              <a:defRPr/>
            </a:pPr>
            <a:fld id="{CDEB3CD4-75D2-43EA-AFBC-9D47AB285C0B}" type="datetime8">
              <a:rPr lang="en-US" sz="900"/>
              <a:pPr eaLnBrk="0" hangingPunct="0">
                <a:lnSpc>
                  <a:spcPct val="90000"/>
                </a:lnSpc>
                <a:spcBef>
                  <a:spcPct val="35000"/>
                </a:spcBef>
                <a:buSzPct val="90000"/>
                <a:buFont typeface="Wingdings" pitchFamily="2" charset="2"/>
                <a:buNone/>
                <a:defRPr/>
              </a:pPr>
              <a:t>5/15/2014 6:50 AM</a:t>
            </a:fld>
            <a:endParaRPr lang="en-US" sz="900"/>
          </a:p>
        </p:txBody>
      </p:sp>
      <p:pic>
        <p:nvPicPr>
          <p:cNvPr id="3075" name="Picture 3" descr="Digital_World_banner"/>
          <p:cNvPicPr>
            <a:picLocks noChangeAspect="1" noChangeArrowheads="1"/>
          </p:cNvPicPr>
          <p:nvPr/>
        </p:nvPicPr>
        <p:blipFill>
          <a:blip r:embed="rId15" cstate="print"/>
          <a:srcRect/>
          <a:stretch>
            <a:fillRect/>
          </a:stretch>
        </p:blipFill>
        <p:spPr bwMode="auto">
          <a:xfrm>
            <a:off x="0" y="0"/>
            <a:ext cx="9144000" cy="952500"/>
          </a:xfrm>
          <a:prstGeom prst="rect">
            <a:avLst/>
          </a:prstGeom>
          <a:noFill/>
          <a:ln w="9525">
            <a:noFill/>
            <a:miter lim="800000"/>
            <a:headEnd/>
            <a:tailEnd/>
          </a:ln>
        </p:spPr>
      </p:pic>
      <p:sp>
        <p:nvSpPr>
          <p:cNvPr id="3076" name="Rectangle 4"/>
          <p:cNvSpPr>
            <a:spLocks noGrp="1" noChangeArrowheads="1"/>
          </p:cNvSpPr>
          <p:nvPr>
            <p:ph type="title"/>
          </p:nvPr>
        </p:nvSpPr>
        <p:spPr bwMode="gray">
          <a:xfrm>
            <a:off x="2362200" y="0"/>
            <a:ext cx="6437313" cy="917575"/>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en-US" altLang="en-US" smtClean="0"/>
              <a:t>Click to edit Master title style</a:t>
            </a:r>
          </a:p>
        </p:txBody>
      </p:sp>
      <p:sp>
        <p:nvSpPr>
          <p:cNvPr id="3077" name="Rectangle 5"/>
          <p:cNvSpPr>
            <a:spLocks noGrp="1" noChangeArrowheads="1"/>
          </p:cNvSpPr>
          <p:nvPr>
            <p:ph type="body" idx="1"/>
          </p:nvPr>
        </p:nvSpPr>
        <p:spPr bwMode="gray">
          <a:xfrm>
            <a:off x="533400" y="1219200"/>
            <a:ext cx="80772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8" name="Rectangle 6"/>
          <p:cNvSpPr>
            <a:spLocks noChangeArrowheads="1"/>
          </p:cNvSpPr>
          <p:nvPr/>
        </p:nvSpPr>
        <p:spPr bwMode="gray">
          <a:xfrm>
            <a:off x="7772400" y="6629400"/>
            <a:ext cx="446088" cy="228600"/>
          </a:xfrm>
          <a:prstGeom prst="rect">
            <a:avLst/>
          </a:prstGeom>
          <a:noFill/>
          <a:ln w="9525">
            <a:noFill/>
            <a:miter lim="800000"/>
            <a:headEnd/>
            <a:tailEnd/>
          </a:ln>
          <a:effectLst/>
        </p:spPr>
        <p:txBody>
          <a:bodyPr wrap="none" tIns="0" bIns="0" anchor="ctr"/>
          <a:lstStyle/>
          <a:p>
            <a:pPr algn="ctr" eaLnBrk="0" hangingPunct="0">
              <a:defRPr/>
            </a:pPr>
            <a:fld id="{9DE125F6-5607-4CE6-95E2-817C1D91E17B}" type="slidenum">
              <a:rPr lang="en-US" altLang="en-US" sz="900" b="1"/>
              <a:pPr algn="ctr" eaLnBrk="0" hangingPunct="0">
                <a:defRPr/>
              </a:pPr>
              <a:t>‹#›</a:t>
            </a:fld>
            <a:endParaRPr lang="en-US" altLang="en-US" sz="900" b="1"/>
          </a:p>
        </p:txBody>
      </p:sp>
      <p:sp>
        <p:nvSpPr>
          <p:cNvPr id="3079" name="doc id"/>
          <p:cNvSpPr>
            <a:spLocks noGrp="1" noChangeArrowheads="1"/>
          </p:cNvSpPr>
          <p:nvPr>
            <p:ph type="ftr" sz="quarter" idx="3"/>
          </p:nvPr>
        </p:nvSpPr>
        <p:spPr bwMode="gray">
          <a:xfrm>
            <a:off x="7048500" y="457200"/>
            <a:ext cx="1638300" cy="122238"/>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spAutoFit/>
          </a:bodyPr>
          <a:lstStyle>
            <a:lvl1pPr algn="r" eaLnBrk="0" hangingPunct="0">
              <a:defRPr sz="800">
                <a:latin typeface="Arial" pitchFamily="34" charset="0"/>
              </a:defRPr>
            </a:lvl1pPr>
          </a:lstStyle>
          <a:p>
            <a:pPr>
              <a:defRPr/>
            </a:pPr>
            <a:endParaRPr lang="en-US"/>
          </a:p>
        </p:txBody>
      </p:sp>
      <p:sp>
        <p:nvSpPr>
          <p:cNvPr id="3080" name="McK Measure" hidden="1"/>
          <p:cNvSpPr txBox="1">
            <a:spLocks noChangeArrowheads="1"/>
          </p:cNvSpPr>
          <p:nvPr/>
        </p:nvSpPr>
        <p:spPr bwMode="auto">
          <a:xfrm>
            <a:off x="119063" y="1050925"/>
            <a:ext cx="8618537" cy="244475"/>
          </a:xfrm>
          <a:prstGeom prst="rect">
            <a:avLst/>
          </a:prstGeom>
          <a:noFill/>
          <a:ln w="9525">
            <a:noFill/>
            <a:miter lim="800000"/>
            <a:headEnd/>
            <a:tailEnd/>
          </a:ln>
          <a:effectLst/>
        </p:spPr>
        <p:txBody>
          <a:bodyPr lIns="0" tIns="0" rIns="0" bIns="0">
            <a:spAutoFit/>
          </a:bodyPr>
          <a:lstStyle/>
          <a:p>
            <a:pPr defTabSz="895350">
              <a:defRPr/>
            </a:pPr>
            <a:r>
              <a:rPr lang="en-US" sz="1600"/>
              <a:t>Unit of measure</a:t>
            </a:r>
          </a:p>
        </p:txBody>
      </p:sp>
      <p:sp>
        <p:nvSpPr>
          <p:cNvPr id="3081" name="McK Footnote" hidden="1"/>
          <p:cNvSpPr txBox="1">
            <a:spLocks noChangeArrowheads="1"/>
          </p:cNvSpPr>
          <p:nvPr/>
        </p:nvSpPr>
        <p:spPr bwMode="auto">
          <a:xfrm>
            <a:off x="119063" y="5943600"/>
            <a:ext cx="8167687" cy="401638"/>
          </a:xfrm>
          <a:prstGeom prst="rect">
            <a:avLst/>
          </a:prstGeom>
          <a:noFill/>
          <a:ln w="9525">
            <a:noFill/>
            <a:miter lim="800000"/>
            <a:headEnd/>
            <a:tailEnd/>
          </a:ln>
          <a:effectLst/>
        </p:spPr>
        <p:txBody>
          <a:bodyPr lIns="0" tIns="0" rIns="0" bIns="0" anchor="b">
            <a:spAutoFit/>
          </a:bodyPr>
          <a:lstStyle/>
          <a:p>
            <a:pPr marL="563563" indent="-563563" defTabSz="895350">
              <a:tabLst>
                <a:tab pos="517525" algn="r"/>
              </a:tabLst>
              <a:defRPr/>
            </a:pPr>
            <a:r>
              <a:rPr lang="en-US" sz="1200"/>
              <a:t>	*	Footnote</a:t>
            </a:r>
          </a:p>
          <a:p>
            <a:pPr marL="563563" indent="-563563" defTabSz="895350">
              <a:spcBef>
                <a:spcPct val="20000"/>
              </a:spcBef>
              <a:tabLst>
                <a:tab pos="517525" algn="r"/>
              </a:tabLst>
              <a:defRPr/>
            </a:pPr>
            <a:r>
              <a:rPr lang="en-US" sz="1200"/>
              <a:t>	Source:	Source</a:t>
            </a:r>
          </a:p>
        </p:txBody>
      </p:sp>
      <p:pic>
        <p:nvPicPr>
          <p:cNvPr id="3082" name="Picture 13" descr="pfizer_rgb_pos_2.png"/>
          <p:cNvPicPr>
            <a:picLocks noChangeAspect="1"/>
          </p:cNvPicPr>
          <p:nvPr/>
        </p:nvPicPr>
        <p:blipFill>
          <a:blip r:embed="rId16" cstate="print"/>
          <a:srcRect/>
          <a:stretch>
            <a:fillRect/>
          </a:stretch>
        </p:blipFill>
        <p:spPr bwMode="auto">
          <a:xfrm>
            <a:off x="8382000" y="6383338"/>
            <a:ext cx="685800" cy="3984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77"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 id="2147483975" r:id="rId12"/>
    <p:sldLayoutId id="2147483976" r:id="rId13"/>
  </p:sldLayoutIdLst>
  <p:timing>
    <p:tnLst>
      <p:par>
        <p:cTn id="1" dur="indefinite" restart="never" nodeType="tmRoot"/>
      </p:par>
    </p:tnLst>
  </p:timing>
  <p:hf hdr="0" ftr="0"/>
  <p:txStyles>
    <p:titleStyle>
      <a:lvl1pPr algn="l" rtl="0" eaLnBrk="0" fontAlgn="base" hangingPunct="0">
        <a:lnSpc>
          <a:spcPct val="90000"/>
        </a:lnSpc>
        <a:spcBef>
          <a:spcPct val="0"/>
        </a:spcBef>
        <a:spcAft>
          <a:spcPct val="0"/>
        </a:spcAft>
        <a:defRPr sz="3200">
          <a:solidFill>
            <a:schemeClr val="tx1"/>
          </a:solidFill>
          <a:latin typeface="+mj-lt"/>
          <a:ea typeface="+mj-ea"/>
          <a:cs typeface="+mj-cs"/>
        </a:defRPr>
      </a:lvl1pPr>
      <a:lvl2pPr algn="l" rtl="0" eaLnBrk="0" fontAlgn="base" hangingPunct="0">
        <a:lnSpc>
          <a:spcPct val="90000"/>
        </a:lnSpc>
        <a:spcBef>
          <a:spcPct val="0"/>
        </a:spcBef>
        <a:spcAft>
          <a:spcPct val="0"/>
        </a:spcAft>
        <a:defRPr sz="3200">
          <a:solidFill>
            <a:schemeClr val="tx1"/>
          </a:solidFill>
          <a:latin typeface="Arial Black" pitchFamily="34" charset="0"/>
        </a:defRPr>
      </a:lvl2pPr>
      <a:lvl3pPr algn="l" rtl="0" eaLnBrk="0" fontAlgn="base" hangingPunct="0">
        <a:lnSpc>
          <a:spcPct val="90000"/>
        </a:lnSpc>
        <a:spcBef>
          <a:spcPct val="0"/>
        </a:spcBef>
        <a:spcAft>
          <a:spcPct val="0"/>
        </a:spcAft>
        <a:defRPr sz="3200">
          <a:solidFill>
            <a:schemeClr val="tx1"/>
          </a:solidFill>
          <a:latin typeface="Arial Black" pitchFamily="34" charset="0"/>
        </a:defRPr>
      </a:lvl3pPr>
      <a:lvl4pPr algn="l" rtl="0" eaLnBrk="0" fontAlgn="base" hangingPunct="0">
        <a:lnSpc>
          <a:spcPct val="90000"/>
        </a:lnSpc>
        <a:spcBef>
          <a:spcPct val="0"/>
        </a:spcBef>
        <a:spcAft>
          <a:spcPct val="0"/>
        </a:spcAft>
        <a:defRPr sz="3200">
          <a:solidFill>
            <a:schemeClr val="tx1"/>
          </a:solidFill>
          <a:latin typeface="Arial Black" pitchFamily="34" charset="0"/>
        </a:defRPr>
      </a:lvl4pPr>
      <a:lvl5pPr algn="l" rtl="0" eaLnBrk="0" fontAlgn="base" hangingPunct="0">
        <a:lnSpc>
          <a:spcPct val="90000"/>
        </a:lnSpc>
        <a:spcBef>
          <a:spcPct val="0"/>
        </a:spcBef>
        <a:spcAft>
          <a:spcPct val="0"/>
        </a:spcAft>
        <a:defRPr sz="3200">
          <a:solidFill>
            <a:schemeClr val="tx1"/>
          </a:solidFill>
          <a:latin typeface="Arial Black" pitchFamily="34" charset="0"/>
        </a:defRPr>
      </a:lvl5pPr>
      <a:lvl6pPr marL="457200" algn="l" rtl="0" eaLnBrk="1" fontAlgn="base" hangingPunct="1">
        <a:lnSpc>
          <a:spcPct val="90000"/>
        </a:lnSpc>
        <a:spcBef>
          <a:spcPct val="0"/>
        </a:spcBef>
        <a:spcAft>
          <a:spcPct val="0"/>
        </a:spcAft>
        <a:defRPr sz="3200">
          <a:solidFill>
            <a:schemeClr val="tx1"/>
          </a:solidFill>
          <a:latin typeface="Arial Black" pitchFamily="34" charset="0"/>
        </a:defRPr>
      </a:lvl6pPr>
      <a:lvl7pPr marL="914400" algn="l" rtl="0" eaLnBrk="1" fontAlgn="base" hangingPunct="1">
        <a:lnSpc>
          <a:spcPct val="90000"/>
        </a:lnSpc>
        <a:spcBef>
          <a:spcPct val="0"/>
        </a:spcBef>
        <a:spcAft>
          <a:spcPct val="0"/>
        </a:spcAft>
        <a:defRPr sz="3200">
          <a:solidFill>
            <a:schemeClr val="tx1"/>
          </a:solidFill>
          <a:latin typeface="Arial Black" pitchFamily="34" charset="0"/>
        </a:defRPr>
      </a:lvl7pPr>
      <a:lvl8pPr marL="1371600" algn="l" rtl="0" eaLnBrk="1" fontAlgn="base" hangingPunct="1">
        <a:lnSpc>
          <a:spcPct val="90000"/>
        </a:lnSpc>
        <a:spcBef>
          <a:spcPct val="0"/>
        </a:spcBef>
        <a:spcAft>
          <a:spcPct val="0"/>
        </a:spcAft>
        <a:defRPr sz="3200">
          <a:solidFill>
            <a:schemeClr val="tx1"/>
          </a:solidFill>
          <a:latin typeface="Arial Black" pitchFamily="34" charset="0"/>
        </a:defRPr>
      </a:lvl8pPr>
      <a:lvl9pPr marL="1828800" algn="l" rtl="0" eaLnBrk="1" fontAlgn="base" hangingPunct="1">
        <a:lnSpc>
          <a:spcPct val="90000"/>
        </a:lnSpc>
        <a:spcBef>
          <a:spcPct val="0"/>
        </a:spcBef>
        <a:spcAft>
          <a:spcPct val="0"/>
        </a:spcAft>
        <a:defRPr sz="3200">
          <a:solidFill>
            <a:schemeClr val="tx1"/>
          </a:solidFill>
          <a:latin typeface="Arial Black" pitchFamily="34" charset="0"/>
        </a:defRPr>
      </a:lvl9pPr>
    </p:titleStyle>
    <p:bodyStyle>
      <a:lvl1pPr marL="342900" indent="-342900" algn="l" rtl="0" eaLnBrk="0" fontAlgn="base" hangingPunct="0">
        <a:spcBef>
          <a:spcPct val="20000"/>
        </a:spcBef>
        <a:spcAft>
          <a:spcPct val="0"/>
        </a:spcAft>
        <a:buClr>
          <a:schemeClr val="accent1"/>
        </a:buClr>
        <a:buFont typeface="Wingdings" pitchFamily="2" charset="2"/>
        <a:buBlip>
          <a:blip r:embed="rId17"/>
        </a:buBlip>
        <a:defRPr sz="2000" b="1">
          <a:solidFill>
            <a:schemeClr val="tx1"/>
          </a:solidFill>
          <a:latin typeface="+mn-lt"/>
          <a:ea typeface="+mn-ea"/>
          <a:cs typeface="+mn-cs"/>
        </a:defRPr>
      </a:lvl1pPr>
      <a:lvl2pPr marL="692150" indent="-234950" algn="l" rtl="0" eaLnBrk="0" fontAlgn="base" hangingPunct="0">
        <a:spcBef>
          <a:spcPct val="20000"/>
        </a:spcBef>
        <a:spcAft>
          <a:spcPct val="0"/>
        </a:spcAft>
        <a:buClr>
          <a:schemeClr val="tx1"/>
        </a:buClr>
        <a:buChar char="•"/>
        <a:defRPr sz="2000" b="1">
          <a:solidFill>
            <a:schemeClr val="tx1"/>
          </a:solidFill>
          <a:latin typeface="+mn-lt"/>
        </a:defRPr>
      </a:lvl2pPr>
      <a:lvl3pPr marL="1035050" indent="-228600" algn="l" rtl="0" eaLnBrk="0" fontAlgn="base" hangingPunct="0">
        <a:spcBef>
          <a:spcPct val="20000"/>
        </a:spcBef>
        <a:spcAft>
          <a:spcPct val="0"/>
        </a:spcAft>
        <a:buClr>
          <a:schemeClr val="accent1"/>
        </a:buClr>
        <a:buChar char="–"/>
        <a:defRPr sz="2000" b="1">
          <a:solidFill>
            <a:schemeClr val="tx1"/>
          </a:solidFill>
          <a:latin typeface="+mn-lt"/>
        </a:defRPr>
      </a:lvl3pPr>
      <a:lvl4pPr marL="1377950" indent="-228600" algn="l" rtl="0" eaLnBrk="0" fontAlgn="base" hangingPunct="0">
        <a:spcBef>
          <a:spcPct val="20000"/>
        </a:spcBef>
        <a:spcAft>
          <a:spcPct val="0"/>
        </a:spcAft>
        <a:buClr>
          <a:schemeClr val="accent1"/>
        </a:buClr>
        <a:buChar char="–"/>
        <a:defRPr sz="2000" b="1">
          <a:solidFill>
            <a:schemeClr val="tx1"/>
          </a:solidFill>
          <a:latin typeface="+mn-lt"/>
        </a:defRPr>
      </a:lvl4pPr>
      <a:lvl5pPr marL="1657350" indent="-165100" algn="l" rtl="0" eaLnBrk="0" fontAlgn="base" hangingPunct="0">
        <a:spcBef>
          <a:spcPct val="20000"/>
        </a:spcBef>
        <a:spcAft>
          <a:spcPct val="0"/>
        </a:spcAft>
        <a:buClr>
          <a:schemeClr val="accent1"/>
        </a:buClr>
        <a:buChar char="–"/>
        <a:defRPr sz="2000" b="1">
          <a:solidFill>
            <a:schemeClr val="tx1"/>
          </a:solidFill>
          <a:latin typeface="+mn-lt"/>
        </a:defRPr>
      </a:lvl5pPr>
      <a:lvl6pPr marL="2114550" indent="-165100" algn="l" rtl="0" eaLnBrk="1" fontAlgn="base" hangingPunct="1">
        <a:spcBef>
          <a:spcPct val="20000"/>
        </a:spcBef>
        <a:spcAft>
          <a:spcPct val="0"/>
        </a:spcAft>
        <a:buClr>
          <a:schemeClr val="accent1"/>
        </a:buClr>
        <a:buChar char="–"/>
        <a:defRPr sz="2000" b="1">
          <a:solidFill>
            <a:schemeClr val="tx1"/>
          </a:solidFill>
          <a:latin typeface="+mn-lt"/>
        </a:defRPr>
      </a:lvl6pPr>
      <a:lvl7pPr marL="2571750" indent="-165100" algn="l" rtl="0" eaLnBrk="1" fontAlgn="base" hangingPunct="1">
        <a:spcBef>
          <a:spcPct val="20000"/>
        </a:spcBef>
        <a:spcAft>
          <a:spcPct val="0"/>
        </a:spcAft>
        <a:buClr>
          <a:schemeClr val="accent1"/>
        </a:buClr>
        <a:buChar char="–"/>
        <a:defRPr sz="2000" b="1">
          <a:solidFill>
            <a:schemeClr val="tx1"/>
          </a:solidFill>
          <a:latin typeface="+mn-lt"/>
        </a:defRPr>
      </a:lvl7pPr>
      <a:lvl8pPr marL="3028950" indent="-165100" algn="l" rtl="0" eaLnBrk="1" fontAlgn="base" hangingPunct="1">
        <a:spcBef>
          <a:spcPct val="20000"/>
        </a:spcBef>
        <a:spcAft>
          <a:spcPct val="0"/>
        </a:spcAft>
        <a:buClr>
          <a:schemeClr val="accent1"/>
        </a:buClr>
        <a:buChar char="–"/>
        <a:defRPr sz="2000" b="1">
          <a:solidFill>
            <a:schemeClr val="tx1"/>
          </a:solidFill>
          <a:latin typeface="+mn-lt"/>
        </a:defRPr>
      </a:lvl8pPr>
      <a:lvl9pPr marL="3486150" indent="-165100" algn="l" rtl="0" eaLnBrk="1" fontAlgn="base" hangingPunct="1">
        <a:spcBef>
          <a:spcPct val="20000"/>
        </a:spcBef>
        <a:spcAft>
          <a:spcPct val="0"/>
        </a:spcAft>
        <a:buClr>
          <a:schemeClr val="accent1"/>
        </a:buClr>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552450" y="1876425"/>
            <a:ext cx="7905750" cy="886397"/>
          </a:xfrm>
        </p:spPr>
        <p:txBody>
          <a:bodyPr/>
          <a:lstStyle/>
          <a:p>
            <a:pPr algn="ctr" eaLnBrk="1" hangingPunct="1"/>
            <a:r>
              <a:rPr lang="en-US" dirty="0" smtClean="0"/>
              <a:t>Statistical Impact/Influence on Regulatory</a:t>
            </a:r>
          </a:p>
        </p:txBody>
      </p:sp>
      <p:sp>
        <p:nvSpPr>
          <p:cNvPr id="6147" name="Rectangle 3"/>
          <p:cNvSpPr>
            <a:spLocks noGrp="1" noChangeArrowheads="1"/>
          </p:cNvSpPr>
          <p:nvPr>
            <p:ph type="subTitle" idx="4294967295"/>
          </p:nvPr>
        </p:nvSpPr>
        <p:spPr bwMode="auto">
          <a:xfrm>
            <a:off x="1371600" y="3657600"/>
            <a:ext cx="6400800" cy="2286000"/>
          </a:xfrm>
          <a:noFill/>
        </p:spPr>
        <p:txBody>
          <a:bodyPr/>
          <a:lstStyle/>
          <a:p>
            <a:pPr marL="0" indent="0" algn="r" eaLnBrk="1" hangingPunct="1">
              <a:lnSpc>
                <a:spcPct val="90000"/>
              </a:lnSpc>
              <a:spcBef>
                <a:spcPct val="35000"/>
              </a:spcBef>
              <a:buFont typeface="Wingdings" pitchFamily="2" charset="2"/>
              <a:buNone/>
            </a:pPr>
            <a:r>
              <a:rPr lang="en-US" sz="1800" dirty="0" smtClean="0"/>
              <a:t>Brent Harrington</a:t>
            </a:r>
          </a:p>
          <a:p>
            <a:pPr marL="0" indent="0" algn="r" eaLnBrk="1" hangingPunct="1">
              <a:lnSpc>
                <a:spcPct val="90000"/>
              </a:lnSpc>
              <a:spcBef>
                <a:spcPct val="35000"/>
              </a:spcBef>
              <a:buFont typeface="Wingdings" pitchFamily="2" charset="2"/>
              <a:buNone/>
            </a:pPr>
            <a:r>
              <a:rPr lang="en-US" sz="1800" dirty="0" smtClean="0"/>
              <a:t>Director</a:t>
            </a:r>
          </a:p>
          <a:p>
            <a:pPr marL="0" indent="0" algn="r" eaLnBrk="1" hangingPunct="1">
              <a:lnSpc>
                <a:spcPct val="90000"/>
              </a:lnSpc>
              <a:spcBef>
                <a:spcPct val="35000"/>
              </a:spcBef>
              <a:buFont typeface="Wingdings" pitchFamily="2" charset="2"/>
              <a:buNone/>
            </a:pPr>
            <a:r>
              <a:rPr lang="en-US" sz="1800" dirty="0" smtClean="0"/>
              <a:t>Pharm </a:t>
            </a:r>
            <a:r>
              <a:rPr lang="en-US" sz="1800" dirty="0" err="1" smtClean="0"/>
              <a:t>Sci</a:t>
            </a:r>
            <a:r>
              <a:rPr lang="en-US" sz="1800" dirty="0" smtClean="0"/>
              <a:t> &amp; PGS Statistics</a:t>
            </a:r>
          </a:p>
          <a:p>
            <a:pPr marL="0" indent="0" algn="r" eaLnBrk="1" hangingPunct="1">
              <a:lnSpc>
                <a:spcPct val="90000"/>
              </a:lnSpc>
              <a:spcBef>
                <a:spcPct val="35000"/>
              </a:spcBef>
              <a:buFont typeface="Wingdings" pitchFamily="2" charset="2"/>
              <a:buNone/>
            </a:pPr>
            <a:r>
              <a:rPr lang="en-US" sz="1800" dirty="0" smtClean="0"/>
              <a:t>Pfizer Inc</a:t>
            </a:r>
          </a:p>
          <a:p>
            <a:pPr marL="0" indent="0" algn="r" eaLnBrk="1" hangingPunct="1">
              <a:lnSpc>
                <a:spcPct val="90000"/>
              </a:lnSpc>
              <a:spcBef>
                <a:spcPct val="35000"/>
              </a:spcBef>
              <a:buFont typeface="Wingdings" pitchFamily="2" charset="2"/>
              <a:buNone/>
            </a:pPr>
            <a:r>
              <a:rPr lang="en-US" sz="1800" dirty="0" smtClean="0"/>
              <a:t>2014 Midwest Biopharmaceutical Statistics Workshop</a:t>
            </a:r>
          </a:p>
          <a:p>
            <a:pPr marL="0" indent="0" algn="r" eaLnBrk="1" hangingPunct="1">
              <a:lnSpc>
                <a:spcPct val="90000"/>
              </a:lnSpc>
              <a:spcBef>
                <a:spcPct val="35000"/>
              </a:spcBef>
              <a:buFont typeface="Wingdings" pitchFamily="2" charset="2"/>
              <a:buNone/>
            </a:pPr>
            <a:r>
              <a:rPr lang="en-US" sz="1800" dirty="0" smtClean="0"/>
              <a:t>May 19-21, 2014</a:t>
            </a:r>
          </a:p>
          <a:p>
            <a:pPr marL="0" indent="0" algn="r" eaLnBrk="1" hangingPunct="1">
              <a:lnSpc>
                <a:spcPct val="90000"/>
              </a:lnSpc>
              <a:spcBef>
                <a:spcPct val="35000"/>
              </a:spcBef>
            </a:pPr>
            <a:endParaRPr lang="en-US" sz="1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143000" y="0"/>
            <a:ext cx="7772400" cy="917575"/>
          </a:xfrm>
        </p:spPr>
        <p:txBody>
          <a:bodyPr/>
          <a:lstStyle/>
          <a:p>
            <a:pPr algn="r" eaLnBrk="1" hangingPunct="1"/>
            <a:r>
              <a:rPr lang="en-US" dirty="0" smtClean="0"/>
              <a:t>Design of Experiments</a:t>
            </a:r>
          </a:p>
        </p:txBody>
      </p:sp>
      <p:sp>
        <p:nvSpPr>
          <p:cNvPr id="15363" name="Content Placeholder 2"/>
          <p:cNvSpPr>
            <a:spLocks noGrp="1"/>
          </p:cNvSpPr>
          <p:nvPr>
            <p:ph idx="1"/>
          </p:nvPr>
        </p:nvSpPr>
        <p:spPr>
          <a:xfrm>
            <a:off x="304800" y="1143000"/>
            <a:ext cx="8610600" cy="5029200"/>
          </a:xfrm>
        </p:spPr>
        <p:txBody>
          <a:bodyPr/>
          <a:lstStyle/>
          <a:p>
            <a:pPr eaLnBrk="1" hangingPunct="1"/>
            <a:r>
              <a:rPr lang="en-US" sz="2400" dirty="0" smtClean="0"/>
              <a:t>Method Development Experiments – </a:t>
            </a:r>
            <a:r>
              <a:rPr lang="en-US" dirty="0" smtClean="0"/>
              <a:t>Define the ranges that provide control of the measurement system</a:t>
            </a:r>
          </a:p>
          <a:p>
            <a:pPr eaLnBrk="1" hangingPunct="1"/>
            <a:endParaRPr lang="en-US" sz="800" dirty="0" smtClean="0"/>
          </a:p>
          <a:p>
            <a:pPr eaLnBrk="1" hangingPunct="1"/>
            <a:r>
              <a:rPr lang="en-US" sz="2400" dirty="0" smtClean="0"/>
              <a:t>DoE Strategy - sequential exploration and modeling -</a:t>
            </a:r>
            <a:r>
              <a:rPr lang="en-US" b="0" dirty="0" smtClean="0"/>
              <a:t>dependent upon the knowledge of the system, and the costs/resources available.  </a:t>
            </a:r>
          </a:p>
          <a:p>
            <a:pPr eaLnBrk="1" hangingPunct="1"/>
            <a:endParaRPr lang="en-US" sz="800" dirty="0" smtClean="0">
              <a:solidFill>
                <a:srgbClr val="0070C0"/>
              </a:solidFill>
            </a:endParaRPr>
          </a:p>
        </p:txBody>
      </p:sp>
      <p:pic>
        <p:nvPicPr>
          <p:cNvPr id="15364" name="Picture 5"/>
          <p:cNvPicPr>
            <a:picLocks noChangeAspect="1" noChangeArrowheads="1"/>
          </p:cNvPicPr>
          <p:nvPr/>
        </p:nvPicPr>
        <p:blipFill>
          <a:blip r:embed="rId3" cstate="print"/>
          <a:srcRect/>
          <a:stretch>
            <a:fillRect/>
          </a:stretch>
        </p:blipFill>
        <p:spPr bwMode="auto">
          <a:xfrm>
            <a:off x="1524000" y="3200400"/>
            <a:ext cx="5410200" cy="3352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317"/>
          <p:cNvPicPr>
            <a:picLocks noChangeAspect="1" noChangeArrowheads="1"/>
          </p:cNvPicPr>
          <p:nvPr/>
        </p:nvPicPr>
        <p:blipFill>
          <a:blip r:embed="rId2" cstate="print"/>
          <a:srcRect/>
          <a:stretch>
            <a:fillRect/>
          </a:stretch>
        </p:blipFill>
        <p:spPr bwMode="auto">
          <a:xfrm>
            <a:off x="4114800" y="1600200"/>
            <a:ext cx="4800600" cy="4665663"/>
          </a:xfrm>
          <a:prstGeom prst="rect">
            <a:avLst/>
          </a:prstGeom>
          <a:noFill/>
          <a:ln w="9525">
            <a:noFill/>
            <a:miter lim="800000"/>
            <a:headEnd/>
            <a:tailEnd/>
          </a:ln>
        </p:spPr>
      </p:pic>
      <p:pic>
        <p:nvPicPr>
          <p:cNvPr id="40963" name="Picture 1660"/>
          <p:cNvPicPr>
            <a:picLocks noChangeAspect="1" noChangeArrowheads="1"/>
          </p:cNvPicPr>
          <p:nvPr/>
        </p:nvPicPr>
        <p:blipFill>
          <a:blip r:embed="rId3" cstate="print"/>
          <a:srcRect/>
          <a:stretch>
            <a:fillRect/>
          </a:stretch>
        </p:blipFill>
        <p:spPr bwMode="auto">
          <a:xfrm>
            <a:off x="-228600" y="1600200"/>
            <a:ext cx="4800600" cy="4665663"/>
          </a:xfrm>
          <a:prstGeom prst="rect">
            <a:avLst/>
          </a:prstGeom>
          <a:noFill/>
          <a:ln w="9525">
            <a:noFill/>
            <a:miter lim="800000"/>
            <a:headEnd/>
            <a:tailEnd/>
          </a:ln>
        </p:spPr>
      </p:pic>
      <p:sp>
        <p:nvSpPr>
          <p:cNvPr id="40964" name="Title 1"/>
          <p:cNvSpPr>
            <a:spLocks noGrp="1"/>
          </p:cNvSpPr>
          <p:nvPr>
            <p:ph type="title"/>
          </p:nvPr>
        </p:nvSpPr>
        <p:spPr>
          <a:xfrm>
            <a:off x="465931" y="152400"/>
            <a:ext cx="8212138" cy="838200"/>
          </a:xfrm>
        </p:spPr>
        <p:txBody>
          <a:bodyPr>
            <a:noAutofit/>
          </a:bodyPr>
          <a:lstStyle/>
          <a:p>
            <a:r>
              <a:rPr lang="en-US" b="1" dirty="0" smtClean="0">
                <a:solidFill>
                  <a:schemeClr val="tx2"/>
                </a:solidFill>
              </a:rPr>
              <a:t>Contour Plots of Two Responses &amp; Two PP’s</a:t>
            </a:r>
          </a:p>
        </p:txBody>
      </p:sp>
      <p:cxnSp>
        <p:nvCxnSpPr>
          <p:cNvPr id="9" name="Straight Arrow Connector 8"/>
          <p:cNvCxnSpPr/>
          <p:nvPr/>
        </p:nvCxnSpPr>
        <p:spPr>
          <a:xfrm rot="10800000">
            <a:off x="2209800" y="3581400"/>
            <a:ext cx="685800" cy="533400"/>
          </a:xfrm>
          <a:prstGeom prst="straightConnector1">
            <a:avLst/>
          </a:prstGeom>
          <a:ln w="57150">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10800000">
            <a:off x="6248400" y="3886200"/>
            <a:ext cx="1371600" cy="1588"/>
          </a:xfrm>
          <a:prstGeom prst="straightConnector1">
            <a:avLst/>
          </a:prstGeom>
          <a:ln w="38100">
            <a:solidFill>
              <a:srgbClr val="0070C0"/>
            </a:solidFill>
            <a:tailEnd type="arrow"/>
          </a:ln>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294967295"/>
          </p:nvPr>
        </p:nvSpPr>
        <p:spPr>
          <a:xfrm>
            <a:off x="0" y="6381750"/>
            <a:ext cx="2133600" cy="476250"/>
          </a:xfrm>
          <a:prstGeom prst="rect">
            <a:avLst/>
          </a:prstGeom>
        </p:spPr>
        <p:txBody>
          <a:bodyPr/>
          <a:lstStyle/>
          <a:p>
            <a:pPr>
              <a:defRPr/>
            </a:pPr>
            <a:fld id="{B047B9FA-7BA8-4149-BF61-EA6B1FD1CA83}" type="slidenum">
              <a:rPr lang="en-US" sz="1200">
                <a:latin typeface="+mn-lt"/>
              </a:rPr>
              <a:pPr>
                <a:defRPr/>
              </a:pPr>
              <a:t>11</a:t>
            </a:fld>
            <a:endParaRPr lang="en-US" sz="1200" dirty="0">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p:cNvPicPr>
            <a:picLocks noChangeAspect="1" noChangeArrowheads="1"/>
          </p:cNvPicPr>
          <p:nvPr/>
        </p:nvPicPr>
        <p:blipFill>
          <a:blip r:embed="rId3" cstate="print"/>
          <a:srcRect/>
          <a:stretch>
            <a:fillRect/>
          </a:stretch>
        </p:blipFill>
        <p:spPr bwMode="auto">
          <a:xfrm>
            <a:off x="320842" y="1154299"/>
            <a:ext cx="5586413" cy="4892675"/>
          </a:xfrm>
          <a:prstGeom prst="rect">
            <a:avLst/>
          </a:prstGeom>
          <a:noFill/>
          <a:ln w="9525">
            <a:noFill/>
            <a:miter lim="800000"/>
            <a:headEnd/>
            <a:tailEnd/>
          </a:ln>
        </p:spPr>
      </p:pic>
      <p:sp>
        <p:nvSpPr>
          <p:cNvPr id="3" name="Slide Number Placeholder 2"/>
          <p:cNvSpPr>
            <a:spLocks noGrp="1"/>
          </p:cNvSpPr>
          <p:nvPr>
            <p:ph type="sldNum" sz="quarter" idx="4294967295"/>
          </p:nvPr>
        </p:nvSpPr>
        <p:spPr bwMode="gray">
          <a:xfrm>
            <a:off x="7482348" y="6317609"/>
            <a:ext cx="1455174" cy="184666"/>
          </a:xfrm>
          <a:prstGeom prst="rect">
            <a:avLst/>
          </a:prstGeom>
          <a:ln algn="ctr">
            <a:miter lim="800000"/>
            <a:headEnd/>
            <a:tailEnd/>
          </a:ln>
        </p:spPr>
        <p:txBody>
          <a:bodyPr wrap="square" lIns="0" tIns="0" rIns="0" bIns="0" anchor="b">
            <a:spAutoFit/>
          </a:bodyPr>
          <a:lstStyle/>
          <a:p>
            <a:pPr eaLnBrk="0" hangingPunct="0">
              <a:defRPr/>
            </a:pPr>
            <a:fld id="{F6646B4A-13D9-4775-B698-545FB27163E5}" type="slidenum">
              <a:rPr lang="en-US" sz="1200" b="1">
                <a:solidFill>
                  <a:schemeClr val="tx2"/>
                </a:solidFill>
                <a:latin typeface="+mn-lt"/>
              </a:rPr>
              <a:pPr eaLnBrk="0" hangingPunct="0">
                <a:defRPr/>
              </a:pPr>
              <a:t>12</a:t>
            </a:fld>
            <a:endParaRPr lang="en-US" sz="1200" b="1" dirty="0">
              <a:solidFill>
                <a:schemeClr val="tx2"/>
              </a:solidFill>
              <a:latin typeface="+mn-lt"/>
            </a:endParaRPr>
          </a:p>
        </p:txBody>
      </p:sp>
      <p:sp>
        <p:nvSpPr>
          <p:cNvPr id="11" name="TextBox 10"/>
          <p:cNvSpPr txBox="1"/>
          <p:nvPr/>
        </p:nvSpPr>
        <p:spPr>
          <a:xfrm>
            <a:off x="5643563" y="1981200"/>
            <a:ext cx="3500437" cy="2308225"/>
          </a:xfrm>
          <a:prstGeom prst="rect">
            <a:avLst/>
          </a:prstGeom>
          <a:noFill/>
        </p:spPr>
        <p:txBody>
          <a:bodyPr>
            <a:spAutoFit/>
          </a:bodyPr>
          <a:lstStyle/>
          <a:p>
            <a:pPr marL="225425" indent="-225425">
              <a:buFont typeface="Arial" pitchFamily="34" charset="0"/>
              <a:buChar char="•"/>
              <a:defRPr/>
            </a:pPr>
            <a:r>
              <a:rPr lang="en-US" sz="2400" b="1" dirty="0">
                <a:solidFill>
                  <a:schemeClr val="tx2"/>
                </a:solidFill>
                <a:latin typeface="+mn-lt"/>
              </a:rPr>
              <a:t> Easy to implement.</a:t>
            </a:r>
          </a:p>
          <a:p>
            <a:pPr marL="225425" indent="-225425">
              <a:defRPr/>
            </a:pPr>
            <a:endParaRPr lang="en-US" sz="2400" b="1" dirty="0">
              <a:solidFill>
                <a:schemeClr val="tx2"/>
              </a:solidFill>
              <a:latin typeface="+mn-lt"/>
            </a:endParaRPr>
          </a:p>
          <a:p>
            <a:pPr marL="225425" indent="-225425">
              <a:buFont typeface="Arial" pitchFamily="34" charset="0"/>
              <a:buChar char="•"/>
              <a:defRPr/>
            </a:pPr>
            <a:r>
              <a:rPr lang="en-US" sz="2400" b="1" dirty="0">
                <a:solidFill>
                  <a:schemeClr val="tx2"/>
                </a:solidFill>
                <a:latin typeface="+mn-lt"/>
              </a:rPr>
              <a:t>Lends to “Edge of Failure” Terminology</a:t>
            </a:r>
          </a:p>
          <a:p>
            <a:pPr marL="225425" indent="-225425">
              <a:defRPr/>
            </a:pPr>
            <a:endParaRPr lang="en-US" sz="2400" b="1" dirty="0">
              <a:solidFill>
                <a:schemeClr val="tx2"/>
              </a:solidFill>
              <a:latin typeface="+mn-lt"/>
            </a:endParaRPr>
          </a:p>
          <a:p>
            <a:pPr marL="225425" indent="-225425">
              <a:buFont typeface="Arial" pitchFamily="34" charset="0"/>
              <a:buChar char="•"/>
              <a:defRPr/>
            </a:pPr>
            <a:r>
              <a:rPr lang="en-US" sz="2400" b="1" dirty="0" smtClean="0">
                <a:solidFill>
                  <a:schemeClr val="tx2"/>
                </a:solidFill>
                <a:latin typeface="+mn-lt"/>
              </a:rPr>
              <a:t>“EOF” </a:t>
            </a:r>
            <a:r>
              <a:rPr lang="en-US" sz="2400" b="1" dirty="0">
                <a:solidFill>
                  <a:schemeClr val="tx2"/>
                </a:solidFill>
                <a:latin typeface="+mn-lt"/>
              </a:rPr>
              <a:t>is misleading.</a:t>
            </a:r>
          </a:p>
        </p:txBody>
      </p:sp>
      <p:sp>
        <p:nvSpPr>
          <p:cNvPr id="41989" name="Title 15"/>
          <p:cNvSpPr>
            <a:spLocks noGrp="1"/>
          </p:cNvSpPr>
          <p:nvPr>
            <p:ph type="title"/>
          </p:nvPr>
        </p:nvSpPr>
        <p:spPr>
          <a:xfrm>
            <a:off x="228600" y="8681"/>
            <a:ext cx="9144000" cy="893615"/>
          </a:xfrm>
        </p:spPr>
        <p:txBody>
          <a:bodyPr/>
          <a:lstStyle/>
          <a:p>
            <a:pPr algn="l"/>
            <a:r>
              <a:rPr lang="en-US" b="1" dirty="0" smtClean="0">
                <a:solidFill>
                  <a:schemeClr val="tx2"/>
                </a:solidFill>
              </a:rPr>
              <a:t>Overlay Plot of Two Responses vs. Two PP’s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p:cNvPicPr>
            <a:picLocks noChangeAspect="1" noChangeArrowheads="1"/>
          </p:cNvPicPr>
          <p:nvPr/>
        </p:nvPicPr>
        <p:blipFill>
          <a:blip r:embed="rId3" cstate="print"/>
          <a:srcRect/>
          <a:stretch>
            <a:fillRect/>
          </a:stretch>
        </p:blipFill>
        <p:spPr bwMode="auto">
          <a:xfrm>
            <a:off x="34635" y="1371245"/>
            <a:ext cx="5133975" cy="4495800"/>
          </a:xfrm>
          <a:prstGeom prst="rect">
            <a:avLst/>
          </a:prstGeom>
          <a:noFill/>
          <a:ln w="9525">
            <a:noFill/>
            <a:miter lim="800000"/>
            <a:headEnd/>
            <a:tailEnd/>
          </a:ln>
        </p:spPr>
      </p:pic>
      <p:sp>
        <p:nvSpPr>
          <p:cNvPr id="13" name="Slide Number Placeholder 5"/>
          <p:cNvSpPr>
            <a:spLocks noGrp="1"/>
          </p:cNvSpPr>
          <p:nvPr>
            <p:ph type="sldNum" sz="quarter" idx="4294967295"/>
          </p:nvPr>
        </p:nvSpPr>
        <p:spPr>
          <a:xfrm>
            <a:off x="0" y="6381750"/>
            <a:ext cx="2133600" cy="476250"/>
          </a:xfrm>
          <a:prstGeom prst="rect">
            <a:avLst/>
          </a:prstGeom>
        </p:spPr>
        <p:txBody>
          <a:bodyPr/>
          <a:lstStyle/>
          <a:p>
            <a:pPr>
              <a:defRPr/>
            </a:pPr>
            <a:fld id="{FC7132C5-A813-40E4-BB08-7E0E748E5C5A}" type="slidenum">
              <a:rPr lang="en-US">
                <a:latin typeface="+mn-lt"/>
              </a:rPr>
              <a:pPr>
                <a:defRPr/>
              </a:pPr>
              <a:t>13</a:t>
            </a:fld>
            <a:endParaRPr lang="en-US" dirty="0">
              <a:latin typeface="+mn-lt"/>
            </a:endParaRPr>
          </a:p>
        </p:txBody>
      </p:sp>
      <p:sp>
        <p:nvSpPr>
          <p:cNvPr id="43012" name="Rectangle 2"/>
          <p:cNvSpPr>
            <a:spLocks noGrp="1" noChangeArrowheads="1"/>
          </p:cNvSpPr>
          <p:nvPr>
            <p:ph type="title"/>
          </p:nvPr>
        </p:nvSpPr>
        <p:spPr>
          <a:xfrm>
            <a:off x="723900" y="0"/>
            <a:ext cx="8610600" cy="914400"/>
          </a:xfrm>
        </p:spPr>
        <p:txBody>
          <a:bodyPr>
            <a:noAutofit/>
          </a:bodyPr>
          <a:lstStyle/>
          <a:p>
            <a:pPr algn="l"/>
            <a:r>
              <a:rPr lang="en-US" b="1" dirty="0" smtClean="0">
                <a:solidFill>
                  <a:schemeClr val="tx2"/>
                </a:solidFill>
              </a:rPr>
              <a:t>Overlay Plot of Two Responses vs. Two PP’s</a:t>
            </a:r>
          </a:p>
        </p:txBody>
      </p:sp>
      <p:sp>
        <p:nvSpPr>
          <p:cNvPr id="74765" name="Rectangle 13"/>
          <p:cNvSpPr>
            <a:spLocks noChangeArrowheads="1"/>
          </p:cNvSpPr>
          <p:nvPr/>
        </p:nvSpPr>
        <p:spPr bwMode="auto">
          <a:xfrm>
            <a:off x="5036916" y="1401146"/>
            <a:ext cx="4114800" cy="3733800"/>
          </a:xfrm>
          <a:prstGeom prst="rect">
            <a:avLst/>
          </a:prstGeom>
          <a:noFill/>
          <a:ln w="9525">
            <a:noFill/>
            <a:miter lim="800000"/>
            <a:headEnd/>
            <a:tailEnd/>
          </a:ln>
          <a:effectLst/>
        </p:spPr>
        <p:txBody>
          <a:bodyPr/>
          <a:lstStyle/>
          <a:p>
            <a:pPr marL="342900" indent="-342900">
              <a:spcBef>
                <a:spcPct val="20000"/>
              </a:spcBef>
              <a:buFontTx/>
              <a:buChar char="•"/>
              <a:defRPr/>
            </a:pPr>
            <a:r>
              <a:rPr lang="en-US" sz="2000" b="1" dirty="0">
                <a:solidFill>
                  <a:schemeClr val="tx2"/>
                </a:solidFill>
                <a:latin typeface="+mn-lt"/>
              </a:rPr>
              <a:t>The probability of simultaneously passing the specifications varies within in the yellow region</a:t>
            </a:r>
          </a:p>
          <a:p>
            <a:pPr marL="342900" indent="-342900">
              <a:spcBef>
                <a:spcPct val="20000"/>
              </a:spcBef>
              <a:defRPr/>
            </a:pPr>
            <a:r>
              <a:rPr lang="en-US" sz="2000" b="1" dirty="0">
                <a:solidFill>
                  <a:schemeClr val="tx2"/>
                </a:solidFill>
                <a:latin typeface="+mn-lt"/>
              </a:rPr>
              <a:t> </a:t>
            </a:r>
          </a:p>
          <a:p>
            <a:pPr marL="342900" indent="-342900">
              <a:spcBef>
                <a:spcPct val="20000"/>
              </a:spcBef>
              <a:buFontTx/>
              <a:buChar char="•"/>
              <a:defRPr/>
            </a:pPr>
            <a:r>
              <a:rPr lang="en-US" sz="2000" b="1" dirty="0">
                <a:solidFill>
                  <a:schemeClr val="tx2"/>
                </a:solidFill>
                <a:latin typeface="+mn-lt"/>
              </a:rPr>
              <a:t>“Boundary” provides no greater than 50% probability of passing </a:t>
            </a:r>
          </a:p>
          <a:p>
            <a:pPr marL="342900" indent="-342900">
              <a:spcBef>
                <a:spcPct val="20000"/>
              </a:spcBef>
              <a:defRPr/>
            </a:pPr>
            <a:endParaRPr lang="en-US" sz="2000" b="1" dirty="0">
              <a:solidFill>
                <a:schemeClr val="tx2"/>
              </a:solidFill>
              <a:latin typeface="+mn-lt"/>
            </a:endParaRPr>
          </a:p>
          <a:p>
            <a:pPr marL="342900" indent="-342900">
              <a:spcBef>
                <a:spcPct val="20000"/>
              </a:spcBef>
              <a:buFontTx/>
              <a:buChar char="•"/>
              <a:defRPr/>
            </a:pPr>
            <a:r>
              <a:rPr lang="en-US" sz="2000" b="1" dirty="0">
                <a:solidFill>
                  <a:schemeClr val="tx2"/>
                </a:solidFill>
                <a:latin typeface="+mn-lt"/>
              </a:rPr>
              <a:t>The combined probabilities decrease in areas of intersecting requirements</a:t>
            </a:r>
          </a:p>
        </p:txBody>
      </p:sp>
      <p:sp>
        <p:nvSpPr>
          <p:cNvPr id="74771" name="Text Box 19"/>
          <p:cNvSpPr txBox="1">
            <a:spLocks noChangeArrowheads="1"/>
          </p:cNvSpPr>
          <p:nvPr/>
        </p:nvSpPr>
        <p:spPr bwMode="auto">
          <a:xfrm>
            <a:off x="2701635" y="2971445"/>
            <a:ext cx="1554163" cy="338138"/>
          </a:xfrm>
          <a:prstGeom prst="rect">
            <a:avLst/>
          </a:prstGeom>
          <a:noFill/>
          <a:ln w="9525">
            <a:noFill/>
            <a:miter lim="800000"/>
            <a:headEnd/>
            <a:tailEnd/>
          </a:ln>
          <a:effectLst/>
        </p:spPr>
        <p:txBody>
          <a:bodyPr>
            <a:spAutoFit/>
          </a:bodyPr>
          <a:lstStyle/>
          <a:p>
            <a:pPr>
              <a:defRPr/>
            </a:pPr>
            <a:r>
              <a:rPr lang="en-US" sz="1600" b="1" dirty="0">
                <a:solidFill>
                  <a:srgbClr val="C00000"/>
                </a:solidFill>
                <a:latin typeface="+mn-lt"/>
              </a:rPr>
              <a:t>&lt; 50% </a:t>
            </a:r>
            <a:r>
              <a:rPr lang="en-US" sz="1600" b="1" dirty="0" err="1">
                <a:solidFill>
                  <a:srgbClr val="C00000"/>
                </a:solidFill>
                <a:latin typeface="+mn-lt"/>
              </a:rPr>
              <a:t>Prob</a:t>
            </a:r>
            <a:endParaRPr lang="en-US" sz="1600" b="1" dirty="0">
              <a:solidFill>
                <a:srgbClr val="C00000"/>
              </a:solidFill>
              <a:latin typeface="+mn-lt"/>
            </a:endParaRPr>
          </a:p>
        </p:txBody>
      </p:sp>
      <p:sp>
        <p:nvSpPr>
          <p:cNvPr id="74772" name="Line 20"/>
          <p:cNvSpPr>
            <a:spLocks noChangeShapeType="1"/>
          </p:cNvSpPr>
          <p:nvPr/>
        </p:nvSpPr>
        <p:spPr bwMode="auto">
          <a:xfrm>
            <a:off x="3997035" y="3200045"/>
            <a:ext cx="533400" cy="46038"/>
          </a:xfrm>
          <a:prstGeom prst="line">
            <a:avLst/>
          </a:prstGeom>
          <a:noFill/>
          <a:ln w="38100">
            <a:solidFill>
              <a:srgbClr val="0070C0"/>
            </a:solidFill>
            <a:round/>
            <a:headEnd/>
            <a:tailEnd type="triangle" w="med" len="med"/>
          </a:ln>
        </p:spPr>
        <p:txBody>
          <a:bodyPr/>
          <a:lstStyle/>
          <a:p>
            <a:endParaRPr lang="en-US"/>
          </a:p>
        </p:txBody>
      </p:sp>
      <p:sp>
        <p:nvSpPr>
          <p:cNvPr id="74774" name="Line 22"/>
          <p:cNvSpPr>
            <a:spLocks noChangeShapeType="1"/>
          </p:cNvSpPr>
          <p:nvPr/>
        </p:nvSpPr>
        <p:spPr bwMode="auto">
          <a:xfrm flipV="1">
            <a:off x="3997035" y="2209445"/>
            <a:ext cx="381000" cy="76200"/>
          </a:xfrm>
          <a:prstGeom prst="line">
            <a:avLst/>
          </a:prstGeom>
          <a:noFill/>
          <a:ln w="38100">
            <a:solidFill>
              <a:srgbClr val="0070C0"/>
            </a:solidFill>
            <a:round/>
            <a:headEnd/>
            <a:tailEnd type="triangle" w="med" len="med"/>
          </a:ln>
        </p:spPr>
        <p:txBody>
          <a:bodyPr/>
          <a:lstStyle/>
          <a:p>
            <a:endParaRPr lang="en-US"/>
          </a:p>
        </p:txBody>
      </p:sp>
      <p:sp>
        <p:nvSpPr>
          <p:cNvPr id="74775" name="Text Box 23"/>
          <p:cNvSpPr txBox="1">
            <a:spLocks noChangeArrowheads="1"/>
          </p:cNvSpPr>
          <p:nvPr/>
        </p:nvSpPr>
        <p:spPr bwMode="auto">
          <a:xfrm>
            <a:off x="2854035" y="2133245"/>
            <a:ext cx="1325563" cy="338138"/>
          </a:xfrm>
          <a:prstGeom prst="rect">
            <a:avLst/>
          </a:prstGeom>
          <a:noFill/>
          <a:ln w="9525">
            <a:noFill/>
            <a:miter lim="800000"/>
            <a:headEnd/>
            <a:tailEnd/>
          </a:ln>
          <a:effectLst/>
        </p:spPr>
        <p:txBody>
          <a:bodyPr>
            <a:spAutoFit/>
          </a:bodyPr>
          <a:lstStyle/>
          <a:p>
            <a:pPr>
              <a:defRPr/>
            </a:pPr>
            <a:r>
              <a:rPr lang="en-US" sz="1600" b="1" dirty="0">
                <a:solidFill>
                  <a:srgbClr val="C00000"/>
                </a:solidFill>
                <a:latin typeface="+mn-lt"/>
              </a:rPr>
              <a:t>~50% </a:t>
            </a:r>
            <a:r>
              <a:rPr lang="en-US" sz="1600" b="1" dirty="0" err="1">
                <a:solidFill>
                  <a:srgbClr val="C00000"/>
                </a:solidFill>
                <a:latin typeface="+mn-lt"/>
              </a:rPr>
              <a:t>Prob</a:t>
            </a:r>
            <a:endParaRPr lang="en-US" sz="1600" b="1" dirty="0">
              <a:solidFill>
                <a:srgbClr val="C00000"/>
              </a:solidFill>
              <a:latin typeface="+mn-lt"/>
            </a:endParaRPr>
          </a:p>
        </p:txBody>
      </p:sp>
      <p:sp>
        <p:nvSpPr>
          <p:cNvPr id="15" name="Text Box 23"/>
          <p:cNvSpPr txBox="1">
            <a:spLocks noChangeArrowheads="1"/>
          </p:cNvSpPr>
          <p:nvPr/>
        </p:nvSpPr>
        <p:spPr bwMode="auto">
          <a:xfrm>
            <a:off x="1558635" y="3885845"/>
            <a:ext cx="1554163" cy="338138"/>
          </a:xfrm>
          <a:prstGeom prst="rect">
            <a:avLst/>
          </a:prstGeom>
          <a:noFill/>
          <a:ln w="9525">
            <a:noFill/>
            <a:miter lim="800000"/>
            <a:headEnd/>
            <a:tailEnd/>
          </a:ln>
          <a:effectLst/>
        </p:spPr>
        <p:txBody>
          <a:bodyPr>
            <a:spAutoFit/>
          </a:bodyPr>
          <a:lstStyle/>
          <a:p>
            <a:pPr>
              <a:defRPr/>
            </a:pPr>
            <a:r>
              <a:rPr lang="en-US" sz="1600" b="1" dirty="0">
                <a:solidFill>
                  <a:srgbClr val="C00000"/>
                </a:solidFill>
                <a:latin typeface="+mn-lt"/>
              </a:rPr>
              <a:t>~50% </a:t>
            </a:r>
            <a:r>
              <a:rPr lang="en-US" sz="1600" b="1" dirty="0" err="1">
                <a:solidFill>
                  <a:srgbClr val="C00000"/>
                </a:solidFill>
                <a:latin typeface="+mn-lt"/>
              </a:rPr>
              <a:t>Prob</a:t>
            </a:r>
            <a:endParaRPr lang="en-US" sz="1600" b="1" dirty="0">
              <a:solidFill>
                <a:srgbClr val="C00000"/>
              </a:solidFill>
              <a:latin typeface="+mn-lt"/>
            </a:endParaRPr>
          </a:p>
        </p:txBody>
      </p:sp>
      <p:sp>
        <p:nvSpPr>
          <p:cNvPr id="16" name="Line 22"/>
          <p:cNvSpPr>
            <a:spLocks noChangeShapeType="1"/>
          </p:cNvSpPr>
          <p:nvPr/>
        </p:nvSpPr>
        <p:spPr bwMode="auto">
          <a:xfrm>
            <a:off x="2701635" y="4190645"/>
            <a:ext cx="304800" cy="304800"/>
          </a:xfrm>
          <a:prstGeom prst="line">
            <a:avLst/>
          </a:prstGeom>
          <a:noFill/>
          <a:ln w="38100">
            <a:solidFill>
              <a:srgbClr val="0070C0"/>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7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77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477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47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71" grpId="0"/>
      <p:bldP spid="74772" grpId="0" animBg="1"/>
      <p:bldP spid="74774" grpId="0" animBg="1"/>
      <p:bldP spid="74775" grpId="0"/>
      <p:bldP spid="15" grpId="0"/>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C:\Documents and Settings\wangk10\My Documents\project\PharmSci Netmeeting\yearly highlights\2011\JAK3\Kim\JAK3_amidation_BOOTSTRAP\Overlay_Plot_B_vs_C_1.png"/>
          <p:cNvPicPr>
            <a:picLocks noChangeAspect="1" noChangeArrowheads="1"/>
          </p:cNvPicPr>
          <p:nvPr/>
        </p:nvPicPr>
        <p:blipFill>
          <a:blip r:embed="rId3" cstate="print"/>
          <a:srcRect/>
          <a:stretch>
            <a:fillRect/>
          </a:stretch>
        </p:blipFill>
        <p:spPr bwMode="auto">
          <a:xfrm>
            <a:off x="1258529" y="1233640"/>
            <a:ext cx="6019800" cy="5248275"/>
          </a:xfrm>
          <a:prstGeom prst="rect">
            <a:avLst/>
          </a:prstGeom>
          <a:noFill/>
          <a:ln w="9525">
            <a:noFill/>
            <a:miter lim="800000"/>
            <a:headEnd/>
            <a:tailEnd/>
          </a:ln>
        </p:spPr>
      </p:pic>
      <p:sp>
        <p:nvSpPr>
          <p:cNvPr id="19" name="Rectangle 2"/>
          <p:cNvSpPr txBox="1">
            <a:spLocks noChangeArrowheads="1"/>
          </p:cNvSpPr>
          <p:nvPr/>
        </p:nvSpPr>
        <p:spPr bwMode="auto">
          <a:xfrm>
            <a:off x="381000" y="0"/>
            <a:ext cx="8763000" cy="914400"/>
          </a:xfrm>
          <a:prstGeom prst="rect">
            <a:avLst/>
          </a:prstGeom>
          <a:noFill/>
          <a:ln w="9525">
            <a:noFill/>
            <a:miter lim="800000"/>
            <a:headEnd/>
            <a:tailEnd/>
          </a:ln>
        </p:spPr>
        <p:txBody>
          <a:bodyPr anchor="ctr"/>
          <a:lstStyle/>
          <a:p>
            <a:pPr defTabSz="457200">
              <a:defRPr/>
            </a:pPr>
            <a:r>
              <a:rPr lang="en-US" sz="3200" b="1" dirty="0" smtClean="0">
                <a:solidFill>
                  <a:schemeClr val="tx2"/>
                </a:solidFill>
                <a:latin typeface="+mj-lt"/>
              </a:rPr>
              <a:t>Success Story … Prospective </a:t>
            </a:r>
            <a:r>
              <a:rPr lang="en-US" sz="3200" b="1" dirty="0">
                <a:solidFill>
                  <a:schemeClr val="tx2"/>
                </a:solidFill>
                <a:latin typeface="+mj-lt"/>
              </a:rPr>
              <a:t>Process Reliability Estimate (PPRE)</a:t>
            </a:r>
            <a:endParaRPr lang="en-US" sz="3200" b="1" dirty="0">
              <a:solidFill>
                <a:schemeClr val="tx2"/>
              </a:solidFill>
              <a:latin typeface="+mj-lt"/>
              <a:ea typeface="ヒラギノ角ゴ Pro W3" charset="-128"/>
              <a:cs typeface="ヒラギノ角ゴ Pro W3"/>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0"/>
            <a:ext cx="6208713" cy="917575"/>
          </a:xfrm>
        </p:spPr>
        <p:txBody>
          <a:bodyPr/>
          <a:lstStyle/>
          <a:p>
            <a:r>
              <a:rPr lang="en-US" dirty="0" smtClean="0"/>
              <a:t>Issues?  </a:t>
            </a:r>
            <a:endParaRPr lang="en-US" dirty="0"/>
          </a:p>
        </p:txBody>
      </p:sp>
      <p:sp>
        <p:nvSpPr>
          <p:cNvPr id="3" name="Content Placeholder 2"/>
          <p:cNvSpPr>
            <a:spLocks noGrp="1"/>
          </p:cNvSpPr>
          <p:nvPr>
            <p:ph idx="1"/>
          </p:nvPr>
        </p:nvSpPr>
        <p:spPr>
          <a:xfrm>
            <a:off x="304800" y="1219200"/>
            <a:ext cx="8610600" cy="5029200"/>
          </a:xfrm>
        </p:spPr>
        <p:txBody>
          <a:bodyPr/>
          <a:lstStyle/>
          <a:p>
            <a:pPr>
              <a:buClrTx/>
              <a:buFont typeface="Arial" panose="020B0604020202020204" pitchFamily="34" charset="0"/>
              <a:buChar char="•"/>
            </a:pPr>
            <a:r>
              <a:rPr lang="en-US" sz="2400" dirty="0" smtClean="0"/>
              <a:t>Reality – Pharmaceutical Development is highly regulated </a:t>
            </a:r>
          </a:p>
          <a:p>
            <a:pPr lvl="1">
              <a:buClrTx/>
            </a:pPr>
            <a:r>
              <a:rPr lang="en-US" sz="2400" dirty="0" smtClean="0">
                <a:solidFill>
                  <a:srgbClr val="000000"/>
                </a:solidFill>
              </a:rPr>
              <a:t>Real or perceived regulatory hurdles cause </a:t>
            </a:r>
            <a:r>
              <a:rPr lang="en-US" sz="2400" dirty="0" smtClean="0">
                <a:solidFill>
                  <a:srgbClr val="C00000"/>
                </a:solidFill>
              </a:rPr>
              <a:t>Compliance</a:t>
            </a:r>
            <a:r>
              <a:rPr lang="en-US" sz="2400" dirty="0" smtClean="0">
                <a:solidFill>
                  <a:srgbClr val="000000"/>
                </a:solidFill>
              </a:rPr>
              <a:t>-driven rather than </a:t>
            </a:r>
            <a:r>
              <a:rPr lang="en-US" sz="2400" dirty="0" smtClean="0">
                <a:solidFill>
                  <a:srgbClr val="C00000"/>
                </a:solidFill>
              </a:rPr>
              <a:t>Process Understanding</a:t>
            </a:r>
            <a:r>
              <a:rPr lang="en-US" sz="2400" dirty="0" smtClean="0">
                <a:solidFill>
                  <a:srgbClr val="000000"/>
                </a:solidFill>
              </a:rPr>
              <a:t>-driven development</a:t>
            </a:r>
          </a:p>
          <a:p>
            <a:pPr lvl="2">
              <a:buClrTx/>
            </a:pPr>
            <a:r>
              <a:rPr lang="en-US" sz="2400" dirty="0" smtClean="0">
                <a:solidFill>
                  <a:srgbClr val="000000"/>
                </a:solidFill>
              </a:rPr>
              <a:t>No clear definition of relevant measure exists</a:t>
            </a:r>
          </a:p>
          <a:p>
            <a:pPr lvl="3">
              <a:buClrTx/>
            </a:pPr>
            <a:r>
              <a:rPr lang="en-US" sz="2400" dirty="0" smtClean="0">
                <a:solidFill>
                  <a:srgbClr val="000000"/>
                </a:solidFill>
              </a:rPr>
              <a:t>What measure (reportable value) assessed against specifications?</a:t>
            </a:r>
          </a:p>
          <a:p>
            <a:pPr lvl="2">
              <a:buClrTx/>
            </a:pPr>
            <a:r>
              <a:rPr lang="en-US" sz="2400" dirty="0" smtClean="0">
                <a:solidFill>
                  <a:srgbClr val="000000"/>
                </a:solidFill>
              </a:rPr>
              <a:t>No incentive for providing additional testing to increase confidence in scientifically risk-based decisions</a:t>
            </a:r>
          </a:p>
          <a:p>
            <a:pPr lvl="2">
              <a:buClrTx/>
              <a:buFont typeface="Arial" pitchFamily="34" charset="0"/>
              <a:buChar char="•"/>
            </a:pPr>
            <a:endParaRPr lang="en-US" sz="2400" dirty="0" smtClean="0">
              <a:solidFill>
                <a:srgbClr val="000000"/>
              </a:solidFill>
            </a:endParaRPr>
          </a:p>
          <a:p>
            <a:pPr>
              <a:buClrTx/>
              <a:buFont typeface="Arial" pitchFamily="34" charset="0"/>
              <a:buChar char="•"/>
            </a:pPr>
            <a:endParaRPr lang="en-US" sz="2400" dirty="0">
              <a:solidFill>
                <a:srgbClr val="0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Regulatory Criteria</a:t>
            </a:r>
            <a:endParaRPr lang="en-US" dirty="0"/>
          </a:p>
        </p:txBody>
      </p:sp>
      <p:sp>
        <p:nvSpPr>
          <p:cNvPr id="3" name="Content Placeholder 2"/>
          <p:cNvSpPr>
            <a:spLocks noGrp="1"/>
          </p:cNvSpPr>
          <p:nvPr>
            <p:ph idx="1"/>
          </p:nvPr>
        </p:nvSpPr>
        <p:spPr>
          <a:xfrm>
            <a:off x="152400" y="1066800"/>
            <a:ext cx="8763000" cy="1676400"/>
          </a:xfrm>
        </p:spPr>
        <p:txBody>
          <a:bodyPr/>
          <a:lstStyle/>
          <a:p>
            <a:pPr marL="342900" lvl="2" indent="-342900">
              <a:buClrTx/>
              <a:buFont typeface="Arial" panose="020B0604020202020204" pitchFamily="34" charset="0"/>
              <a:buChar char="•"/>
            </a:pPr>
            <a:r>
              <a:rPr lang="en-US" sz="2400" dirty="0" smtClean="0"/>
              <a:t>ICH Q6A/B  (Specifications):  </a:t>
            </a:r>
          </a:p>
          <a:p>
            <a:pPr marL="800100" lvl="3" indent="-342900">
              <a:buClrTx/>
              <a:buFont typeface="Arial" panose="020B0604020202020204" pitchFamily="34" charset="0"/>
              <a:buChar char="•"/>
            </a:pPr>
            <a:r>
              <a:rPr lang="en-US" dirty="0" smtClean="0"/>
              <a:t>Acceptance Criteria are limits that </a:t>
            </a:r>
            <a:r>
              <a:rPr lang="en-US" u="sng" dirty="0" smtClean="0">
                <a:solidFill>
                  <a:srgbClr val="C00000"/>
                </a:solidFill>
              </a:rPr>
              <a:t>each individual reportable value</a:t>
            </a:r>
            <a:r>
              <a:rPr lang="en-US" dirty="0" smtClean="0"/>
              <a:t> is expected to meet</a:t>
            </a:r>
          </a:p>
          <a:p>
            <a:pPr marL="628650" lvl="3" indent="-171450">
              <a:buClrTx/>
              <a:buFont typeface="Arial" panose="020B0604020202020204" pitchFamily="34" charset="0"/>
              <a:buChar char="•"/>
            </a:pPr>
            <a:endParaRPr lang="en-US" sz="1000" dirty="0" smtClean="0"/>
          </a:p>
          <a:p>
            <a:pPr marL="800100" lvl="3" indent="-342900"/>
            <a:endParaRPr lang="en-US" dirty="0" smtClean="0"/>
          </a:p>
          <a:p>
            <a:endParaRPr lang="en-US" dirty="0"/>
          </a:p>
        </p:txBody>
      </p:sp>
      <p:sp>
        <p:nvSpPr>
          <p:cNvPr id="4" name="TextBox 3"/>
          <p:cNvSpPr txBox="1"/>
          <p:nvPr/>
        </p:nvSpPr>
        <p:spPr>
          <a:xfrm>
            <a:off x="304800" y="2209800"/>
            <a:ext cx="7848600" cy="2308324"/>
          </a:xfrm>
          <a:prstGeom prst="rect">
            <a:avLst/>
          </a:prstGeom>
          <a:noFill/>
        </p:spPr>
        <p:txBody>
          <a:bodyPr wrap="square" rtlCol="0">
            <a:spAutoFit/>
          </a:bodyPr>
          <a:lstStyle/>
          <a:p>
            <a:pPr marL="342900" lvl="2" indent="-342900" eaLnBrk="0" hangingPunct="0">
              <a:spcBef>
                <a:spcPct val="20000"/>
              </a:spcBef>
              <a:buFont typeface="Arial" panose="020B0604020202020204" pitchFamily="34" charset="0"/>
              <a:buChar char="•"/>
            </a:pPr>
            <a:r>
              <a:rPr lang="en-US" sz="2400" b="1" kern="0" dirty="0">
                <a:solidFill>
                  <a:srgbClr val="000000"/>
                </a:solidFill>
                <a:latin typeface="Arial"/>
              </a:rPr>
              <a:t>ICH Q1E (Evaluation of Stability Data):  </a:t>
            </a:r>
          </a:p>
          <a:p>
            <a:pPr marL="800100" lvl="3" indent="-342900" eaLnBrk="0" hangingPunct="0">
              <a:spcBef>
                <a:spcPct val="20000"/>
              </a:spcBef>
              <a:buFont typeface="Arial" panose="020B0604020202020204" pitchFamily="34" charset="0"/>
              <a:buChar char="•"/>
            </a:pPr>
            <a:r>
              <a:rPr lang="en-US" sz="2000" b="1" kern="0" dirty="0">
                <a:solidFill>
                  <a:srgbClr val="000000"/>
                </a:solidFill>
                <a:latin typeface="Arial"/>
              </a:rPr>
              <a:t>The 95% confidence limit(s) for the batch </a:t>
            </a:r>
            <a:r>
              <a:rPr lang="en-US" sz="2000" b="1" u="sng" kern="0" dirty="0">
                <a:solidFill>
                  <a:srgbClr val="C00000"/>
                </a:solidFill>
                <a:latin typeface="Arial"/>
              </a:rPr>
              <a:t>mean</a:t>
            </a:r>
            <a:r>
              <a:rPr lang="en-US" sz="2000" b="1" kern="0" dirty="0">
                <a:solidFill>
                  <a:srgbClr val="000000"/>
                </a:solidFill>
                <a:latin typeface="Arial"/>
              </a:rPr>
              <a:t> must remain within Acceptance Criteria to justify the product expiry dating.  </a:t>
            </a:r>
          </a:p>
          <a:p>
            <a:pPr marL="800100" lvl="3" indent="-342900" eaLnBrk="0" hangingPunct="0">
              <a:spcBef>
                <a:spcPct val="20000"/>
              </a:spcBef>
              <a:buFont typeface="Arial" panose="020B0604020202020204" pitchFamily="34" charset="0"/>
              <a:buChar char="•"/>
            </a:pPr>
            <a:r>
              <a:rPr lang="en-US" sz="2000" b="1" kern="0" dirty="0">
                <a:solidFill>
                  <a:srgbClr val="000000"/>
                </a:solidFill>
                <a:latin typeface="Arial"/>
              </a:rPr>
              <a:t>The Acceptance Criteria are assumed to be known with dating justification as the goal.</a:t>
            </a:r>
          </a:p>
          <a:p>
            <a:pPr marL="628650" lvl="3" indent="-171450" eaLnBrk="0" hangingPunct="0">
              <a:spcBef>
                <a:spcPct val="20000"/>
              </a:spcBef>
              <a:buFont typeface="Arial" panose="020B0604020202020204" pitchFamily="34" charset="0"/>
              <a:buChar char="•"/>
            </a:pPr>
            <a:endParaRPr lang="en-US" sz="1000" b="1" kern="0" dirty="0">
              <a:solidFill>
                <a:srgbClr val="000000"/>
              </a:solidFill>
              <a:latin typeface="Arial"/>
            </a:endParaRPr>
          </a:p>
        </p:txBody>
      </p:sp>
      <p:sp>
        <p:nvSpPr>
          <p:cNvPr id="5" name="TextBox 4"/>
          <p:cNvSpPr txBox="1"/>
          <p:nvPr/>
        </p:nvSpPr>
        <p:spPr>
          <a:xfrm>
            <a:off x="304800" y="4462772"/>
            <a:ext cx="7815805" cy="1877437"/>
          </a:xfrm>
          <a:prstGeom prst="rect">
            <a:avLst/>
          </a:prstGeom>
          <a:noFill/>
        </p:spPr>
        <p:txBody>
          <a:bodyPr wrap="square" rtlCol="0">
            <a:spAutoFit/>
          </a:bodyPr>
          <a:lstStyle/>
          <a:p>
            <a:pPr marL="342900" lvl="0" indent="-342900" eaLnBrk="0" hangingPunct="0">
              <a:spcBef>
                <a:spcPct val="20000"/>
              </a:spcBef>
              <a:buFont typeface="Arial" panose="020B0604020202020204" pitchFamily="34" charset="0"/>
              <a:buChar char="•"/>
            </a:pPr>
            <a:r>
              <a:rPr lang="en-US" sz="2400" b="1" kern="0" dirty="0">
                <a:solidFill>
                  <a:srgbClr val="000000"/>
                </a:solidFill>
                <a:latin typeface="Arial"/>
              </a:rPr>
              <a:t>USP</a:t>
            </a:r>
            <a:r>
              <a:rPr lang="en-US" sz="2000" b="1" kern="0" dirty="0">
                <a:solidFill>
                  <a:srgbClr val="000000"/>
                </a:solidFill>
                <a:latin typeface="Arial"/>
              </a:rPr>
              <a:t>:  </a:t>
            </a:r>
          </a:p>
          <a:p>
            <a:pPr marL="692150" lvl="1" indent="-234950" eaLnBrk="0" hangingPunct="0">
              <a:spcBef>
                <a:spcPct val="20000"/>
              </a:spcBef>
              <a:buFont typeface="Arial" panose="020B0604020202020204" pitchFamily="34" charset="0"/>
              <a:buChar char="•"/>
            </a:pPr>
            <a:r>
              <a:rPr lang="en-US" sz="2000" b="1" kern="0" dirty="0">
                <a:solidFill>
                  <a:srgbClr val="000000"/>
                </a:solidFill>
                <a:latin typeface="Arial"/>
              </a:rPr>
              <a:t>Not statistical tests, but standards</a:t>
            </a:r>
          </a:p>
          <a:p>
            <a:pPr marL="692150" lvl="1" indent="-234950" eaLnBrk="0" hangingPunct="0">
              <a:spcBef>
                <a:spcPct val="20000"/>
              </a:spcBef>
              <a:buFont typeface="Arial" panose="020B0604020202020204" pitchFamily="34" charset="0"/>
              <a:buChar char="•"/>
            </a:pPr>
            <a:r>
              <a:rPr lang="en-US" sz="2000" b="1" kern="0" dirty="0">
                <a:solidFill>
                  <a:srgbClr val="000000"/>
                </a:solidFill>
                <a:latin typeface="Arial"/>
              </a:rPr>
              <a:t>Any official article is expected to meet </a:t>
            </a:r>
            <a:r>
              <a:rPr lang="en-US" sz="2000" b="1" kern="0" dirty="0" err="1">
                <a:solidFill>
                  <a:srgbClr val="000000"/>
                </a:solidFill>
                <a:latin typeface="Arial"/>
              </a:rPr>
              <a:t>compendial</a:t>
            </a:r>
            <a:r>
              <a:rPr lang="en-US" sz="2000" b="1" kern="0" dirty="0">
                <a:solidFill>
                  <a:srgbClr val="000000"/>
                </a:solidFill>
                <a:latin typeface="Arial"/>
              </a:rPr>
              <a:t> standards if tested </a:t>
            </a:r>
          </a:p>
          <a:p>
            <a:pPr marL="692150" lvl="1" indent="-234950" eaLnBrk="0" hangingPunct="0">
              <a:spcBef>
                <a:spcPct val="20000"/>
              </a:spcBef>
              <a:buFont typeface="Arial" panose="020B0604020202020204" pitchFamily="34" charset="0"/>
              <a:buChar char="•"/>
            </a:pPr>
            <a:r>
              <a:rPr lang="en-US" sz="2000" b="1" kern="0" dirty="0">
                <a:solidFill>
                  <a:srgbClr val="000000"/>
                </a:solidFill>
                <a:latin typeface="Arial"/>
              </a:rPr>
              <a:t>Inference only applies to the tested units</a:t>
            </a:r>
            <a:endParaRPr lang="en-US" sz="2000" b="1" kern="0" dirty="0">
              <a:solidFill>
                <a:srgbClr val="000000"/>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332949"/>
            <a:ext cx="8839200" cy="4735648"/>
          </a:xfrm>
        </p:spPr>
        <p:txBody>
          <a:bodyPr/>
          <a:lstStyle/>
          <a:p>
            <a:r>
              <a:rPr lang="en-US" sz="1800" dirty="0" smtClean="0"/>
              <a:t>FDA Out of Specification (OOS) Guidance</a:t>
            </a:r>
          </a:p>
          <a:p>
            <a:pPr lvl="1"/>
            <a:r>
              <a:rPr lang="en-US" sz="1800" dirty="0" smtClean="0"/>
              <a:t>“</a:t>
            </a:r>
            <a:r>
              <a:rPr lang="en-US" sz="1800" dirty="0" smtClean="0">
                <a:solidFill>
                  <a:srgbClr val="FF3300"/>
                </a:solidFill>
              </a:rPr>
              <a:t>In </a:t>
            </a:r>
            <a:r>
              <a:rPr lang="en-US" sz="1800" dirty="0">
                <a:solidFill>
                  <a:srgbClr val="FF3300"/>
                </a:solidFill>
              </a:rPr>
              <a:t>cases where a series of assay results (to produce a single reportable result) are required by the test procedure and some of the individual results are OOS, some are within specification, and all are within the known variability of the method, the passing results are no more likely to represent the true value for the sample than the OOS results. </a:t>
            </a:r>
            <a:endParaRPr lang="en-US" sz="1800" dirty="0" smtClean="0">
              <a:solidFill>
                <a:srgbClr val="FF3300"/>
              </a:solidFill>
            </a:endParaRPr>
          </a:p>
          <a:p>
            <a:pPr lvl="1"/>
            <a:r>
              <a:rPr lang="en-US" sz="1800" dirty="0" smtClean="0">
                <a:solidFill>
                  <a:schemeClr val="accent2"/>
                </a:solidFill>
              </a:rPr>
              <a:t>For </a:t>
            </a:r>
            <a:r>
              <a:rPr lang="en-US" sz="1800" dirty="0">
                <a:solidFill>
                  <a:schemeClr val="accent2"/>
                </a:solidFill>
              </a:rPr>
              <a:t>this reason, </a:t>
            </a:r>
            <a:r>
              <a:rPr lang="en-US" sz="1800" dirty="0">
                <a:ln>
                  <a:solidFill>
                    <a:srgbClr val="0070C0"/>
                  </a:solidFill>
                </a:ln>
                <a:solidFill>
                  <a:schemeClr val="accent2"/>
                </a:solidFill>
              </a:rPr>
              <a:t>a firm should err on the side of caution and treat the reportable average of these values as an OOS result, even if that average is within specification.</a:t>
            </a:r>
            <a:r>
              <a:rPr lang="en-US" sz="1800" dirty="0">
                <a:ln>
                  <a:solidFill>
                    <a:srgbClr val="0070C0"/>
                  </a:solidFill>
                </a:ln>
              </a:rPr>
              <a:t> </a:t>
            </a:r>
            <a:endParaRPr lang="en-US" sz="1800" dirty="0" smtClean="0">
              <a:ln>
                <a:solidFill>
                  <a:srgbClr val="0070C0"/>
                </a:solidFill>
              </a:ln>
            </a:endParaRPr>
          </a:p>
          <a:p>
            <a:pPr lvl="1"/>
            <a:r>
              <a:rPr lang="en-US" sz="1800" dirty="0" smtClean="0"/>
              <a:t>This approach is consistent with the principle outlined in the USP General Notices that an official article shall comply with the compendia standard any time a compendia test is applied. Thus, </a:t>
            </a:r>
            <a:r>
              <a:rPr lang="en-US" sz="1800" dirty="0" smtClean="0">
                <a:ln>
                  <a:solidFill>
                    <a:srgbClr val="7030A0"/>
                  </a:solidFill>
                </a:ln>
              </a:rPr>
              <a:t>every </a:t>
            </a:r>
            <a:r>
              <a:rPr lang="en-US" sz="1800" dirty="0">
                <a:ln>
                  <a:solidFill>
                    <a:srgbClr val="7030A0"/>
                  </a:solidFill>
                </a:ln>
              </a:rPr>
              <a:t>individual application of the official test should be expected to produce a result that meets specifications</a:t>
            </a:r>
            <a:r>
              <a:rPr lang="en-US" sz="1800" dirty="0"/>
              <a:t>.” </a:t>
            </a:r>
          </a:p>
          <a:p>
            <a:endParaRPr lang="en-US" sz="1600" dirty="0"/>
          </a:p>
        </p:txBody>
      </p:sp>
      <p:sp>
        <p:nvSpPr>
          <p:cNvPr id="3" name="Title 2"/>
          <p:cNvSpPr>
            <a:spLocks noGrp="1"/>
          </p:cNvSpPr>
          <p:nvPr>
            <p:ph type="title"/>
          </p:nvPr>
        </p:nvSpPr>
        <p:spPr/>
        <p:txBody>
          <a:bodyPr/>
          <a:lstStyle/>
          <a:p>
            <a:r>
              <a:rPr lang="en-US" dirty="0" smtClean="0"/>
              <a:t>Regulatory Criteria</a:t>
            </a:r>
            <a:endParaRPr lang="en-US" dirty="0"/>
          </a:p>
        </p:txBody>
      </p:sp>
      <p:sp>
        <p:nvSpPr>
          <p:cNvPr id="165" name="Footer Placeholder 164"/>
          <p:cNvSpPr>
            <a:spLocks noGrp="1"/>
          </p:cNvSpPr>
          <p:nvPr>
            <p:ph type="ftr" sz="quarter" idx="4294967295"/>
          </p:nvPr>
        </p:nvSpPr>
        <p:spPr>
          <a:xfrm>
            <a:off x="3124200" y="6541367"/>
            <a:ext cx="2895600" cy="225245"/>
          </a:xfrm>
          <a:prstGeom prst="rect">
            <a:avLst/>
          </a:prstGeom>
        </p:spPr>
        <p:txBody>
          <a:bodyPr/>
          <a:lstStyle/>
          <a:p>
            <a:pPr algn="r"/>
            <a:r>
              <a:rPr lang="en-US" smtClean="0"/>
              <a:t>Chad Wolfe and Jeffrey Hofer, Eli Lilly</a:t>
            </a:r>
            <a:endParaRPr lang="en-US" dirty="0"/>
          </a:p>
        </p:txBody>
      </p:sp>
      <p:sp>
        <p:nvSpPr>
          <p:cNvPr id="166" name="Slide Number Placeholder 165"/>
          <p:cNvSpPr>
            <a:spLocks noGrp="1"/>
          </p:cNvSpPr>
          <p:nvPr>
            <p:ph type="sldNum" sz="quarter" idx="4294967295"/>
          </p:nvPr>
        </p:nvSpPr>
        <p:spPr>
          <a:xfrm>
            <a:off x="6553200" y="6542447"/>
            <a:ext cx="2133600" cy="246827"/>
          </a:xfrm>
          <a:prstGeom prst="rect">
            <a:avLst/>
          </a:prstGeom>
        </p:spPr>
        <p:txBody>
          <a:bodyPr/>
          <a:lstStyle/>
          <a:p>
            <a:fld id="{0CFEC368-1D7A-4F81-ABF6-AE0E36BAF64C}" type="slidenum">
              <a:rPr lang="en-US" smtClean="0"/>
              <a:pPr/>
              <a:t>17</a:t>
            </a:fld>
            <a:endParaRPr lang="en-US" dirty="0"/>
          </a:p>
        </p:txBody>
      </p:sp>
    </p:spTree>
    <p:extLst>
      <p:ext uri="{BB962C8B-B14F-4D97-AF65-F5344CB8AC3E}">
        <p14:creationId xmlns:p14="http://schemas.microsoft.com/office/powerpoint/2010/main" val="429492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35465322"/>
              </p:ext>
            </p:extLst>
          </p:nvPr>
        </p:nvGraphicFramePr>
        <p:xfrm>
          <a:off x="381001" y="1295400"/>
          <a:ext cx="8762999" cy="1925320"/>
        </p:xfrm>
        <a:graphic>
          <a:graphicData uri="http://schemas.openxmlformats.org/drawingml/2006/table">
            <a:tbl>
              <a:tblPr firstRow="1" bandRow="1">
                <a:tableStyleId>{5C22544A-7EE6-4342-B048-85BDC9FD1C3A}</a:tableStyleId>
              </a:tblPr>
              <a:tblGrid>
                <a:gridCol w="1752600"/>
                <a:gridCol w="2710038"/>
                <a:gridCol w="2109611"/>
                <a:gridCol w="2190750"/>
              </a:tblGrid>
              <a:tr h="370840">
                <a:tc>
                  <a:txBody>
                    <a:bodyPr/>
                    <a:lstStyle/>
                    <a:p>
                      <a:endParaRPr lang="en-US" dirty="0"/>
                    </a:p>
                  </a:txBody>
                  <a:tcPr/>
                </a:tc>
                <a:tc gridSpan="3">
                  <a:txBody>
                    <a:bodyPr/>
                    <a:lstStyle/>
                    <a:p>
                      <a:pPr algn="ctr"/>
                      <a:r>
                        <a:rPr lang="en-US" b="1" dirty="0" smtClean="0"/>
                        <a:t>Interpretation of Regulatory</a:t>
                      </a:r>
                      <a:r>
                        <a:rPr lang="en-US" b="1" baseline="0" dirty="0" smtClean="0"/>
                        <a:t> Acceptance Criteria</a:t>
                      </a:r>
                      <a:endParaRPr lang="en-US" b="1" dirty="0"/>
                    </a:p>
                  </a:txBody>
                  <a:tcPr/>
                </a:tc>
                <a:tc hMerge="1">
                  <a:txBody>
                    <a:bodyPr/>
                    <a:lstStyle/>
                    <a:p>
                      <a:endParaRPr lang="en-US" dirty="0"/>
                    </a:p>
                  </a:txBody>
                  <a:tcPr/>
                </a:tc>
                <a:tc hMerge="1">
                  <a:txBody>
                    <a:bodyPr/>
                    <a:lstStyle/>
                    <a:p>
                      <a:endParaRPr lang="en-US" dirty="0"/>
                    </a:p>
                  </a:txBody>
                  <a:tcPr/>
                </a:tc>
              </a:tr>
              <a:tr h="370840">
                <a:tc>
                  <a:txBody>
                    <a:bodyPr/>
                    <a:lstStyle/>
                    <a:p>
                      <a:r>
                        <a:rPr lang="en-US" b="1" dirty="0" smtClean="0"/>
                        <a:t>Topic</a:t>
                      </a:r>
                      <a:endParaRPr lang="en-US" b="1" dirty="0"/>
                    </a:p>
                  </a:txBody>
                  <a:tcPr/>
                </a:tc>
                <a:tc>
                  <a:txBody>
                    <a:bodyPr/>
                    <a:lstStyle/>
                    <a:p>
                      <a:pPr algn="ctr"/>
                      <a:r>
                        <a:rPr lang="en-US" b="1" dirty="0" smtClean="0"/>
                        <a:t>ICH</a:t>
                      </a:r>
                      <a:endParaRPr lang="en-US" b="1" dirty="0"/>
                    </a:p>
                  </a:txBody>
                  <a:tcPr/>
                </a:tc>
                <a:tc>
                  <a:txBody>
                    <a:bodyPr/>
                    <a:lstStyle/>
                    <a:p>
                      <a:pPr algn="ctr"/>
                      <a:r>
                        <a:rPr lang="en-US" b="1" dirty="0" smtClean="0"/>
                        <a:t>USP</a:t>
                      </a:r>
                      <a:endParaRPr lang="en-US" b="1" dirty="0"/>
                    </a:p>
                  </a:txBody>
                  <a:tcPr/>
                </a:tc>
                <a:tc>
                  <a:txBody>
                    <a:bodyPr/>
                    <a:lstStyle/>
                    <a:p>
                      <a:pPr algn="ctr"/>
                      <a:r>
                        <a:rPr lang="en-US" b="1" dirty="0" smtClean="0"/>
                        <a:t>FDA OOS Guidance</a:t>
                      </a:r>
                      <a:endParaRPr lang="en-US" b="1" dirty="0"/>
                    </a:p>
                  </a:txBody>
                  <a:tcPr/>
                </a:tc>
              </a:tr>
              <a:tr h="370840">
                <a:tc>
                  <a:txBody>
                    <a:bodyPr/>
                    <a:lstStyle/>
                    <a:p>
                      <a:r>
                        <a:rPr lang="en-US" b="1" dirty="0" smtClean="0"/>
                        <a:t>Specifications</a:t>
                      </a:r>
                      <a:endParaRPr lang="en-US" b="1" dirty="0"/>
                    </a:p>
                  </a:txBody>
                  <a:tcPr/>
                </a:tc>
                <a:tc>
                  <a:txBody>
                    <a:bodyPr/>
                    <a:lstStyle/>
                    <a:p>
                      <a:pPr algn="ctr"/>
                      <a:r>
                        <a:rPr lang="en-US" dirty="0" smtClean="0"/>
                        <a:t>Overall</a:t>
                      </a:r>
                      <a:r>
                        <a:rPr lang="en-US" baseline="0" dirty="0" smtClean="0"/>
                        <a:t> batch mean (Q1)</a:t>
                      </a:r>
                    </a:p>
                    <a:p>
                      <a:pPr algn="ctr"/>
                      <a:endParaRPr lang="en-US" baseline="0" dirty="0" smtClean="0"/>
                    </a:p>
                    <a:p>
                      <a:pPr algn="ctr"/>
                      <a:r>
                        <a:rPr lang="en-US" baseline="0" dirty="0" smtClean="0"/>
                        <a:t>Reportable Value (Q6)</a:t>
                      </a:r>
                      <a:endParaRPr lang="en-US" dirty="0"/>
                    </a:p>
                  </a:txBody>
                  <a:tcPr/>
                </a:tc>
                <a:tc>
                  <a:txBody>
                    <a:bodyPr/>
                    <a:lstStyle/>
                    <a:p>
                      <a:pPr algn="ctr"/>
                      <a:r>
                        <a:rPr lang="en-US" dirty="0" smtClean="0"/>
                        <a:t>Reportable Value</a:t>
                      </a:r>
                      <a:endParaRPr lang="en-US" dirty="0"/>
                    </a:p>
                  </a:txBody>
                  <a:tcPr/>
                </a:tc>
                <a:tc>
                  <a:txBody>
                    <a:bodyPr/>
                    <a:lstStyle/>
                    <a:p>
                      <a:pPr algn="ctr"/>
                      <a:r>
                        <a:rPr lang="en-US" dirty="0" smtClean="0"/>
                        <a:t>Each</a:t>
                      </a:r>
                      <a:r>
                        <a:rPr lang="en-US" baseline="0" dirty="0" smtClean="0"/>
                        <a:t> replicate in a Reportable Value</a:t>
                      </a:r>
                      <a:endParaRPr lang="en-US" dirty="0"/>
                    </a:p>
                  </a:txBody>
                  <a:tcPr/>
                </a:tc>
              </a:tr>
            </a:tbl>
          </a:graphicData>
        </a:graphic>
      </p:graphicFrame>
      <p:sp>
        <p:nvSpPr>
          <p:cNvPr id="6" name="Title 5"/>
          <p:cNvSpPr>
            <a:spLocks noGrp="1"/>
          </p:cNvSpPr>
          <p:nvPr>
            <p:ph type="title"/>
          </p:nvPr>
        </p:nvSpPr>
        <p:spPr>
          <a:xfrm>
            <a:off x="2514600" y="0"/>
            <a:ext cx="6437313" cy="917575"/>
          </a:xfrm>
        </p:spPr>
        <p:txBody>
          <a:bodyPr/>
          <a:lstStyle/>
          <a:p>
            <a:r>
              <a:rPr lang="en-US" dirty="0" smtClean="0"/>
              <a:t>Regulatory Criteria</a:t>
            </a:r>
            <a:endParaRPr lang="en-US" dirty="0"/>
          </a:p>
        </p:txBody>
      </p:sp>
      <p:sp>
        <p:nvSpPr>
          <p:cNvPr id="2" name="TextBox 1"/>
          <p:cNvSpPr txBox="1"/>
          <p:nvPr/>
        </p:nvSpPr>
        <p:spPr>
          <a:xfrm>
            <a:off x="4953000" y="3810000"/>
            <a:ext cx="3886200" cy="646331"/>
          </a:xfrm>
          <a:prstGeom prst="rect">
            <a:avLst/>
          </a:prstGeom>
          <a:noFill/>
        </p:spPr>
        <p:txBody>
          <a:bodyPr wrap="square" rtlCol="0">
            <a:spAutoFit/>
          </a:bodyPr>
          <a:lstStyle/>
          <a:p>
            <a:r>
              <a:rPr lang="en-US" dirty="0" smtClean="0"/>
              <a:t>All of the above interpretations are not aligned</a:t>
            </a:r>
            <a:endParaRPr lang="en-US" dirty="0"/>
          </a:p>
        </p:txBody>
      </p:sp>
      <p:grpSp>
        <p:nvGrpSpPr>
          <p:cNvPr id="244" name="Group 243"/>
          <p:cNvGrpSpPr/>
          <p:nvPr/>
        </p:nvGrpSpPr>
        <p:grpSpPr>
          <a:xfrm>
            <a:off x="304800" y="3657600"/>
            <a:ext cx="5335954" cy="2947130"/>
            <a:chOff x="266700" y="1493043"/>
            <a:chExt cx="8528779" cy="4267199"/>
          </a:xfrm>
        </p:grpSpPr>
        <p:grpSp>
          <p:nvGrpSpPr>
            <p:cNvPr id="8" name="Group 7"/>
            <p:cNvGrpSpPr>
              <a:grpSpLocks/>
            </p:cNvGrpSpPr>
            <p:nvPr/>
          </p:nvGrpSpPr>
          <p:grpSpPr bwMode="auto">
            <a:xfrm>
              <a:off x="323461" y="1493043"/>
              <a:ext cx="5853113" cy="1828800"/>
              <a:chOff x="864" y="1056"/>
              <a:chExt cx="3687" cy="1152"/>
            </a:xfrm>
          </p:grpSpPr>
          <p:grpSp>
            <p:nvGrpSpPr>
              <p:cNvPr id="9" name="Group 4"/>
              <p:cNvGrpSpPr>
                <a:grpSpLocks/>
              </p:cNvGrpSpPr>
              <p:nvPr/>
            </p:nvGrpSpPr>
            <p:grpSpPr bwMode="auto">
              <a:xfrm>
                <a:off x="864" y="1056"/>
                <a:ext cx="1920" cy="1152"/>
                <a:chOff x="456" y="933"/>
                <a:chExt cx="1920" cy="1152"/>
              </a:xfrm>
            </p:grpSpPr>
            <p:sp>
              <p:nvSpPr>
                <p:cNvPr id="11" name="Rectangle 5"/>
                <p:cNvSpPr>
                  <a:spLocks noChangeArrowheads="1"/>
                </p:cNvSpPr>
                <p:nvPr/>
              </p:nvSpPr>
              <p:spPr bwMode="auto">
                <a:xfrm>
                  <a:off x="456" y="933"/>
                  <a:ext cx="1920" cy="115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2" name="AutoShape 6"/>
                <p:cNvSpPr>
                  <a:spLocks noChangeArrowheads="1"/>
                </p:cNvSpPr>
                <p:nvPr/>
              </p:nvSpPr>
              <p:spPr bwMode="auto">
                <a:xfrm>
                  <a:off x="552" y="1029"/>
                  <a:ext cx="48" cy="96"/>
                </a:xfrm>
                <a:prstGeom prst="can">
                  <a:avLst>
                    <a:gd name="adj" fmla="val 50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3" name="AutoShape 7"/>
                <p:cNvSpPr>
                  <a:spLocks noChangeArrowheads="1"/>
                </p:cNvSpPr>
                <p:nvPr/>
              </p:nvSpPr>
              <p:spPr bwMode="auto">
                <a:xfrm>
                  <a:off x="648" y="1125"/>
                  <a:ext cx="48" cy="96"/>
                </a:xfrm>
                <a:prstGeom prst="can">
                  <a:avLst>
                    <a:gd name="adj" fmla="val 50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4" name="AutoShape 8"/>
                <p:cNvSpPr>
                  <a:spLocks noChangeArrowheads="1"/>
                </p:cNvSpPr>
                <p:nvPr/>
              </p:nvSpPr>
              <p:spPr bwMode="auto">
                <a:xfrm>
                  <a:off x="744" y="1221"/>
                  <a:ext cx="48" cy="96"/>
                </a:xfrm>
                <a:prstGeom prst="can">
                  <a:avLst>
                    <a:gd name="adj" fmla="val 50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5" name="AutoShape 9"/>
                <p:cNvSpPr>
                  <a:spLocks noChangeArrowheads="1"/>
                </p:cNvSpPr>
                <p:nvPr/>
              </p:nvSpPr>
              <p:spPr bwMode="auto">
                <a:xfrm>
                  <a:off x="840" y="1317"/>
                  <a:ext cx="48" cy="96"/>
                </a:xfrm>
                <a:prstGeom prst="can">
                  <a:avLst>
                    <a:gd name="adj" fmla="val 50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6" name="AutoShape 10"/>
                <p:cNvSpPr>
                  <a:spLocks noChangeArrowheads="1"/>
                </p:cNvSpPr>
                <p:nvPr/>
              </p:nvSpPr>
              <p:spPr bwMode="auto">
                <a:xfrm>
                  <a:off x="936" y="1413"/>
                  <a:ext cx="48" cy="96"/>
                </a:xfrm>
                <a:prstGeom prst="can">
                  <a:avLst>
                    <a:gd name="adj" fmla="val 50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7" name="AutoShape 11"/>
                <p:cNvSpPr>
                  <a:spLocks noChangeArrowheads="1"/>
                </p:cNvSpPr>
                <p:nvPr/>
              </p:nvSpPr>
              <p:spPr bwMode="auto">
                <a:xfrm>
                  <a:off x="1128" y="1605"/>
                  <a:ext cx="48" cy="96"/>
                </a:xfrm>
                <a:prstGeom prst="can">
                  <a:avLst>
                    <a:gd name="adj" fmla="val 50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8" name="AutoShape 12"/>
                <p:cNvSpPr>
                  <a:spLocks noChangeArrowheads="1"/>
                </p:cNvSpPr>
                <p:nvPr/>
              </p:nvSpPr>
              <p:spPr bwMode="auto">
                <a:xfrm>
                  <a:off x="1224" y="1701"/>
                  <a:ext cx="48" cy="96"/>
                </a:xfrm>
                <a:prstGeom prst="can">
                  <a:avLst>
                    <a:gd name="adj" fmla="val 50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9" name="AutoShape 13"/>
                <p:cNvSpPr>
                  <a:spLocks noChangeArrowheads="1"/>
                </p:cNvSpPr>
                <p:nvPr/>
              </p:nvSpPr>
              <p:spPr bwMode="auto">
                <a:xfrm>
                  <a:off x="1320" y="1797"/>
                  <a:ext cx="48" cy="96"/>
                </a:xfrm>
                <a:prstGeom prst="can">
                  <a:avLst>
                    <a:gd name="adj" fmla="val 50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20" name="AutoShape 14"/>
                <p:cNvSpPr>
                  <a:spLocks noChangeArrowheads="1"/>
                </p:cNvSpPr>
                <p:nvPr/>
              </p:nvSpPr>
              <p:spPr bwMode="auto">
                <a:xfrm>
                  <a:off x="1416" y="1893"/>
                  <a:ext cx="48" cy="96"/>
                </a:xfrm>
                <a:prstGeom prst="can">
                  <a:avLst>
                    <a:gd name="adj" fmla="val 50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21" name="AutoShape 15"/>
                <p:cNvSpPr>
                  <a:spLocks noChangeArrowheads="1"/>
                </p:cNvSpPr>
                <p:nvPr/>
              </p:nvSpPr>
              <p:spPr bwMode="auto">
                <a:xfrm>
                  <a:off x="744" y="981"/>
                  <a:ext cx="48" cy="96"/>
                </a:xfrm>
                <a:prstGeom prst="can">
                  <a:avLst>
                    <a:gd name="adj" fmla="val 50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22" name="AutoShape 16"/>
                <p:cNvSpPr>
                  <a:spLocks noChangeArrowheads="1"/>
                </p:cNvSpPr>
                <p:nvPr/>
              </p:nvSpPr>
              <p:spPr bwMode="auto">
                <a:xfrm>
                  <a:off x="840" y="1077"/>
                  <a:ext cx="48" cy="96"/>
                </a:xfrm>
                <a:prstGeom prst="can">
                  <a:avLst>
                    <a:gd name="adj" fmla="val 50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23" name="AutoShape 17"/>
                <p:cNvSpPr>
                  <a:spLocks noChangeArrowheads="1"/>
                </p:cNvSpPr>
                <p:nvPr/>
              </p:nvSpPr>
              <p:spPr bwMode="auto">
                <a:xfrm>
                  <a:off x="936" y="1173"/>
                  <a:ext cx="48" cy="96"/>
                </a:xfrm>
                <a:prstGeom prst="can">
                  <a:avLst>
                    <a:gd name="adj" fmla="val 50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24" name="AutoShape 18"/>
                <p:cNvSpPr>
                  <a:spLocks noChangeArrowheads="1"/>
                </p:cNvSpPr>
                <p:nvPr/>
              </p:nvSpPr>
              <p:spPr bwMode="auto">
                <a:xfrm>
                  <a:off x="1128" y="1365"/>
                  <a:ext cx="48" cy="96"/>
                </a:xfrm>
                <a:prstGeom prst="can">
                  <a:avLst>
                    <a:gd name="adj" fmla="val 50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25" name="AutoShape 19"/>
                <p:cNvSpPr>
                  <a:spLocks noChangeArrowheads="1"/>
                </p:cNvSpPr>
                <p:nvPr/>
              </p:nvSpPr>
              <p:spPr bwMode="auto">
                <a:xfrm>
                  <a:off x="1224" y="1461"/>
                  <a:ext cx="48" cy="96"/>
                </a:xfrm>
                <a:prstGeom prst="can">
                  <a:avLst>
                    <a:gd name="adj" fmla="val 50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26" name="AutoShape 20"/>
                <p:cNvSpPr>
                  <a:spLocks noChangeArrowheads="1"/>
                </p:cNvSpPr>
                <p:nvPr/>
              </p:nvSpPr>
              <p:spPr bwMode="auto">
                <a:xfrm>
                  <a:off x="1320" y="1557"/>
                  <a:ext cx="48" cy="96"/>
                </a:xfrm>
                <a:prstGeom prst="can">
                  <a:avLst>
                    <a:gd name="adj" fmla="val 50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27" name="AutoShape 21"/>
                <p:cNvSpPr>
                  <a:spLocks noChangeArrowheads="1"/>
                </p:cNvSpPr>
                <p:nvPr/>
              </p:nvSpPr>
              <p:spPr bwMode="auto">
                <a:xfrm>
                  <a:off x="1416" y="1653"/>
                  <a:ext cx="48" cy="96"/>
                </a:xfrm>
                <a:prstGeom prst="can">
                  <a:avLst>
                    <a:gd name="adj" fmla="val 50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28" name="AutoShape 22"/>
                <p:cNvSpPr>
                  <a:spLocks noChangeArrowheads="1"/>
                </p:cNvSpPr>
                <p:nvPr/>
              </p:nvSpPr>
              <p:spPr bwMode="auto">
                <a:xfrm>
                  <a:off x="1512" y="1749"/>
                  <a:ext cx="48" cy="96"/>
                </a:xfrm>
                <a:prstGeom prst="can">
                  <a:avLst>
                    <a:gd name="adj" fmla="val 50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29" name="AutoShape 23"/>
                <p:cNvSpPr>
                  <a:spLocks noChangeArrowheads="1"/>
                </p:cNvSpPr>
                <p:nvPr/>
              </p:nvSpPr>
              <p:spPr bwMode="auto">
                <a:xfrm>
                  <a:off x="1608" y="1845"/>
                  <a:ext cx="48" cy="96"/>
                </a:xfrm>
                <a:prstGeom prst="can">
                  <a:avLst>
                    <a:gd name="adj" fmla="val 50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30" name="AutoShape 24"/>
                <p:cNvSpPr>
                  <a:spLocks noChangeArrowheads="1"/>
                </p:cNvSpPr>
                <p:nvPr/>
              </p:nvSpPr>
              <p:spPr bwMode="auto">
                <a:xfrm>
                  <a:off x="984" y="981"/>
                  <a:ext cx="48" cy="96"/>
                </a:xfrm>
                <a:prstGeom prst="can">
                  <a:avLst>
                    <a:gd name="adj" fmla="val 50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31" name="AutoShape 25"/>
                <p:cNvSpPr>
                  <a:spLocks noChangeArrowheads="1"/>
                </p:cNvSpPr>
                <p:nvPr/>
              </p:nvSpPr>
              <p:spPr bwMode="auto">
                <a:xfrm>
                  <a:off x="1080" y="1077"/>
                  <a:ext cx="48" cy="96"/>
                </a:xfrm>
                <a:prstGeom prst="can">
                  <a:avLst>
                    <a:gd name="adj" fmla="val 50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32" name="AutoShape 26"/>
                <p:cNvSpPr>
                  <a:spLocks noChangeArrowheads="1"/>
                </p:cNvSpPr>
                <p:nvPr/>
              </p:nvSpPr>
              <p:spPr bwMode="auto">
                <a:xfrm>
                  <a:off x="1176" y="1173"/>
                  <a:ext cx="48" cy="96"/>
                </a:xfrm>
                <a:prstGeom prst="can">
                  <a:avLst>
                    <a:gd name="adj" fmla="val 50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33" name="AutoShape 27"/>
                <p:cNvSpPr>
                  <a:spLocks noChangeArrowheads="1"/>
                </p:cNvSpPr>
                <p:nvPr/>
              </p:nvSpPr>
              <p:spPr bwMode="auto">
                <a:xfrm>
                  <a:off x="1272" y="1269"/>
                  <a:ext cx="48" cy="96"/>
                </a:xfrm>
                <a:prstGeom prst="can">
                  <a:avLst>
                    <a:gd name="adj" fmla="val 50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34" name="AutoShape 28"/>
                <p:cNvSpPr>
                  <a:spLocks noChangeArrowheads="1"/>
                </p:cNvSpPr>
                <p:nvPr/>
              </p:nvSpPr>
              <p:spPr bwMode="auto">
                <a:xfrm>
                  <a:off x="1368" y="1365"/>
                  <a:ext cx="48" cy="96"/>
                </a:xfrm>
                <a:prstGeom prst="can">
                  <a:avLst>
                    <a:gd name="adj" fmla="val 50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35" name="AutoShape 29"/>
                <p:cNvSpPr>
                  <a:spLocks noChangeArrowheads="1"/>
                </p:cNvSpPr>
                <p:nvPr/>
              </p:nvSpPr>
              <p:spPr bwMode="auto">
                <a:xfrm>
                  <a:off x="1464" y="1461"/>
                  <a:ext cx="48" cy="96"/>
                </a:xfrm>
                <a:prstGeom prst="can">
                  <a:avLst>
                    <a:gd name="adj" fmla="val 50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36" name="AutoShape 30"/>
                <p:cNvSpPr>
                  <a:spLocks noChangeArrowheads="1"/>
                </p:cNvSpPr>
                <p:nvPr/>
              </p:nvSpPr>
              <p:spPr bwMode="auto">
                <a:xfrm>
                  <a:off x="1560" y="1557"/>
                  <a:ext cx="48" cy="96"/>
                </a:xfrm>
                <a:prstGeom prst="can">
                  <a:avLst>
                    <a:gd name="adj" fmla="val 50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37" name="AutoShape 31"/>
                <p:cNvSpPr>
                  <a:spLocks noChangeArrowheads="1"/>
                </p:cNvSpPr>
                <p:nvPr/>
              </p:nvSpPr>
              <p:spPr bwMode="auto">
                <a:xfrm>
                  <a:off x="1656" y="1653"/>
                  <a:ext cx="48" cy="96"/>
                </a:xfrm>
                <a:prstGeom prst="can">
                  <a:avLst>
                    <a:gd name="adj" fmla="val 50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38" name="AutoShape 32"/>
                <p:cNvSpPr>
                  <a:spLocks noChangeArrowheads="1"/>
                </p:cNvSpPr>
                <p:nvPr/>
              </p:nvSpPr>
              <p:spPr bwMode="auto">
                <a:xfrm>
                  <a:off x="1752" y="1749"/>
                  <a:ext cx="48" cy="96"/>
                </a:xfrm>
                <a:prstGeom prst="can">
                  <a:avLst>
                    <a:gd name="adj" fmla="val 50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39" name="AutoShape 33"/>
                <p:cNvSpPr>
                  <a:spLocks noChangeArrowheads="1"/>
                </p:cNvSpPr>
                <p:nvPr/>
              </p:nvSpPr>
              <p:spPr bwMode="auto">
                <a:xfrm>
                  <a:off x="1848" y="1845"/>
                  <a:ext cx="48" cy="96"/>
                </a:xfrm>
                <a:prstGeom prst="can">
                  <a:avLst>
                    <a:gd name="adj" fmla="val 50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40" name="AutoShape 34"/>
                <p:cNvSpPr>
                  <a:spLocks noChangeArrowheads="1"/>
                </p:cNvSpPr>
                <p:nvPr/>
              </p:nvSpPr>
              <p:spPr bwMode="auto">
                <a:xfrm>
                  <a:off x="1272" y="1029"/>
                  <a:ext cx="48" cy="96"/>
                </a:xfrm>
                <a:prstGeom prst="can">
                  <a:avLst>
                    <a:gd name="adj" fmla="val 50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41" name="AutoShape 35"/>
                <p:cNvSpPr>
                  <a:spLocks noChangeArrowheads="1"/>
                </p:cNvSpPr>
                <p:nvPr/>
              </p:nvSpPr>
              <p:spPr bwMode="auto">
                <a:xfrm>
                  <a:off x="1368" y="1125"/>
                  <a:ext cx="48" cy="96"/>
                </a:xfrm>
                <a:prstGeom prst="can">
                  <a:avLst>
                    <a:gd name="adj" fmla="val 50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42" name="AutoShape 36"/>
                <p:cNvSpPr>
                  <a:spLocks noChangeArrowheads="1"/>
                </p:cNvSpPr>
                <p:nvPr/>
              </p:nvSpPr>
              <p:spPr bwMode="auto">
                <a:xfrm>
                  <a:off x="1464" y="1221"/>
                  <a:ext cx="48" cy="96"/>
                </a:xfrm>
                <a:prstGeom prst="can">
                  <a:avLst>
                    <a:gd name="adj" fmla="val 50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43" name="AutoShape 37"/>
                <p:cNvSpPr>
                  <a:spLocks noChangeArrowheads="1"/>
                </p:cNvSpPr>
                <p:nvPr/>
              </p:nvSpPr>
              <p:spPr bwMode="auto">
                <a:xfrm>
                  <a:off x="1560" y="1317"/>
                  <a:ext cx="48" cy="96"/>
                </a:xfrm>
                <a:prstGeom prst="can">
                  <a:avLst>
                    <a:gd name="adj" fmla="val 50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44" name="AutoShape 38"/>
                <p:cNvSpPr>
                  <a:spLocks noChangeArrowheads="1"/>
                </p:cNvSpPr>
                <p:nvPr/>
              </p:nvSpPr>
              <p:spPr bwMode="auto">
                <a:xfrm>
                  <a:off x="1656" y="1413"/>
                  <a:ext cx="48" cy="96"/>
                </a:xfrm>
                <a:prstGeom prst="can">
                  <a:avLst>
                    <a:gd name="adj" fmla="val 50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45" name="AutoShape 39"/>
                <p:cNvSpPr>
                  <a:spLocks noChangeArrowheads="1"/>
                </p:cNvSpPr>
                <p:nvPr/>
              </p:nvSpPr>
              <p:spPr bwMode="auto">
                <a:xfrm>
                  <a:off x="1848" y="1605"/>
                  <a:ext cx="48" cy="96"/>
                </a:xfrm>
                <a:prstGeom prst="can">
                  <a:avLst>
                    <a:gd name="adj" fmla="val 50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46" name="AutoShape 40"/>
                <p:cNvSpPr>
                  <a:spLocks noChangeArrowheads="1"/>
                </p:cNvSpPr>
                <p:nvPr/>
              </p:nvSpPr>
              <p:spPr bwMode="auto">
                <a:xfrm>
                  <a:off x="1944" y="1701"/>
                  <a:ext cx="48" cy="96"/>
                </a:xfrm>
                <a:prstGeom prst="can">
                  <a:avLst>
                    <a:gd name="adj" fmla="val 50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47" name="AutoShape 41"/>
                <p:cNvSpPr>
                  <a:spLocks noChangeArrowheads="1"/>
                </p:cNvSpPr>
                <p:nvPr/>
              </p:nvSpPr>
              <p:spPr bwMode="auto">
                <a:xfrm>
                  <a:off x="2040" y="1797"/>
                  <a:ext cx="48" cy="96"/>
                </a:xfrm>
                <a:prstGeom prst="can">
                  <a:avLst>
                    <a:gd name="adj" fmla="val 50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48" name="AutoShape 42"/>
                <p:cNvSpPr>
                  <a:spLocks noChangeArrowheads="1"/>
                </p:cNvSpPr>
                <p:nvPr/>
              </p:nvSpPr>
              <p:spPr bwMode="auto">
                <a:xfrm>
                  <a:off x="2136" y="1893"/>
                  <a:ext cx="48" cy="96"/>
                </a:xfrm>
                <a:prstGeom prst="can">
                  <a:avLst>
                    <a:gd name="adj" fmla="val 50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49" name="AutoShape 43"/>
                <p:cNvSpPr>
                  <a:spLocks noChangeArrowheads="1"/>
                </p:cNvSpPr>
                <p:nvPr/>
              </p:nvSpPr>
              <p:spPr bwMode="auto">
                <a:xfrm>
                  <a:off x="1416" y="933"/>
                  <a:ext cx="48" cy="96"/>
                </a:xfrm>
                <a:prstGeom prst="can">
                  <a:avLst>
                    <a:gd name="adj" fmla="val 50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50" name="AutoShape 44"/>
                <p:cNvSpPr>
                  <a:spLocks noChangeArrowheads="1"/>
                </p:cNvSpPr>
                <p:nvPr/>
              </p:nvSpPr>
              <p:spPr bwMode="auto">
                <a:xfrm>
                  <a:off x="1512" y="1029"/>
                  <a:ext cx="48" cy="96"/>
                </a:xfrm>
                <a:prstGeom prst="can">
                  <a:avLst>
                    <a:gd name="adj" fmla="val 50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51" name="AutoShape 45"/>
                <p:cNvSpPr>
                  <a:spLocks noChangeArrowheads="1"/>
                </p:cNvSpPr>
                <p:nvPr/>
              </p:nvSpPr>
              <p:spPr bwMode="auto">
                <a:xfrm>
                  <a:off x="1608" y="1125"/>
                  <a:ext cx="48" cy="96"/>
                </a:xfrm>
                <a:prstGeom prst="can">
                  <a:avLst>
                    <a:gd name="adj" fmla="val 50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52" name="AutoShape 46"/>
                <p:cNvSpPr>
                  <a:spLocks noChangeArrowheads="1"/>
                </p:cNvSpPr>
                <p:nvPr/>
              </p:nvSpPr>
              <p:spPr bwMode="auto">
                <a:xfrm>
                  <a:off x="1704" y="1221"/>
                  <a:ext cx="48" cy="96"/>
                </a:xfrm>
                <a:prstGeom prst="can">
                  <a:avLst>
                    <a:gd name="adj" fmla="val 50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53" name="AutoShape 47"/>
                <p:cNvSpPr>
                  <a:spLocks noChangeArrowheads="1"/>
                </p:cNvSpPr>
                <p:nvPr/>
              </p:nvSpPr>
              <p:spPr bwMode="auto">
                <a:xfrm>
                  <a:off x="1800" y="1317"/>
                  <a:ext cx="48" cy="96"/>
                </a:xfrm>
                <a:prstGeom prst="can">
                  <a:avLst>
                    <a:gd name="adj" fmla="val 50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54" name="AutoShape 48"/>
                <p:cNvSpPr>
                  <a:spLocks noChangeArrowheads="1"/>
                </p:cNvSpPr>
                <p:nvPr/>
              </p:nvSpPr>
              <p:spPr bwMode="auto">
                <a:xfrm>
                  <a:off x="1896" y="1413"/>
                  <a:ext cx="48" cy="96"/>
                </a:xfrm>
                <a:prstGeom prst="can">
                  <a:avLst>
                    <a:gd name="adj" fmla="val 50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55" name="AutoShape 49"/>
                <p:cNvSpPr>
                  <a:spLocks noChangeArrowheads="1"/>
                </p:cNvSpPr>
                <p:nvPr/>
              </p:nvSpPr>
              <p:spPr bwMode="auto">
                <a:xfrm>
                  <a:off x="1992" y="1509"/>
                  <a:ext cx="48" cy="96"/>
                </a:xfrm>
                <a:prstGeom prst="can">
                  <a:avLst>
                    <a:gd name="adj" fmla="val 50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56" name="AutoShape 50"/>
                <p:cNvSpPr>
                  <a:spLocks noChangeArrowheads="1"/>
                </p:cNvSpPr>
                <p:nvPr/>
              </p:nvSpPr>
              <p:spPr bwMode="auto">
                <a:xfrm>
                  <a:off x="2088" y="1605"/>
                  <a:ext cx="48" cy="96"/>
                </a:xfrm>
                <a:prstGeom prst="can">
                  <a:avLst>
                    <a:gd name="adj" fmla="val 50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57" name="AutoShape 51"/>
                <p:cNvSpPr>
                  <a:spLocks noChangeArrowheads="1"/>
                </p:cNvSpPr>
                <p:nvPr/>
              </p:nvSpPr>
              <p:spPr bwMode="auto">
                <a:xfrm>
                  <a:off x="2184" y="1701"/>
                  <a:ext cx="48" cy="96"/>
                </a:xfrm>
                <a:prstGeom prst="can">
                  <a:avLst>
                    <a:gd name="adj" fmla="val 50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58" name="AutoShape 52"/>
                <p:cNvSpPr>
                  <a:spLocks noChangeArrowheads="1"/>
                </p:cNvSpPr>
                <p:nvPr/>
              </p:nvSpPr>
              <p:spPr bwMode="auto">
                <a:xfrm>
                  <a:off x="2280" y="1797"/>
                  <a:ext cx="48" cy="96"/>
                </a:xfrm>
                <a:prstGeom prst="can">
                  <a:avLst>
                    <a:gd name="adj" fmla="val 50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59" name="AutoShape 53"/>
                <p:cNvSpPr>
                  <a:spLocks noChangeArrowheads="1"/>
                </p:cNvSpPr>
                <p:nvPr/>
              </p:nvSpPr>
              <p:spPr bwMode="auto">
                <a:xfrm>
                  <a:off x="504" y="1461"/>
                  <a:ext cx="48" cy="96"/>
                </a:xfrm>
                <a:prstGeom prst="can">
                  <a:avLst>
                    <a:gd name="adj" fmla="val 50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60" name="AutoShape 54"/>
                <p:cNvSpPr>
                  <a:spLocks noChangeArrowheads="1"/>
                </p:cNvSpPr>
                <p:nvPr/>
              </p:nvSpPr>
              <p:spPr bwMode="auto">
                <a:xfrm>
                  <a:off x="600" y="1557"/>
                  <a:ext cx="48" cy="96"/>
                </a:xfrm>
                <a:prstGeom prst="can">
                  <a:avLst>
                    <a:gd name="adj" fmla="val 50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61" name="AutoShape 55"/>
                <p:cNvSpPr>
                  <a:spLocks noChangeArrowheads="1"/>
                </p:cNvSpPr>
                <p:nvPr/>
              </p:nvSpPr>
              <p:spPr bwMode="auto">
                <a:xfrm>
                  <a:off x="696" y="1653"/>
                  <a:ext cx="48" cy="96"/>
                </a:xfrm>
                <a:prstGeom prst="can">
                  <a:avLst>
                    <a:gd name="adj" fmla="val 50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62" name="AutoShape 56"/>
                <p:cNvSpPr>
                  <a:spLocks noChangeArrowheads="1"/>
                </p:cNvSpPr>
                <p:nvPr/>
              </p:nvSpPr>
              <p:spPr bwMode="auto">
                <a:xfrm>
                  <a:off x="792" y="1749"/>
                  <a:ext cx="48" cy="96"/>
                </a:xfrm>
                <a:prstGeom prst="can">
                  <a:avLst>
                    <a:gd name="adj" fmla="val 50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63" name="AutoShape 57"/>
                <p:cNvSpPr>
                  <a:spLocks noChangeArrowheads="1"/>
                </p:cNvSpPr>
                <p:nvPr/>
              </p:nvSpPr>
              <p:spPr bwMode="auto">
                <a:xfrm>
                  <a:off x="888" y="1845"/>
                  <a:ext cx="48" cy="96"/>
                </a:xfrm>
                <a:prstGeom prst="can">
                  <a:avLst>
                    <a:gd name="adj" fmla="val 50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64" name="AutoShape 58"/>
                <p:cNvSpPr>
                  <a:spLocks noChangeArrowheads="1"/>
                </p:cNvSpPr>
                <p:nvPr/>
              </p:nvSpPr>
              <p:spPr bwMode="auto">
                <a:xfrm>
                  <a:off x="984" y="1941"/>
                  <a:ext cx="48" cy="96"/>
                </a:xfrm>
                <a:prstGeom prst="can">
                  <a:avLst>
                    <a:gd name="adj" fmla="val 50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65" name="AutoShape 59"/>
                <p:cNvSpPr>
                  <a:spLocks noChangeArrowheads="1"/>
                </p:cNvSpPr>
                <p:nvPr/>
              </p:nvSpPr>
              <p:spPr bwMode="auto">
                <a:xfrm>
                  <a:off x="792" y="1509"/>
                  <a:ext cx="48" cy="96"/>
                </a:xfrm>
                <a:prstGeom prst="can">
                  <a:avLst>
                    <a:gd name="adj" fmla="val 50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66" name="AutoShape 60"/>
                <p:cNvSpPr>
                  <a:spLocks noChangeArrowheads="1"/>
                </p:cNvSpPr>
                <p:nvPr/>
              </p:nvSpPr>
              <p:spPr bwMode="auto">
                <a:xfrm>
                  <a:off x="888" y="1605"/>
                  <a:ext cx="48" cy="96"/>
                </a:xfrm>
                <a:prstGeom prst="can">
                  <a:avLst>
                    <a:gd name="adj" fmla="val 50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67" name="AutoShape 61"/>
                <p:cNvSpPr>
                  <a:spLocks noChangeArrowheads="1"/>
                </p:cNvSpPr>
                <p:nvPr/>
              </p:nvSpPr>
              <p:spPr bwMode="auto">
                <a:xfrm>
                  <a:off x="984" y="1701"/>
                  <a:ext cx="48" cy="96"/>
                </a:xfrm>
                <a:prstGeom prst="can">
                  <a:avLst>
                    <a:gd name="adj" fmla="val 50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68" name="AutoShape 62"/>
                <p:cNvSpPr>
                  <a:spLocks noChangeArrowheads="1"/>
                </p:cNvSpPr>
                <p:nvPr/>
              </p:nvSpPr>
              <p:spPr bwMode="auto">
                <a:xfrm>
                  <a:off x="1032" y="1509"/>
                  <a:ext cx="48" cy="96"/>
                </a:xfrm>
                <a:prstGeom prst="can">
                  <a:avLst>
                    <a:gd name="adj" fmla="val 50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69" name="AutoShape 63"/>
                <p:cNvSpPr>
                  <a:spLocks noChangeArrowheads="1"/>
                </p:cNvSpPr>
                <p:nvPr/>
              </p:nvSpPr>
              <p:spPr bwMode="auto">
                <a:xfrm>
                  <a:off x="552" y="1269"/>
                  <a:ext cx="48" cy="96"/>
                </a:xfrm>
                <a:prstGeom prst="can">
                  <a:avLst>
                    <a:gd name="adj" fmla="val 50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70" name="AutoShape 64"/>
                <p:cNvSpPr>
                  <a:spLocks noChangeArrowheads="1"/>
                </p:cNvSpPr>
                <p:nvPr/>
              </p:nvSpPr>
              <p:spPr bwMode="auto">
                <a:xfrm>
                  <a:off x="648" y="1365"/>
                  <a:ext cx="48" cy="96"/>
                </a:xfrm>
                <a:prstGeom prst="can">
                  <a:avLst>
                    <a:gd name="adj" fmla="val 50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71" name="AutoShape 65"/>
                <p:cNvSpPr>
                  <a:spLocks noChangeArrowheads="1"/>
                </p:cNvSpPr>
                <p:nvPr/>
              </p:nvSpPr>
              <p:spPr bwMode="auto">
                <a:xfrm>
                  <a:off x="1080" y="1797"/>
                  <a:ext cx="48" cy="96"/>
                </a:xfrm>
                <a:prstGeom prst="can">
                  <a:avLst>
                    <a:gd name="adj" fmla="val 50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72" name="AutoShape 66"/>
                <p:cNvSpPr>
                  <a:spLocks noChangeArrowheads="1"/>
                </p:cNvSpPr>
                <p:nvPr/>
              </p:nvSpPr>
              <p:spPr bwMode="auto">
                <a:xfrm>
                  <a:off x="1176" y="1893"/>
                  <a:ext cx="48" cy="96"/>
                </a:xfrm>
                <a:prstGeom prst="can">
                  <a:avLst>
                    <a:gd name="adj" fmla="val 50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73" name="AutoShape 67"/>
                <p:cNvSpPr>
                  <a:spLocks noChangeArrowheads="1"/>
                </p:cNvSpPr>
                <p:nvPr/>
              </p:nvSpPr>
              <p:spPr bwMode="auto">
                <a:xfrm>
                  <a:off x="1704" y="981"/>
                  <a:ext cx="48" cy="96"/>
                </a:xfrm>
                <a:prstGeom prst="can">
                  <a:avLst>
                    <a:gd name="adj" fmla="val 50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74" name="AutoShape 68"/>
                <p:cNvSpPr>
                  <a:spLocks noChangeArrowheads="1"/>
                </p:cNvSpPr>
                <p:nvPr/>
              </p:nvSpPr>
              <p:spPr bwMode="auto">
                <a:xfrm>
                  <a:off x="1800" y="1077"/>
                  <a:ext cx="48" cy="96"/>
                </a:xfrm>
                <a:prstGeom prst="can">
                  <a:avLst>
                    <a:gd name="adj" fmla="val 50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75" name="AutoShape 69"/>
                <p:cNvSpPr>
                  <a:spLocks noChangeArrowheads="1"/>
                </p:cNvSpPr>
                <p:nvPr/>
              </p:nvSpPr>
              <p:spPr bwMode="auto">
                <a:xfrm>
                  <a:off x="1896" y="1221"/>
                  <a:ext cx="48" cy="96"/>
                </a:xfrm>
                <a:prstGeom prst="can">
                  <a:avLst>
                    <a:gd name="adj" fmla="val 50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76" name="AutoShape 70"/>
                <p:cNvSpPr>
                  <a:spLocks noChangeArrowheads="1"/>
                </p:cNvSpPr>
                <p:nvPr/>
              </p:nvSpPr>
              <p:spPr bwMode="auto">
                <a:xfrm>
                  <a:off x="1992" y="1317"/>
                  <a:ext cx="48" cy="96"/>
                </a:xfrm>
                <a:prstGeom prst="can">
                  <a:avLst>
                    <a:gd name="adj" fmla="val 50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77" name="AutoShape 71"/>
                <p:cNvSpPr>
                  <a:spLocks noChangeArrowheads="1"/>
                </p:cNvSpPr>
                <p:nvPr/>
              </p:nvSpPr>
              <p:spPr bwMode="auto">
                <a:xfrm>
                  <a:off x="2136" y="1461"/>
                  <a:ext cx="48" cy="96"/>
                </a:xfrm>
                <a:prstGeom prst="can">
                  <a:avLst>
                    <a:gd name="adj" fmla="val 50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78" name="AutoShape 72"/>
                <p:cNvSpPr>
                  <a:spLocks noChangeArrowheads="1"/>
                </p:cNvSpPr>
                <p:nvPr/>
              </p:nvSpPr>
              <p:spPr bwMode="auto">
                <a:xfrm>
                  <a:off x="2232" y="1557"/>
                  <a:ext cx="48" cy="96"/>
                </a:xfrm>
                <a:prstGeom prst="can">
                  <a:avLst>
                    <a:gd name="adj" fmla="val 50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79" name="AutoShape 73"/>
                <p:cNvSpPr>
                  <a:spLocks noChangeArrowheads="1"/>
                </p:cNvSpPr>
                <p:nvPr/>
              </p:nvSpPr>
              <p:spPr bwMode="auto">
                <a:xfrm>
                  <a:off x="1944" y="981"/>
                  <a:ext cx="48" cy="96"/>
                </a:xfrm>
                <a:prstGeom prst="can">
                  <a:avLst>
                    <a:gd name="adj" fmla="val 50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80" name="AutoShape 74"/>
                <p:cNvSpPr>
                  <a:spLocks noChangeArrowheads="1"/>
                </p:cNvSpPr>
                <p:nvPr/>
              </p:nvSpPr>
              <p:spPr bwMode="auto">
                <a:xfrm>
                  <a:off x="2040" y="1077"/>
                  <a:ext cx="48" cy="96"/>
                </a:xfrm>
                <a:prstGeom prst="can">
                  <a:avLst>
                    <a:gd name="adj" fmla="val 50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81" name="AutoShape 75"/>
                <p:cNvSpPr>
                  <a:spLocks noChangeArrowheads="1"/>
                </p:cNvSpPr>
                <p:nvPr/>
              </p:nvSpPr>
              <p:spPr bwMode="auto">
                <a:xfrm>
                  <a:off x="2136" y="1221"/>
                  <a:ext cx="48" cy="96"/>
                </a:xfrm>
                <a:prstGeom prst="can">
                  <a:avLst>
                    <a:gd name="adj" fmla="val 50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82" name="AutoShape 76"/>
                <p:cNvSpPr>
                  <a:spLocks noChangeArrowheads="1"/>
                </p:cNvSpPr>
                <p:nvPr/>
              </p:nvSpPr>
              <p:spPr bwMode="auto">
                <a:xfrm>
                  <a:off x="2232" y="1317"/>
                  <a:ext cx="48" cy="96"/>
                </a:xfrm>
                <a:prstGeom prst="can">
                  <a:avLst>
                    <a:gd name="adj" fmla="val 50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83" name="AutoShape 77"/>
                <p:cNvSpPr>
                  <a:spLocks noChangeArrowheads="1"/>
                </p:cNvSpPr>
                <p:nvPr/>
              </p:nvSpPr>
              <p:spPr bwMode="auto">
                <a:xfrm>
                  <a:off x="600" y="1797"/>
                  <a:ext cx="48" cy="96"/>
                </a:xfrm>
                <a:prstGeom prst="can">
                  <a:avLst>
                    <a:gd name="adj" fmla="val 50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84" name="AutoShape 78"/>
                <p:cNvSpPr>
                  <a:spLocks noChangeArrowheads="1"/>
                </p:cNvSpPr>
                <p:nvPr/>
              </p:nvSpPr>
              <p:spPr bwMode="auto">
                <a:xfrm>
                  <a:off x="696" y="1893"/>
                  <a:ext cx="48" cy="96"/>
                </a:xfrm>
                <a:prstGeom prst="can">
                  <a:avLst>
                    <a:gd name="adj" fmla="val 50000"/>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grpSp>
          <p:sp>
            <p:nvSpPr>
              <p:cNvPr id="10" name="Text Box 79"/>
              <p:cNvSpPr txBox="1">
                <a:spLocks noChangeArrowheads="1"/>
              </p:cNvSpPr>
              <p:nvPr/>
            </p:nvSpPr>
            <p:spPr bwMode="auto">
              <a:xfrm>
                <a:off x="2823" y="1265"/>
                <a:ext cx="1728" cy="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1800" b="0" dirty="0" smtClean="0">
                    <a:latin typeface="Tahoma" pitchFamily="34" charset="0"/>
                  </a:rPr>
                  <a:t>Individual dosage units?</a:t>
                </a:r>
                <a:endParaRPr lang="en-US" sz="1800" b="0" dirty="0">
                  <a:latin typeface="Tahoma" pitchFamily="34" charset="0"/>
                </a:endParaRPr>
              </a:p>
            </p:txBody>
          </p:sp>
        </p:grpSp>
        <p:grpSp>
          <p:nvGrpSpPr>
            <p:cNvPr id="85" name="Group 84"/>
            <p:cNvGrpSpPr>
              <a:grpSpLocks/>
            </p:cNvGrpSpPr>
            <p:nvPr/>
          </p:nvGrpSpPr>
          <p:grpSpPr bwMode="auto">
            <a:xfrm>
              <a:off x="266700" y="3931442"/>
              <a:ext cx="5497513" cy="1828800"/>
              <a:chOff x="1488" y="2544"/>
              <a:chExt cx="3463" cy="1152"/>
            </a:xfrm>
          </p:grpSpPr>
          <p:grpSp>
            <p:nvGrpSpPr>
              <p:cNvPr id="86" name="Group 245"/>
              <p:cNvGrpSpPr>
                <a:grpSpLocks/>
              </p:cNvGrpSpPr>
              <p:nvPr/>
            </p:nvGrpSpPr>
            <p:grpSpPr bwMode="auto">
              <a:xfrm>
                <a:off x="1488" y="2544"/>
                <a:ext cx="1968" cy="1152"/>
                <a:chOff x="768" y="1296"/>
                <a:chExt cx="1968" cy="1152"/>
              </a:xfrm>
            </p:grpSpPr>
            <p:grpSp>
              <p:nvGrpSpPr>
                <p:cNvPr id="88" name="Group 246"/>
                <p:cNvGrpSpPr>
                  <a:grpSpLocks/>
                </p:cNvGrpSpPr>
                <p:nvPr/>
              </p:nvGrpSpPr>
              <p:grpSpPr bwMode="auto">
                <a:xfrm>
                  <a:off x="816" y="1392"/>
                  <a:ext cx="624" cy="288"/>
                  <a:chOff x="864" y="1488"/>
                  <a:chExt cx="624" cy="288"/>
                </a:xfrm>
              </p:grpSpPr>
              <p:sp>
                <p:nvSpPr>
                  <p:cNvPr id="222" name="Rectangle 247"/>
                  <p:cNvSpPr>
                    <a:spLocks noChangeArrowheads="1"/>
                  </p:cNvSpPr>
                  <p:nvPr/>
                </p:nvSpPr>
                <p:spPr bwMode="auto">
                  <a:xfrm>
                    <a:off x="864" y="1488"/>
                    <a:ext cx="624" cy="288"/>
                  </a:xfrm>
                  <a:prstGeom prst="rect">
                    <a:avLst/>
                  </a:prstGeom>
                  <a:solidFill>
                    <a:srgbClr val="FFEDA3"/>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3" name="Group 248"/>
                  <p:cNvGrpSpPr>
                    <a:grpSpLocks/>
                  </p:cNvGrpSpPr>
                  <p:nvPr/>
                </p:nvGrpSpPr>
                <p:grpSpPr bwMode="auto">
                  <a:xfrm>
                    <a:off x="1200" y="1536"/>
                    <a:ext cx="192" cy="192"/>
                    <a:chOff x="2616" y="1077"/>
                    <a:chExt cx="192" cy="192"/>
                  </a:xfrm>
                </p:grpSpPr>
                <p:grpSp>
                  <p:nvGrpSpPr>
                    <p:cNvPr id="234" name="Group 249"/>
                    <p:cNvGrpSpPr>
                      <a:grpSpLocks/>
                    </p:cNvGrpSpPr>
                    <p:nvPr/>
                  </p:nvGrpSpPr>
                  <p:grpSpPr bwMode="auto">
                    <a:xfrm>
                      <a:off x="2616" y="1077"/>
                      <a:ext cx="192" cy="192"/>
                      <a:chOff x="3720" y="1077"/>
                      <a:chExt cx="192" cy="192"/>
                    </a:xfrm>
                  </p:grpSpPr>
                  <p:sp>
                    <p:nvSpPr>
                      <p:cNvPr id="236" name="AutoShape 250"/>
                      <p:cNvSpPr>
                        <a:spLocks noChangeArrowheads="1"/>
                      </p:cNvSpPr>
                      <p:nvPr/>
                    </p:nvSpPr>
                    <p:spPr bwMode="auto">
                      <a:xfrm>
                        <a:off x="3720" y="1077"/>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237" name="AutoShape 251"/>
                      <p:cNvSpPr>
                        <a:spLocks noChangeArrowheads="1"/>
                      </p:cNvSpPr>
                      <p:nvPr/>
                    </p:nvSpPr>
                    <p:spPr bwMode="auto">
                      <a:xfrm>
                        <a:off x="3768" y="1077"/>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238" name="AutoShape 252"/>
                      <p:cNvSpPr>
                        <a:spLocks noChangeArrowheads="1"/>
                      </p:cNvSpPr>
                      <p:nvPr/>
                    </p:nvSpPr>
                    <p:spPr bwMode="auto">
                      <a:xfrm>
                        <a:off x="3816" y="1077"/>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239" name="AutoShape 253"/>
                      <p:cNvSpPr>
                        <a:spLocks noChangeArrowheads="1"/>
                      </p:cNvSpPr>
                      <p:nvPr/>
                    </p:nvSpPr>
                    <p:spPr bwMode="auto">
                      <a:xfrm>
                        <a:off x="3864" y="1077"/>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240" name="AutoShape 254"/>
                      <p:cNvSpPr>
                        <a:spLocks noChangeArrowheads="1"/>
                      </p:cNvSpPr>
                      <p:nvPr/>
                    </p:nvSpPr>
                    <p:spPr bwMode="auto">
                      <a:xfrm>
                        <a:off x="3720" y="1173"/>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241" name="AutoShape 255"/>
                      <p:cNvSpPr>
                        <a:spLocks noChangeArrowheads="1"/>
                      </p:cNvSpPr>
                      <p:nvPr/>
                    </p:nvSpPr>
                    <p:spPr bwMode="auto">
                      <a:xfrm>
                        <a:off x="3768" y="1173"/>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242" name="AutoShape 256"/>
                      <p:cNvSpPr>
                        <a:spLocks noChangeArrowheads="1"/>
                      </p:cNvSpPr>
                      <p:nvPr/>
                    </p:nvSpPr>
                    <p:spPr bwMode="auto">
                      <a:xfrm>
                        <a:off x="3864" y="1173"/>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grpSp>
                <p:sp>
                  <p:nvSpPr>
                    <p:cNvPr id="235" name="AutoShape 257"/>
                    <p:cNvSpPr>
                      <a:spLocks noChangeArrowheads="1"/>
                    </p:cNvSpPr>
                    <p:nvPr/>
                  </p:nvSpPr>
                  <p:spPr bwMode="auto">
                    <a:xfrm>
                      <a:off x="2712" y="1173"/>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grpSp>
              <p:grpSp>
                <p:nvGrpSpPr>
                  <p:cNvPr id="224" name="Group 258"/>
                  <p:cNvGrpSpPr>
                    <a:grpSpLocks/>
                  </p:cNvGrpSpPr>
                  <p:nvPr/>
                </p:nvGrpSpPr>
                <p:grpSpPr bwMode="auto">
                  <a:xfrm>
                    <a:off x="960" y="1536"/>
                    <a:ext cx="192" cy="192"/>
                    <a:chOff x="2616" y="1077"/>
                    <a:chExt cx="192" cy="192"/>
                  </a:xfrm>
                </p:grpSpPr>
                <p:grpSp>
                  <p:nvGrpSpPr>
                    <p:cNvPr id="225" name="Group 259"/>
                    <p:cNvGrpSpPr>
                      <a:grpSpLocks/>
                    </p:cNvGrpSpPr>
                    <p:nvPr/>
                  </p:nvGrpSpPr>
                  <p:grpSpPr bwMode="auto">
                    <a:xfrm>
                      <a:off x="2616" y="1077"/>
                      <a:ext cx="192" cy="192"/>
                      <a:chOff x="3720" y="1077"/>
                      <a:chExt cx="192" cy="192"/>
                    </a:xfrm>
                  </p:grpSpPr>
                  <p:sp>
                    <p:nvSpPr>
                      <p:cNvPr id="227" name="AutoShape 260"/>
                      <p:cNvSpPr>
                        <a:spLocks noChangeArrowheads="1"/>
                      </p:cNvSpPr>
                      <p:nvPr/>
                    </p:nvSpPr>
                    <p:spPr bwMode="auto">
                      <a:xfrm>
                        <a:off x="3720" y="1077"/>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228" name="AutoShape 261"/>
                      <p:cNvSpPr>
                        <a:spLocks noChangeArrowheads="1"/>
                      </p:cNvSpPr>
                      <p:nvPr/>
                    </p:nvSpPr>
                    <p:spPr bwMode="auto">
                      <a:xfrm>
                        <a:off x="3768" y="1077"/>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229" name="AutoShape 262"/>
                      <p:cNvSpPr>
                        <a:spLocks noChangeArrowheads="1"/>
                      </p:cNvSpPr>
                      <p:nvPr/>
                    </p:nvSpPr>
                    <p:spPr bwMode="auto">
                      <a:xfrm>
                        <a:off x="3816" y="1077"/>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230" name="AutoShape 263"/>
                      <p:cNvSpPr>
                        <a:spLocks noChangeArrowheads="1"/>
                      </p:cNvSpPr>
                      <p:nvPr/>
                    </p:nvSpPr>
                    <p:spPr bwMode="auto">
                      <a:xfrm>
                        <a:off x="3864" y="1077"/>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231" name="AutoShape 264"/>
                      <p:cNvSpPr>
                        <a:spLocks noChangeArrowheads="1"/>
                      </p:cNvSpPr>
                      <p:nvPr/>
                    </p:nvSpPr>
                    <p:spPr bwMode="auto">
                      <a:xfrm>
                        <a:off x="3720" y="1173"/>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232" name="AutoShape 265"/>
                      <p:cNvSpPr>
                        <a:spLocks noChangeArrowheads="1"/>
                      </p:cNvSpPr>
                      <p:nvPr/>
                    </p:nvSpPr>
                    <p:spPr bwMode="auto">
                      <a:xfrm>
                        <a:off x="3768" y="1173"/>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233" name="AutoShape 266"/>
                      <p:cNvSpPr>
                        <a:spLocks noChangeArrowheads="1"/>
                      </p:cNvSpPr>
                      <p:nvPr/>
                    </p:nvSpPr>
                    <p:spPr bwMode="auto">
                      <a:xfrm>
                        <a:off x="3864" y="1173"/>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grpSp>
                <p:sp>
                  <p:nvSpPr>
                    <p:cNvPr id="226" name="AutoShape 267"/>
                    <p:cNvSpPr>
                      <a:spLocks noChangeArrowheads="1"/>
                    </p:cNvSpPr>
                    <p:nvPr/>
                  </p:nvSpPr>
                  <p:spPr bwMode="auto">
                    <a:xfrm>
                      <a:off x="2712" y="1173"/>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grpSp>
            </p:grpSp>
            <p:sp>
              <p:nvSpPr>
                <p:cNvPr id="89" name="Rectangle 268"/>
                <p:cNvSpPr>
                  <a:spLocks noChangeArrowheads="1"/>
                </p:cNvSpPr>
                <p:nvPr/>
              </p:nvSpPr>
              <p:spPr bwMode="auto">
                <a:xfrm>
                  <a:off x="768" y="1296"/>
                  <a:ext cx="1968" cy="1152"/>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0" name="Group 269"/>
                <p:cNvGrpSpPr>
                  <a:grpSpLocks/>
                </p:cNvGrpSpPr>
                <p:nvPr/>
              </p:nvGrpSpPr>
              <p:grpSpPr bwMode="auto">
                <a:xfrm>
                  <a:off x="1440" y="1488"/>
                  <a:ext cx="624" cy="288"/>
                  <a:chOff x="864" y="1488"/>
                  <a:chExt cx="624" cy="288"/>
                </a:xfrm>
              </p:grpSpPr>
              <p:sp>
                <p:nvSpPr>
                  <p:cNvPr id="201" name="Rectangle 270"/>
                  <p:cNvSpPr>
                    <a:spLocks noChangeArrowheads="1"/>
                  </p:cNvSpPr>
                  <p:nvPr/>
                </p:nvSpPr>
                <p:spPr bwMode="auto">
                  <a:xfrm>
                    <a:off x="864" y="1488"/>
                    <a:ext cx="624" cy="288"/>
                  </a:xfrm>
                  <a:prstGeom prst="rect">
                    <a:avLst/>
                  </a:prstGeom>
                  <a:solidFill>
                    <a:srgbClr val="FFEDA3"/>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02" name="Group 271"/>
                  <p:cNvGrpSpPr>
                    <a:grpSpLocks/>
                  </p:cNvGrpSpPr>
                  <p:nvPr/>
                </p:nvGrpSpPr>
                <p:grpSpPr bwMode="auto">
                  <a:xfrm>
                    <a:off x="1200" y="1536"/>
                    <a:ext cx="192" cy="192"/>
                    <a:chOff x="2616" y="1077"/>
                    <a:chExt cx="192" cy="192"/>
                  </a:xfrm>
                </p:grpSpPr>
                <p:grpSp>
                  <p:nvGrpSpPr>
                    <p:cNvPr id="213" name="Group 272"/>
                    <p:cNvGrpSpPr>
                      <a:grpSpLocks/>
                    </p:cNvGrpSpPr>
                    <p:nvPr/>
                  </p:nvGrpSpPr>
                  <p:grpSpPr bwMode="auto">
                    <a:xfrm>
                      <a:off x="2616" y="1077"/>
                      <a:ext cx="192" cy="192"/>
                      <a:chOff x="3720" y="1077"/>
                      <a:chExt cx="192" cy="192"/>
                    </a:xfrm>
                  </p:grpSpPr>
                  <p:sp>
                    <p:nvSpPr>
                      <p:cNvPr id="215" name="AutoShape 273"/>
                      <p:cNvSpPr>
                        <a:spLocks noChangeArrowheads="1"/>
                      </p:cNvSpPr>
                      <p:nvPr/>
                    </p:nvSpPr>
                    <p:spPr bwMode="auto">
                      <a:xfrm>
                        <a:off x="3720" y="1077"/>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216" name="AutoShape 274"/>
                      <p:cNvSpPr>
                        <a:spLocks noChangeArrowheads="1"/>
                      </p:cNvSpPr>
                      <p:nvPr/>
                    </p:nvSpPr>
                    <p:spPr bwMode="auto">
                      <a:xfrm>
                        <a:off x="3768" y="1077"/>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217" name="AutoShape 275"/>
                      <p:cNvSpPr>
                        <a:spLocks noChangeArrowheads="1"/>
                      </p:cNvSpPr>
                      <p:nvPr/>
                    </p:nvSpPr>
                    <p:spPr bwMode="auto">
                      <a:xfrm>
                        <a:off x="3816" y="1077"/>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218" name="AutoShape 276"/>
                      <p:cNvSpPr>
                        <a:spLocks noChangeArrowheads="1"/>
                      </p:cNvSpPr>
                      <p:nvPr/>
                    </p:nvSpPr>
                    <p:spPr bwMode="auto">
                      <a:xfrm>
                        <a:off x="3864" y="1077"/>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219" name="AutoShape 277"/>
                      <p:cNvSpPr>
                        <a:spLocks noChangeArrowheads="1"/>
                      </p:cNvSpPr>
                      <p:nvPr/>
                    </p:nvSpPr>
                    <p:spPr bwMode="auto">
                      <a:xfrm>
                        <a:off x="3720" y="1173"/>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220" name="AutoShape 278"/>
                      <p:cNvSpPr>
                        <a:spLocks noChangeArrowheads="1"/>
                      </p:cNvSpPr>
                      <p:nvPr/>
                    </p:nvSpPr>
                    <p:spPr bwMode="auto">
                      <a:xfrm>
                        <a:off x="3768" y="1173"/>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221" name="AutoShape 279"/>
                      <p:cNvSpPr>
                        <a:spLocks noChangeArrowheads="1"/>
                      </p:cNvSpPr>
                      <p:nvPr/>
                    </p:nvSpPr>
                    <p:spPr bwMode="auto">
                      <a:xfrm>
                        <a:off x="3864" y="1173"/>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grpSp>
                <p:sp>
                  <p:nvSpPr>
                    <p:cNvPr id="214" name="AutoShape 280"/>
                    <p:cNvSpPr>
                      <a:spLocks noChangeArrowheads="1"/>
                    </p:cNvSpPr>
                    <p:nvPr/>
                  </p:nvSpPr>
                  <p:spPr bwMode="auto">
                    <a:xfrm>
                      <a:off x="2712" y="1173"/>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grpSp>
              <p:grpSp>
                <p:nvGrpSpPr>
                  <p:cNvPr id="203" name="Group 281"/>
                  <p:cNvGrpSpPr>
                    <a:grpSpLocks/>
                  </p:cNvGrpSpPr>
                  <p:nvPr/>
                </p:nvGrpSpPr>
                <p:grpSpPr bwMode="auto">
                  <a:xfrm>
                    <a:off x="960" y="1536"/>
                    <a:ext cx="192" cy="192"/>
                    <a:chOff x="2616" y="1077"/>
                    <a:chExt cx="192" cy="192"/>
                  </a:xfrm>
                </p:grpSpPr>
                <p:grpSp>
                  <p:nvGrpSpPr>
                    <p:cNvPr id="204" name="Group 282"/>
                    <p:cNvGrpSpPr>
                      <a:grpSpLocks/>
                    </p:cNvGrpSpPr>
                    <p:nvPr/>
                  </p:nvGrpSpPr>
                  <p:grpSpPr bwMode="auto">
                    <a:xfrm>
                      <a:off x="2616" y="1077"/>
                      <a:ext cx="192" cy="192"/>
                      <a:chOff x="3720" y="1077"/>
                      <a:chExt cx="192" cy="192"/>
                    </a:xfrm>
                  </p:grpSpPr>
                  <p:sp>
                    <p:nvSpPr>
                      <p:cNvPr id="206" name="AutoShape 283"/>
                      <p:cNvSpPr>
                        <a:spLocks noChangeArrowheads="1"/>
                      </p:cNvSpPr>
                      <p:nvPr/>
                    </p:nvSpPr>
                    <p:spPr bwMode="auto">
                      <a:xfrm>
                        <a:off x="3720" y="1077"/>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207" name="AutoShape 284"/>
                      <p:cNvSpPr>
                        <a:spLocks noChangeArrowheads="1"/>
                      </p:cNvSpPr>
                      <p:nvPr/>
                    </p:nvSpPr>
                    <p:spPr bwMode="auto">
                      <a:xfrm>
                        <a:off x="3768" y="1077"/>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208" name="AutoShape 285"/>
                      <p:cNvSpPr>
                        <a:spLocks noChangeArrowheads="1"/>
                      </p:cNvSpPr>
                      <p:nvPr/>
                    </p:nvSpPr>
                    <p:spPr bwMode="auto">
                      <a:xfrm>
                        <a:off x="3816" y="1077"/>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209" name="AutoShape 286"/>
                      <p:cNvSpPr>
                        <a:spLocks noChangeArrowheads="1"/>
                      </p:cNvSpPr>
                      <p:nvPr/>
                    </p:nvSpPr>
                    <p:spPr bwMode="auto">
                      <a:xfrm>
                        <a:off x="3864" y="1077"/>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210" name="AutoShape 287"/>
                      <p:cNvSpPr>
                        <a:spLocks noChangeArrowheads="1"/>
                      </p:cNvSpPr>
                      <p:nvPr/>
                    </p:nvSpPr>
                    <p:spPr bwMode="auto">
                      <a:xfrm>
                        <a:off x="3720" y="1173"/>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211" name="AutoShape 288"/>
                      <p:cNvSpPr>
                        <a:spLocks noChangeArrowheads="1"/>
                      </p:cNvSpPr>
                      <p:nvPr/>
                    </p:nvSpPr>
                    <p:spPr bwMode="auto">
                      <a:xfrm>
                        <a:off x="3768" y="1173"/>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212" name="AutoShape 289"/>
                      <p:cNvSpPr>
                        <a:spLocks noChangeArrowheads="1"/>
                      </p:cNvSpPr>
                      <p:nvPr/>
                    </p:nvSpPr>
                    <p:spPr bwMode="auto">
                      <a:xfrm>
                        <a:off x="3864" y="1173"/>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grpSp>
                <p:sp>
                  <p:nvSpPr>
                    <p:cNvPr id="205" name="AutoShape 290"/>
                    <p:cNvSpPr>
                      <a:spLocks noChangeArrowheads="1"/>
                    </p:cNvSpPr>
                    <p:nvPr/>
                  </p:nvSpPr>
                  <p:spPr bwMode="auto">
                    <a:xfrm>
                      <a:off x="2712" y="1173"/>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grpSp>
            </p:grpSp>
            <p:grpSp>
              <p:nvGrpSpPr>
                <p:cNvPr id="91" name="Group 291"/>
                <p:cNvGrpSpPr>
                  <a:grpSpLocks/>
                </p:cNvGrpSpPr>
                <p:nvPr/>
              </p:nvGrpSpPr>
              <p:grpSpPr bwMode="auto">
                <a:xfrm>
                  <a:off x="2016" y="1392"/>
                  <a:ext cx="624" cy="288"/>
                  <a:chOff x="864" y="1488"/>
                  <a:chExt cx="624" cy="288"/>
                </a:xfrm>
              </p:grpSpPr>
              <p:sp>
                <p:nvSpPr>
                  <p:cNvPr id="180" name="Rectangle 292"/>
                  <p:cNvSpPr>
                    <a:spLocks noChangeArrowheads="1"/>
                  </p:cNvSpPr>
                  <p:nvPr/>
                </p:nvSpPr>
                <p:spPr bwMode="auto">
                  <a:xfrm>
                    <a:off x="864" y="1488"/>
                    <a:ext cx="624" cy="288"/>
                  </a:xfrm>
                  <a:prstGeom prst="rect">
                    <a:avLst/>
                  </a:prstGeom>
                  <a:solidFill>
                    <a:srgbClr val="FFEDA3"/>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81" name="Group 293"/>
                  <p:cNvGrpSpPr>
                    <a:grpSpLocks/>
                  </p:cNvGrpSpPr>
                  <p:nvPr/>
                </p:nvGrpSpPr>
                <p:grpSpPr bwMode="auto">
                  <a:xfrm>
                    <a:off x="1200" y="1536"/>
                    <a:ext cx="192" cy="192"/>
                    <a:chOff x="2616" y="1077"/>
                    <a:chExt cx="192" cy="192"/>
                  </a:xfrm>
                </p:grpSpPr>
                <p:grpSp>
                  <p:nvGrpSpPr>
                    <p:cNvPr id="192" name="Group 294"/>
                    <p:cNvGrpSpPr>
                      <a:grpSpLocks/>
                    </p:cNvGrpSpPr>
                    <p:nvPr/>
                  </p:nvGrpSpPr>
                  <p:grpSpPr bwMode="auto">
                    <a:xfrm>
                      <a:off x="2616" y="1077"/>
                      <a:ext cx="192" cy="192"/>
                      <a:chOff x="3720" y="1077"/>
                      <a:chExt cx="192" cy="192"/>
                    </a:xfrm>
                  </p:grpSpPr>
                  <p:sp>
                    <p:nvSpPr>
                      <p:cNvPr id="194" name="AutoShape 295"/>
                      <p:cNvSpPr>
                        <a:spLocks noChangeArrowheads="1"/>
                      </p:cNvSpPr>
                      <p:nvPr/>
                    </p:nvSpPr>
                    <p:spPr bwMode="auto">
                      <a:xfrm>
                        <a:off x="3720" y="1077"/>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95" name="AutoShape 296"/>
                      <p:cNvSpPr>
                        <a:spLocks noChangeArrowheads="1"/>
                      </p:cNvSpPr>
                      <p:nvPr/>
                    </p:nvSpPr>
                    <p:spPr bwMode="auto">
                      <a:xfrm>
                        <a:off x="3768" y="1077"/>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96" name="AutoShape 297"/>
                      <p:cNvSpPr>
                        <a:spLocks noChangeArrowheads="1"/>
                      </p:cNvSpPr>
                      <p:nvPr/>
                    </p:nvSpPr>
                    <p:spPr bwMode="auto">
                      <a:xfrm>
                        <a:off x="3816" y="1077"/>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97" name="AutoShape 298"/>
                      <p:cNvSpPr>
                        <a:spLocks noChangeArrowheads="1"/>
                      </p:cNvSpPr>
                      <p:nvPr/>
                    </p:nvSpPr>
                    <p:spPr bwMode="auto">
                      <a:xfrm>
                        <a:off x="3864" y="1077"/>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98" name="AutoShape 299"/>
                      <p:cNvSpPr>
                        <a:spLocks noChangeArrowheads="1"/>
                      </p:cNvSpPr>
                      <p:nvPr/>
                    </p:nvSpPr>
                    <p:spPr bwMode="auto">
                      <a:xfrm>
                        <a:off x="3720" y="1173"/>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99" name="AutoShape 300"/>
                      <p:cNvSpPr>
                        <a:spLocks noChangeArrowheads="1"/>
                      </p:cNvSpPr>
                      <p:nvPr/>
                    </p:nvSpPr>
                    <p:spPr bwMode="auto">
                      <a:xfrm>
                        <a:off x="3768" y="1173"/>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200" name="AutoShape 301"/>
                      <p:cNvSpPr>
                        <a:spLocks noChangeArrowheads="1"/>
                      </p:cNvSpPr>
                      <p:nvPr/>
                    </p:nvSpPr>
                    <p:spPr bwMode="auto">
                      <a:xfrm>
                        <a:off x="3864" y="1173"/>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grpSp>
                <p:sp>
                  <p:nvSpPr>
                    <p:cNvPr id="193" name="AutoShape 302"/>
                    <p:cNvSpPr>
                      <a:spLocks noChangeArrowheads="1"/>
                    </p:cNvSpPr>
                    <p:nvPr/>
                  </p:nvSpPr>
                  <p:spPr bwMode="auto">
                    <a:xfrm>
                      <a:off x="2712" y="1173"/>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grpSp>
              <p:grpSp>
                <p:nvGrpSpPr>
                  <p:cNvPr id="182" name="Group 303"/>
                  <p:cNvGrpSpPr>
                    <a:grpSpLocks/>
                  </p:cNvGrpSpPr>
                  <p:nvPr/>
                </p:nvGrpSpPr>
                <p:grpSpPr bwMode="auto">
                  <a:xfrm>
                    <a:off x="960" y="1536"/>
                    <a:ext cx="192" cy="192"/>
                    <a:chOff x="2616" y="1077"/>
                    <a:chExt cx="192" cy="192"/>
                  </a:xfrm>
                </p:grpSpPr>
                <p:grpSp>
                  <p:nvGrpSpPr>
                    <p:cNvPr id="183" name="Group 304"/>
                    <p:cNvGrpSpPr>
                      <a:grpSpLocks/>
                    </p:cNvGrpSpPr>
                    <p:nvPr/>
                  </p:nvGrpSpPr>
                  <p:grpSpPr bwMode="auto">
                    <a:xfrm>
                      <a:off x="2616" y="1077"/>
                      <a:ext cx="192" cy="192"/>
                      <a:chOff x="3720" y="1077"/>
                      <a:chExt cx="192" cy="192"/>
                    </a:xfrm>
                  </p:grpSpPr>
                  <p:sp>
                    <p:nvSpPr>
                      <p:cNvPr id="185" name="AutoShape 305"/>
                      <p:cNvSpPr>
                        <a:spLocks noChangeArrowheads="1"/>
                      </p:cNvSpPr>
                      <p:nvPr/>
                    </p:nvSpPr>
                    <p:spPr bwMode="auto">
                      <a:xfrm>
                        <a:off x="3720" y="1077"/>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86" name="AutoShape 306"/>
                      <p:cNvSpPr>
                        <a:spLocks noChangeArrowheads="1"/>
                      </p:cNvSpPr>
                      <p:nvPr/>
                    </p:nvSpPr>
                    <p:spPr bwMode="auto">
                      <a:xfrm>
                        <a:off x="3768" y="1077"/>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87" name="AutoShape 307"/>
                      <p:cNvSpPr>
                        <a:spLocks noChangeArrowheads="1"/>
                      </p:cNvSpPr>
                      <p:nvPr/>
                    </p:nvSpPr>
                    <p:spPr bwMode="auto">
                      <a:xfrm>
                        <a:off x="3816" y="1077"/>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88" name="AutoShape 308"/>
                      <p:cNvSpPr>
                        <a:spLocks noChangeArrowheads="1"/>
                      </p:cNvSpPr>
                      <p:nvPr/>
                    </p:nvSpPr>
                    <p:spPr bwMode="auto">
                      <a:xfrm>
                        <a:off x="3864" y="1077"/>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89" name="AutoShape 309"/>
                      <p:cNvSpPr>
                        <a:spLocks noChangeArrowheads="1"/>
                      </p:cNvSpPr>
                      <p:nvPr/>
                    </p:nvSpPr>
                    <p:spPr bwMode="auto">
                      <a:xfrm>
                        <a:off x="3720" y="1173"/>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90" name="AutoShape 310"/>
                      <p:cNvSpPr>
                        <a:spLocks noChangeArrowheads="1"/>
                      </p:cNvSpPr>
                      <p:nvPr/>
                    </p:nvSpPr>
                    <p:spPr bwMode="auto">
                      <a:xfrm>
                        <a:off x="3768" y="1173"/>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91" name="AutoShape 311"/>
                      <p:cNvSpPr>
                        <a:spLocks noChangeArrowheads="1"/>
                      </p:cNvSpPr>
                      <p:nvPr/>
                    </p:nvSpPr>
                    <p:spPr bwMode="auto">
                      <a:xfrm>
                        <a:off x="3864" y="1173"/>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grpSp>
                <p:sp>
                  <p:nvSpPr>
                    <p:cNvPr id="184" name="AutoShape 312"/>
                    <p:cNvSpPr>
                      <a:spLocks noChangeArrowheads="1"/>
                    </p:cNvSpPr>
                    <p:nvPr/>
                  </p:nvSpPr>
                  <p:spPr bwMode="auto">
                    <a:xfrm>
                      <a:off x="2712" y="1173"/>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grpSp>
            </p:grpSp>
            <p:grpSp>
              <p:nvGrpSpPr>
                <p:cNvPr id="92" name="Group 313"/>
                <p:cNvGrpSpPr>
                  <a:grpSpLocks/>
                </p:cNvGrpSpPr>
                <p:nvPr/>
              </p:nvGrpSpPr>
              <p:grpSpPr bwMode="auto">
                <a:xfrm>
                  <a:off x="1056" y="2064"/>
                  <a:ext cx="624" cy="288"/>
                  <a:chOff x="864" y="1488"/>
                  <a:chExt cx="624" cy="288"/>
                </a:xfrm>
              </p:grpSpPr>
              <p:sp>
                <p:nvSpPr>
                  <p:cNvPr id="159" name="Rectangle 314"/>
                  <p:cNvSpPr>
                    <a:spLocks noChangeArrowheads="1"/>
                  </p:cNvSpPr>
                  <p:nvPr/>
                </p:nvSpPr>
                <p:spPr bwMode="auto">
                  <a:xfrm>
                    <a:off x="864" y="1488"/>
                    <a:ext cx="624" cy="288"/>
                  </a:xfrm>
                  <a:prstGeom prst="rect">
                    <a:avLst/>
                  </a:prstGeom>
                  <a:solidFill>
                    <a:srgbClr val="FFEDA3"/>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60" name="Group 315"/>
                  <p:cNvGrpSpPr>
                    <a:grpSpLocks/>
                  </p:cNvGrpSpPr>
                  <p:nvPr/>
                </p:nvGrpSpPr>
                <p:grpSpPr bwMode="auto">
                  <a:xfrm>
                    <a:off x="1200" y="1536"/>
                    <a:ext cx="192" cy="192"/>
                    <a:chOff x="2616" y="1077"/>
                    <a:chExt cx="192" cy="192"/>
                  </a:xfrm>
                </p:grpSpPr>
                <p:grpSp>
                  <p:nvGrpSpPr>
                    <p:cNvPr id="171" name="Group 316"/>
                    <p:cNvGrpSpPr>
                      <a:grpSpLocks/>
                    </p:cNvGrpSpPr>
                    <p:nvPr/>
                  </p:nvGrpSpPr>
                  <p:grpSpPr bwMode="auto">
                    <a:xfrm>
                      <a:off x="2616" y="1077"/>
                      <a:ext cx="192" cy="192"/>
                      <a:chOff x="3720" y="1077"/>
                      <a:chExt cx="192" cy="192"/>
                    </a:xfrm>
                  </p:grpSpPr>
                  <p:sp>
                    <p:nvSpPr>
                      <p:cNvPr id="173" name="AutoShape 317"/>
                      <p:cNvSpPr>
                        <a:spLocks noChangeArrowheads="1"/>
                      </p:cNvSpPr>
                      <p:nvPr/>
                    </p:nvSpPr>
                    <p:spPr bwMode="auto">
                      <a:xfrm>
                        <a:off x="3720" y="1077"/>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74" name="AutoShape 318"/>
                      <p:cNvSpPr>
                        <a:spLocks noChangeArrowheads="1"/>
                      </p:cNvSpPr>
                      <p:nvPr/>
                    </p:nvSpPr>
                    <p:spPr bwMode="auto">
                      <a:xfrm>
                        <a:off x="3768" y="1077"/>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75" name="AutoShape 319"/>
                      <p:cNvSpPr>
                        <a:spLocks noChangeArrowheads="1"/>
                      </p:cNvSpPr>
                      <p:nvPr/>
                    </p:nvSpPr>
                    <p:spPr bwMode="auto">
                      <a:xfrm>
                        <a:off x="3816" y="1077"/>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76" name="AutoShape 320"/>
                      <p:cNvSpPr>
                        <a:spLocks noChangeArrowheads="1"/>
                      </p:cNvSpPr>
                      <p:nvPr/>
                    </p:nvSpPr>
                    <p:spPr bwMode="auto">
                      <a:xfrm>
                        <a:off x="3864" y="1077"/>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77" name="AutoShape 321"/>
                      <p:cNvSpPr>
                        <a:spLocks noChangeArrowheads="1"/>
                      </p:cNvSpPr>
                      <p:nvPr/>
                    </p:nvSpPr>
                    <p:spPr bwMode="auto">
                      <a:xfrm>
                        <a:off x="3720" y="1173"/>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78" name="AutoShape 322"/>
                      <p:cNvSpPr>
                        <a:spLocks noChangeArrowheads="1"/>
                      </p:cNvSpPr>
                      <p:nvPr/>
                    </p:nvSpPr>
                    <p:spPr bwMode="auto">
                      <a:xfrm>
                        <a:off x="3768" y="1173"/>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79" name="AutoShape 323"/>
                      <p:cNvSpPr>
                        <a:spLocks noChangeArrowheads="1"/>
                      </p:cNvSpPr>
                      <p:nvPr/>
                    </p:nvSpPr>
                    <p:spPr bwMode="auto">
                      <a:xfrm>
                        <a:off x="3864" y="1173"/>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grpSp>
                <p:sp>
                  <p:nvSpPr>
                    <p:cNvPr id="172" name="AutoShape 324"/>
                    <p:cNvSpPr>
                      <a:spLocks noChangeArrowheads="1"/>
                    </p:cNvSpPr>
                    <p:nvPr/>
                  </p:nvSpPr>
                  <p:spPr bwMode="auto">
                    <a:xfrm>
                      <a:off x="2712" y="1173"/>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grpSp>
              <p:grpSp>
                <p:nvGrpSpPr>
                  <p:cNvPr id="161" name="Group 325"/>
                  <p:cNvGrpSpPr>
                    <a:grpSpLocks/>
                  </p:cNvGrpSpPr>
                  <p:nvPr/>
                </p:nvGrpSpPr>
                <p:grpSpPr bwMode="auto">
                  <a:xfrm>
                    <a:off x="960" y="1536"/>
                    <a:ext cx="192" cy="192"/>
                    <a:chOff x="2616" y="1077"/>
                    <a:chExt cx="192" cy="192"/>
                  </a:xfrm>
                </p:grpSpPr>
                <p:grpSp>
                  <p:nvGrpSpPr>
                    <p:cNvPr id="162" name="Group 326"/>
                    <p:cNvGrpSpPr>
                      <a:grpSpLocks/>
                    </p:cNvGrpSpPr>
                    <p:nvPr/>
                  </p:nvGrpSpPr>
                  <p:grpSpPr bwMode="auto">
                    <a:xfrm>
                      <a:off x="2616" y="1077"/>
                      <a:ext cx="192" cy="192"/>
                      <a:chOff x="3720" y="1077"/>
                      <a:chExt cx="192" cy="192"/>
                    </a:xfrm>
                  </p:grpSpPr>
                  <p:sp>
                    <p:nvSpPr>
                      <p:cNvPr id="164" name="AutoShape 327"/>
                      <p:cNvSpPr>
                        <a:spLocks noChangeArrowheads="1"/>
                      </p:cNvSpPr>
                      <p:nvPr/>
                    </p:nvSpPr>
                    <p:spPr bwMode="auto">
                      <a:xfrm>
                        <a:off x="3720" y="1077"/>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65" name="AutoShape 328"/>
                      <p:cNvSpPr>
                        <a:spLocks noChangeArrowheads="1"/>
                      </p:cNvSpPr>
                      <p:nvPr/>
                    </p:nvSpPr>
                    <p:spPr bwMode="auto">
                      <a:xfrm>
                        <a:off x="3768" y="1077"/>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66" name="AutoShape 329"/>
                      <p:cNvSpPr>
                        <a:spLocks noChangeArrowheads="1"/>
                      </p:cNvSpPr>
                      <p:nvPr/>
                    </p:nvSpPr>
                    <p:spPr bwMode="auto">
                      <a:xfrm>
                        <a:off x="3816" y="1077"/>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67" name="AutoShape 330"/>
                      <p:cNvSpPr>
                        <a:spLocks noChangeArrowheads="1"/>
                      </p:cNvSpPr>
                      <p:nvPr/>
                    </p:nvSpPr>
                    <p:spPr bwMode="auto">
                      <a:xfrm>
                        <a:off x="3864" y="1077"/>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68" name="AutoShape 331"/>
                      <p:cNvSpPr>
                        <a:spLocks noChangeArrowheads="1"/>
                      </p:cNvSpPr>
                      <p:nvPr/>
                    </p:nvSpPr>
                    <p:spPr bwMode="auto">
                      <a:xfrm>
                        <a:off x="3720" y="1173"/>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69" name="AutoShape 332"/>
                      <p:cNvSpPr>
                        <a:spLocks noChangeArrowheads="1"/>
                      </p:cNvSpPr>
                      <p:nvPr/>
                    </p:nvSpPr>
                    <p:spPr bwMode="auto">
                      <a:xfrm>
                        <a:off x="3768" y="1173"/>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70" name="AutoShape 333"/>
                      <p:cNvSpPr>
                        <a:spLocks noChangeArrowheads="1"/>
                      </p:cNvSpPr>
                      <p:nvPr/>
                    </p:nvSpPr>
                    <p:spPr bwMode="auto">
                      <a:xfrm>
                        <a:off x="3864" y="1173"/>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grpSp>
                <p:sp>
                  <p:nvSpPr>
                    <p:cNvPr id="163" name="AutoShape 334"/>
                    <p:cNvSpPr>
                      <a:spLocks noChangeArrowheads="1"/>
                    </p:cNvSpPr>
                    <p:nvPr/>
                  </p:nvSpPr>
                  <p:spPr bwMode="auto">
                    <a:xfrm>
                      <a:off x="2712" y="1173"/>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grpSp>
            </p:grpSp>
            <p:grpSp>
              <p:nvGrpSpPr>
                <p:cNvPr id="93" name="Group 335"/>
                <p:cNvGrpSpPr>
                  <a:grpSpLocks/>
                </p:cNvGrpSpPr>
                <p:nvPr/>
              </p:nvGrpSpPr>
              <p:grpSpPr bwMode="auto">
                <a:xfrm>
                  <a:off x="1872" y="2064"/>
                  <a:ext cx="624" cy="288"/>
                  <a:chOff x="864" y="1488"/>
                  <a:chExt cx="624" cy="288"/>
                </a:xfrm>
              </p:grpSpPr>
              <p:sp>
                <p:nvSpPr>
                  <p:cNvPr id="138" name="Rectangle 336"/>
                  <p:cNvSpPr>
                    <a:spLocks noChangeArrowheads="1"/>
                  </p:cNvSpPr>
                  <p:nvPr/>
                </p:nvSpPr>
                <p:spPr bwMode="auto">
                  <a:xfrm>
                    <a:off x="864" y="1488"/>
                    <a:ext cx="624" cy="288"/>
                  </a:xfrm>
                  <a:prstGeom prst="rect">
                    <a:avLst/>
                  </a:prstGeom>
                  <a:solidFill>
                    <a:srgbClr val="FFEDA3"/>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9" name="Group 337"/>
                  <p:cNvGrpSpPr>
                    <a:grpSpLocks/>
                  </p:cNvGrpSpPr>
                  <p:nvPr/>
                </p:nvGrpSpPr>
                <p:grpSpPr bwMode="auto">
                  <a:xfrm>
                    <a:off x="1200" y="1536"/>
                    <a:ext cx="192" cy="192"/>
                    <a:chOff x="2616" y="1077"/>
                    <a:chExt cx="192" cy="192"/>
                  </a:xfrm>
                </p:grpSpPr>
                <p:grpSp>
                  <p:nvGrpSpPr>
                    <p:cNvPr id="150" name="Group 338"/>
                    <p:cNvGrpSpPr>
                      <a:grpSpLocks/>
                    </p:cNvGrpSpPr>
                    <p:nvPr/>
                  </p:nvGrpSpPr>
                  <p:grpSpPr bwMode="auto">
                    <a:xfrm>
                      <a:off x="2616" y="1077"/>
                      <a:ext cx="192" cy="192"/>
                      <a:chOff x="3720" y="1077"/>
                      <a:chExt cx="192" cy="192"/>
                    </a:xfrm>
                  </p:grpSpPr>
                  <p:sp>
                    <p:nvSpPr>
                      <p:cNvPr id="152" name="AutoShape 339"/>
                      <p:cNvSpPr>
                        <a:spLocks noChangeArrowheads="1"/>
                      </p:cNvSpPr>
                      <p:nvPr/>
                    </p:nvSpPr>
                    <p:spPr bwMode="auto">
                      <a:xfrm>
                        <a:off x="3720" y="1077"/>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53" name="AutoShape 340"/>
                      <p:cNvSpPr>
                        <a:spLocks noChangeArrowheads="1"/>
                      </p:cNvSpPr>
                      <p:nvPr/>
                    </p:nvSpPr>
                    <p:spPr bwMode="auto">
                      <a:xfrm>
                        <a:off x="3768" y="1077"/>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54" name="AutoShape 341"/>
                      <p:cNvSpPr>
                        <a:spLocks noChangeArrowheads="1"/>
                      </p:cNvSpPr>
                      <p:nvPr/>
                    </p:nvSpPr>
                    <p:spPr bwMode="auto">
                      <a:xfrm>
                        <a:off x="3816" y="1077"/>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55" name="AutoShape 342"/>
                      <p:cNvSpPr>
                        <a:spLocks noChangeArrowheads="1"/>
                      </p:cNvSpPr>
                      <p:nvPr/>
                    </p:nvSpPr>
                    <p:spPr bwMode="auto">
                      <a:xfrm>
                        <a:off x="3864" y="1077"/>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56" name="AutoShape 343"/>
                      <p:cNvSpPr>
                        <a:spLocks noChangeArrowheads="1"/>
                      </p:cNvSpPr>
                      <p:nvPr/>
                    </p:nvSpPr>
                    <p:spPr bwMode="auto">
                      <a:xfrm>
                        <a:off x="3720" y="1173"/>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57" name="AutoShape 344"/>
                      <p:cNvSpPr>
                        <a:spLocks noChangeArrowheads="1"/>
                      </p:cNvSpPr>
                      <p:nvPr/>
                    </p:nvSpPr>
                    <p:spPr bwMode="auto">
                      <a:xfrm>
                        <a:off x="3768" y="1173"/>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58" name="AutoShape 345"/>
                      <p:cNvSpPr>
                        <a:spLocks noChangeArrowheads="1"/>
                      </p:cNvSpPr>
                      <p:nvPr/>
                    </p:nvSpPr>
                    <p:spPr bwMode="auto">
                      <a:xfrm>
                        <a:off x="3864" y="1173"/>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grpSp>
                <p:sp>
                  <p:nvSpPr>
                    <p:cNvPr id="151" name="AutoShape 346"/>
                    <p:cNvSpPr>
                      <a:spLocks noChangeArrowheads="1"/>
                    </p:cNvSpPr>
                    <p:nvPr/>
                  </p:nvSpPr>
                  <p:spPr bwMode="auto">
                    <a:xfrm>
                      <a:off x="2712" y="1173"/>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grpSp>
              <p:grpSp>
                <p:nvGrpSpPr>
                  <p:cNvPr id="140" name="Group 347"/>
                  <p:cNvGrpSpPr>
                    <a:grpSpLocks/>
                  </p:cNvGrpSpPr>
                  <p:nvPr/>
                </p:nvGrpSpPr>
                <p:grpSpPr bwMode="auto">
                  <a:xfrm>
                    <a:off x="960" y="1536"/>
                    <a:ext cx="192" cy="192"/>
                    <a:chOff x="2616" y="1077"/>
                    <a:chExt cx="192" cy="192"/>
                  </a:xfrm>
                </p:grpSpPr>
                <p:grpSp>
                  <p:nvGrpSpPr>
                    <p:cNvPr id="141" name="Group 348"/>
                    <p:cNvGrpSpPr>
                      <a:grpSpLocks/>
                    </p:cNvGrpSpPr>
                    <p:nvPr/>
                  </p:nvGrpSpPr>
                  <p:grpSpPr bwMode="auto">
                    <a:xfrm>
                      <a:off x="2616" y="1077"/>
                      <a:ext cx="192" cy="192"/>
                      <a:chOff x="3720" y="1077"/>
                      <a:chExt cx="192" cy="192"/>
                    </a:xfrm>
                  </p:grpSpPr>
                  <p:sp>
                    <p:nvSpPr>
                      <p:cNvPr id="143" name="AutoShape 349"/>
                      <p:cNvSpPr>
                        <a:spLocks noChangeArrowheads="1"/>
                      </p:cNvSpPr>
                      <p:nvPr/>
                    </p:nvSpPr>
                    <p:spPr bwMode="auto">
                      <a:xfrm>
                        <a:off x="3720" y="1077"/>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44" name="AutoShape 350"/>
                      <p:cNvSpPr>
                        <a:spLocks noChangeArrowheads="1"/>
                      </p:cNvSpPr>
                      <p:nvPr/>
                    </p:nvSpPr>
                    <p:spPr bwMode="auto">
                      <a:xfrm>
                        <a:off x="3768" y="1077"/>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45" name="AutoShape 351"/>
                      <p:cNvSpPr>
                        <a:spLocks noChangeArrowheads="1"/>
                      </p:cNvSpPr>
                      <p:nvPr/>
                    </p:nvSpPr>
                    <p:spPr bwMode="auto">
                      <a:xfrm>
                        <a:off x="3816" y="1077"/>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46" name="AutoShape 352"/>
                      <p:cNvSpPr>
                        <a:spLocks noChangeArrowheads="1"/>
                      </p:cNvSpPr>
                      <p:nvPr/>
                    </p:nvSpPr>
                    <p:spPr bwMode="auto">
                      <a:xfrm>
                        <a:off x="3864" y="1077"/>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47" name="AutoShape 353"/>
                      <p:cNvSpPr>
                        <a:spLocks noChangeArrowheads="1"/>
                      </p:cNvSpPr>
                      <p:nvPr/>
                    </p:nvSpPr>
                    <p:spPr bwMode="auto">
                      <a:xfrm>
                        <a:off x="3720" y="1173"/>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48" name="AutoShape 354"/>
                      <p:cNvSpPr>
                        <a:spLocks noChangeArrowheads="1"/>
                      </p:cNvSpPr>
                      <p:nvPr/>
                    </p:nvSpPr>
                    <p:spPr bwMode="auto">
                      <a:xfrm>
                        <a:off x="3768" y="1173"/>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49" name="AutoShape 355"/>
                      <p:cNvSpPr>
                        <a:spLocks noChangeArrowheads="1"/>
                      </p:cNvSpPr>
                      <p:nvPr/>
                    </p:nvSpPr>
                    <p:spPr bwMode="auto">
                      <a:xfrm>
                        <a:off x="3864" y="1173"/>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grpSp>
                <p:sp>
                  <p:nvSpPr>
                    <p:cNvPr id="142" name="AutoShape 356"/>
                    <p:cNvSpPr>
                      <a:spLocks noChangeArrowheads="1"/>
                    </p:cNvSpPr>
                    <p:nvPr/>
                  </p:nvSpPr>
                  <p:spPr bwMode="auto">
                    <a:xfrm>
                      <a:off x="2712" y="1173"/>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grpSp>
            </p:grpSp>
            <p:grpSp>
              <p:nvGrpSpPr>
                <p:cNvPr id="94" name="Group 357"/>
                <p:cNvGrpSpPr>
                  <a:grpSpLocks/>
                </p:cNvGrpSpPr>
                <p:nvPr/>
              </p:nvGrpSpPr>
              <p:grpSpPr bwMode="auto">
                <a:xfrm>
                  <a:off x="864" y="1728"/>
                  <a:ext cx="624" cy="288"/>
                  <a:chOff x="864" y="1488"/>
                  <a:chExt cx="624" cy="288"/>
                </a:xfrm>
              </p:grpSpPr>
              <p:sp>
                <p:nvSpPr>
                  <p:cNvPr id="117" name="Rectangle 358"/>
                  <p:cNvSpPr>
                    <a:spLocks noChangeArrowheads="1"/>
                  </p:cNvSpPr>
                  <p:nvPr/>
                </p:nvSpPr>
                <p:spPr bwMode="auto">
                  <a:xfrm>
                    <a:off x="864" y="1488"/>
                    <a:ext cx="624" cy="288"/>
                  </a:xfrm>
                  <a:prstGeom prst="rect">
                    <a:avLst/>
                  </a:prstGeom>
                  <a:solidFill>
                    <a:srgbClr val="FFEDA3"/>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8" name="Group 359"/>
                  <p:cNvGrpSpPr>
                    <a:grpSpLocks/>
                  </p:cNvGrpSpPr>
                  <p:nvPr/>
                </p:nvGrpSpPr>
                <p:grpSpPr bwMode="auto">
                  <a:xfrm>
                    <a:off x="1200" y="1536"/>
                    <a:ext cx="192" cy="192"/>
                    <a:chOff x="2616" y="1077"/>
                    <a:chExt cx="192" cy="192"/>
                  </a:xfrm>
                </p:grpSpPr>
                <p:grpSp>
                  <p:nvGrpSpPr>
                    <p:cNvPr id="129" name="Group 360"/>
                    <p:cNvGrpSpPr>
                      <a:grpSpLocks/>
                    </p:cNvGrpSpPr>
                    <p:nvPr/>
                  </p:nvGrpSpPr>
                  <p:grpSpPr bwMode="auto">
                    <a:xfrm>
                      <a:off x="2616" y="1077"/>
                      <a:ext cx="192" cy="192"/>
                      <a:chOff x="3720" y="1077"/>
                      <a:chExt cx="192" cy="192"/>
                    </a:xfrm>
                  </p:grpSpPr>
                  <p:sp>
                    <p:nvSpPr>
                      <p:cNvPr id="131" name="AutoShape 361"/>
                      <p:cNvSpPr>
                        <a:spLocks noChangeArrowheads="1"/>
                      </p:cNvSpPr>
                      <p:nvPr/>
                    </p:nvSpPr>
                    <p:spPr bwMode="auto">
                      <a:xfrm>
                        <a:off x="3720" y="1077"/>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32" name="AutoShape 362"/>
                      <p:cNvSpPr>
                        <a:spLocks noChangeArrowheads="1"/>
                      </p:cNvSpPr>
                      <p:nvPr/>
                    </p:nvSpPr>
                    <p:spPr bwMode="auto">
                      <a:xfrm>
                        <a:off x="3768" y="1077"/>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33" name="AutoShape 363"/>
                      <p:cNvSpPr>
                        <a:spLocks noChangeArrowheads="1"/>
                      </p:cNvSpPr>
                      <p:nvPr/>
                    </p:nvSpPr>
                    <p:spPr bwMode="auto">
                      <a:xfrm>
                        <a:off x="3816" y="1077"/>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34" name="AutoShape 364"/>
                      <p:cNvSpPr>
                        <a:spLocks noChangeArrowheads="1"/>
                      </p:cNvSpPr>
                      <p:nvPr/>
                    </p:nvSpPr>
                    <p:spPr bwMode="auto">
                      <a:xfrm>
                        <a:off x="3864" y="1077"/>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35" name="AutoShape 365"/>
                      <p:cNvSpPr>
                        <a:spLocks noChangeArrowheads="1"/>
                      </p:cNvSpPr>
                      <p:nvPr/>
                    </p:nvSpPr>
                    <p:spPr bwMode="auto">
                      <a:xfrm>
                        <a:off x="3720" y="1173"/>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36" name="AutoShape 366"/>
                      <p:cNvSpPr>
                        <a:spLocks noChangeArrowheads="1"/>
                      </p:cNvSpPr>
                      <p:nvPr/>
                    </p:nvSpPr>
                    <p:spPr bwMode="auto">
                      <a:xfrm>
                        <a:off x="3768" y="1173"/>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37" name="AutoShape 367"/>
                      <p:cNvSpPr>
                        <a:spLocks noChangeArrowheads="1"/>
                      </p:cNvSpPr>
                      <p:nvPr/>
                    </p:nvSpPr>
                    <p:spPr bwMode="auto">
                      <a:xfrm>
                        <a:off x="3864" y="1173"/>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grpSp>
                <p:sp>
                  <p:nvSpPr>
                    <p:cNvPr id="130" name="AutoShape 368"/>
                    <p:cNvSpPr>
                      <a:spLocks noChangeArrowheads="1"/>
                    </p:cNvSpPr>
                    <p:nvPr/>
                  </p:nvSpPr>
                  <p:spPr bwMode="auto">
                    <a:xfrm>
                      <a:off x="2712" y="1173"/>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grpSp>
              <p:grpSp>
                <p:nvGrpSpPr>
                  <p:cNvPr id="119" name="Group 369"/>
                  <p:cNvGrpSpPr>
                    <a:grpSpLocks/>
                  </p:cNvGrpSpPr>
                  <p:nvPr/>
                </p:nvGrpSpPr>
                <p:grpSpPr bwMode="auto">
                  <a:xfrm>
                    <a:off x="960" y="1536"/>
                    <a:ext cx="192" cy="192"/>
                    <a:chOff x="2616" y="1077"/>
                    <a:chExt cx="192" cy="192"/>
                  </a:xfrm>
                </p:grpSpPr>
                <p:grpSp>
                  <p:nvGrpSpPr>
                    <p:cNvPr id="120" name="Group 370"/>
                    <p:cNvGrpSpPr>
                      <a:grpSpLocks/>
                    </p:cNvGrpSpPr>
                    <p:nvPr/>
                  </p:nvGrpSpPr>
                  <p:grpSpPr bwMode="auto">
                    <a:xfrm>
                      <a:off x="2616" y="1077"/>
                      <a:ext cx="192" cy="192"/>
                      <a:chOff x="3720" y="1077"/>
                      <a:chExt cx="192" cy="192"/>
                    </a:xfrm>
                  </p:grpSpPr>
                  <p:sp>
                    <p:nvSpPr>
                      <p:cNvPr id="122" name="AutoShape 371"/>
                      <p:cNvSpPr>
                        <a:spLocks noChangeArrowheads="1"/>
                      </p:cNvSpPr>
                      <p:nvPr/>
                    </p:nvSpPr>
                    <p:spPr bwMode="auto">
                      <a:xfrm>
                        <a:off x="3720" y="1077"/>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23" name="AutoShape 372"/>
                      <p:cNvSpPr>
                        <a:spLocks noChangeArrowheads="1"/>
                      </p:cNvSpPr>
                      <p:nvPr/>
                    </p:nvSpPr>
                    <p:spPr bwMode="auto">
                      <a:xfrm>
                        <a:off x="3768" y="1077"/>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24" name="AutoShape 373"/>
                      <p:cNvSpPr>
                        <a:spLocks noChangeArrowheads="1"/>
                      </p:cNvSpPr>
                      <p:nvPr/>
                    </p:nvSpPr>
                    <p:spPr bwMode="auto">
                      <a:xfrm>
                        <a:off x="3816" y="1077"/>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25" name="AutoShape 374"/>
                      <p:cNvSpPr>
                        <a:spLocks noChangeArrowheads="1"/>
                      </p:cNvSpPr>
                      <p:nvPr/>
                    </p:nvSpPr>
                    <p:spPr bwMode="auto">
                      <a:xfrm>
                        <a:off x="3864" y="1077"/>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26" name="AutoShape 375"/>
                      <p:cNvSpPr>
                        <a:spLocks noChangeArrowheads="1"/>
                      </p:cNvSpPr>
                      <p:nvPr/>
                    </p:nvSpPr>
                    <p:spPr bwMode="auto">
                      <a:xfrm>
                        <a:off x="3720" y="1173"/>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27" name="AutoShape 376"/>
                      <p:cNvSpPr>
                        <a:spLocks noChangeArrowheads="1"/>
                      </p:cNvSpPr>
                      <p:nvPr/>
                    </p:nvSpPr>
                    <p:spPr bwMode="auto">
                      <a:xfrm>
                        <a:off x="3768" y="1173"/>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28" name="AutoShape 377"/>
                      <p:cNvSpPr>
                        <a:spLocks noChangeArrowheads="1"/>
                      </p:cNvSpPr>
                      <p:nvPr/>
                    </p:nvSpPr>
                    <p:spPr bwMode="auto">
                      <a:xfrm>
                        <a:off x="3864" y="1173"/>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grpSp>
                <p:sp>
                  <p:nvSpPr>
                    <p:cNvPr id="121" name="AutoShape 378"/>
                    <p:cNvSpPr>
                      <a:spLocks noChangeArrowheads="1"/>
                    </p:cNvSpPr>
                    <p:nvPr/>
                  </p:nvSpPr>
                  <p:spPr bwMode="auto">
                    <a:xfrm>
                      <a:off x="2712" y="1173"/>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grpSp>
            </p:grpSp>
            <p:grpSp>
              <p:nvGrpSpPr>
                <p:cNvPr id="95" name="Group 379"/>
                <p:cNvGrpSpPr>
                  <a:grpSpLocks/>
                </p:cNvGrpSpPr>
                <p:nvPr/>
              </p:nvGrpSpPr>
              <p:grpSpPr bwMode="auto">
                <a:xfrm>
                  <a:off x="1920" y="1728"/>
                  <a:ext cx="624" cy="288"/>
                  <a:chOff x="864" y="1488"/>
                  <a:chExt cx="624" cy="288"/>
                </a:xfrm>
              </p:grpSpPr>
              <p:sp>
                <p:nvSpPr>
                  <p:cNvPr id="96" name="Rectangle 380"/>
                  <p:cNvSpPr>
                    <a:spLocks noChangeArrowheads="1"/>
                  </p:cNvSpPr>
                  <p:nvPr/>
                </p:nvSpPr>
                <p:spPr bwMode="auto">
                  <a:xfrm>
                    <a:off x="864" y="1488"/>
                    <a:ext cx="624" cy="288"/>
                  </a:xfrm>
                  <a:prstGeom prst="rect">
                    <a:avLst/>
                  </a:prstGeom>
                  <a:solidFill>
                    <a:srgbClr val="FFEDA3"/>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7" name="Group 381"/>
                  <p:cNvGrpSpPr>
                    <a:grpSpLocks/>
                  </p:cNvGrpSpPr>
                  <p:nvPr/>
                </p:nvGrpSpPr>
                <p:grpSpPr bwMode="auto">
                  <a:xfrm>
                    <a:off x="1200" y="1536"/>
                    <a:ext cx="192" cy="192"/>
                    <a:chOff x="2616" y="1077"/>
                    <a:chExt cx="192" cy="192"/>
                  </a:xfrm>
                </p:grpSpPr>
                <p:grpSp>
                  <p:nvGrpSpPr>
                    <p:cNvPr id="108" name="Group 382"/>
                    <p:cNvGrpSpPr>
                      <a:grpSpLocks/>
                    </p:cNvGrpSpPr>
                    <p:nvPr/>
                  </p:nvGrpSpPr>
                  <p:grpSpPr bwMode="auto">
                    <a:xfrm>
                      <a:off x="2616" y="1077"/>
                      <a:ext cx="192" cy="192"/>
                      <a:chOff x="3720" y="1077"/>
                      <a:chExt cx="192" cy="192"/>
                    </a:xfrm>
                  </p:grpSpPr>
                  <p:sp>
                    <p:nvSpPr>
                      <p:cNvPr id="110" name="AutoShape 383"/>
                      <p:cNvSpPr>
                        <a:spLocks noChangeArrowheads="1"/>
                      </p:cNvSpPr>
                      <p:nvPr/>
                    </p:nvSpPr>
                    <p:spPr bwMode="auto">
                      <a:xfrm>
                        <a:off x="3720" y="1077"/>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11" name="AutoShape 384"/>
                      <p:cNvSpPr>
                        <a:spLocks noChangeArrowheads="1"/>
                      </p:cNvSpPr>
                      <p:nvPr/>
                    </p:nvSpPr>
                    <p:spPr bwMode="auto">
                      <a:xfrm>
                        <a:off x="3768" y="1077"/>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12" name="AutoShape 385"/>
                      <p:cNvSpPr>
                        <a:spLocks noChangeArrowheads="1"/>
                      </p:cNvSpPr>
                      <p:nvPr/>
                    </p:nvSpPr>
                    <p:spPr bwMode="auto">
                      <a:xfrm>
                        <a:off x="3816" y="1077"/>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13" name="AutoShape 386"/>
                      <p:cNvSpPr>
                        <a:spLocks noChangeArrowheads="1"/>
                      </p:cNvSpPr>
                      <p:nvPr/>
                    </p:nvSpPr>
                    <p:spPr bwMode="auto">
                      <a:xfrm>
                        <a:off x="3864" y="1077"/>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14" name="AutoShape 387"/>
                      <p:cNvSpPr>
                        <a:spLocks noChangeArrowheads="1"/>
                      </p:cNvSpPr>
                      <p:nvPr/>
                    </p:nvSpPr>
                    <p:spPr bwMode="auto">
                      <a:xfrm>
                        <a:off x="3720" y="1173"/>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15" name="AutoShape 388"/>
                      <p:cNvSpPr>
                        <a:spLocks noChangeArrowheads="1"/>
                      </p:cNvSpPr>
                      <p:nvPr/>
                    </p:nvSpPr>
                    <p:spPr bwMode="auto">
                      <a:xfrm>
                        <a:off x="3768" y="1173"/>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16" name="AutoShape 389"/>
                      <p:cNvSpPr>
                        <a:spLocks noChangeArrowheads="1"/>
                      </p:cNvSpPr>
                      <p:nvPr/>
                    </p:nvSpPr>
                    <p:spPr bwMode="auto">
                      <a:xfrm>
                        <a:off x="3864" y="1173"/>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grpSp>
                <p:sp>
                  <p:nvSpPr>
                    <p:cNvPr id="109" name="AutoShape 390"/>
                    <p:cNvSpPr>
                      <a:spLocks noChangeArrowheads="1"/>
                    </p:cNvSpPr>
                    <p:nvPr/>
                  </p:nvSpPr>
                  <p:spPr bwMode="auto">
                    <a:xfrm>
                      <a:off x="2712" y="1173"/>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grpSp>
              <p:grpSp>
                <p:nvGrpSpPr>
                  <p:cNvPr id="98" name="Group 391"/>
                  <p:cNvGrpSpPr>
                    <a:grpSpLocks/>
                  </p:cNvGrpSpPr>
                  <p:nvPr/>
                </p:nvGrpSpPr>
                <p:grpSpPr bwMode="auto">
                  <a:xfrm>
                    <a:off x="960" y="1536"/>
                    <a:ext cx="192" cy="192"/>
                    <a:chOff x="2616" y="1077"/>
                    <a:chExt cx="192" cy="192"/>
                  </a:xfrm>
                </p:grpSpPr>
                <p:grpSp>
                  <p:nvGrpSpPr>
                    <p:cNvPr id="99" name="Group 392"/>
                    <p:cNvGrpSpPr>
                      <a:grpSpLocks/>
                    </p:cNvGrpSpPr>
                    <p:nvPr/>
                  </p:nvGrpSpPr>
                  <p:grpSpPr bwMode="auto">
                    <a:xfrm>
                      <a:off x="2616" y="1077"/>
                      <a:ext cx="192" cy="192"/>
                      <a:chOff x="3720" y="1077"/>
                      <a:chExt cx="192" cy="192"/>
                    </a:xfrm>
                  </p:grpSpPr>
                  <p:sp>
                    <p:nvSpPr>
                      <p:cNvPr id="101" name="AutoShape 393"/>
                      <p:cNvSpPr>
                        <a:spLocks noChangeArrowheads="1"/>
                      </p:cNvSpPr>
                      <p:nvPr/>
                    </p:nvSpPr>
                    <p:spPr bwMode="auto">
                      <a:xfrm>
                        <a:off x="3720" y="1077"/>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02" name="AutoShape 394"/>
                      <p:cNvSpPr>
                        <a:spLocks noChangeArrowheads="1"/>
                      </p:cNvSpPr>
                      <p:nvPr/>
                    </p:nvSpPr>
                    <p:spPr bwMode="auto">
                      <a:xfrm>
                        <a:off x="3768" y="1077"/>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03" name="AutoShape 395"/>
                      <p:cNvSpPr>
                        <a:spLocks noChangeArrowheads="1"/>
                      </p:cNvSpPr>
                      <p:nvPr/>
                    </p:nvSpPr>
                    <p:spPr bwMode="auto">
                      <a:xfrm>
                        <a:off x="3816" y="1077"/>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04" name="AutoShape 396"/>
                      <p:cNvSpPr>
                        <a:spLocks noChangeArrowheads="1"/>
                      </p:cNvSpPr>
                      <p:nvPr/>
                    </p:nvSpPr>
                    <p:spPr bwMode="auto">
                      <a:xfrm>
                        <a:off x="3864" y="1077"/>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05" name="AutoShape 397"/>
                      <p:cNvSpPr>
                        <a:spLocks noChangeArrowheads="1"/>
                      </p:cNvSpPr>
                      <p:nvPr/>
                    </p:nvSpPr>
                    <p:spPr bwMode="auto">
                      <a:xfrm>
                        <a:off x="3720" y="1173"/>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06" name="AutoShape 398"/>
                      <p:cNvSpPr>
                        <a:spLocks noChangeArrowheads="1"/>
                      </p:cNvSpPr>
                      <p:nvPr/>
                    </p:nvSpPr>
                    <p:spPr bwMode="auto">
                      <a:xfrm>
                        <a:off x="3768" y="1173"/>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07" name="AutoShape 399"/>
                      <p:cNvSpPr>
                        <a:spLocks noChangeArrowheads="1"/>
                      </p:cNvSpPr>
                      <p:nvPr/>
                    </p:nvSpPr>
                    <p:spPr bwMode="auto">
                      <a:xfrm>
                        <a:off x="3864" y="1173"/>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grpSp>
                <p:sp>
                  <p:nvSpPr>
                    <p:cNvPr id="100" name="AutoShape 400"/>
                    <p:cNvSpPr>
                      <a:spLocks noChangeArrowheads="1"/>
                    </p:cNvSpPr>
                    <p:nvPr/>
                  </p:nvSpPr>
                  <p:spPr bwMode="auto">
                    <a:xfrm>
                      <a:off x="2712" y="1173"/>
                      <a:ext cx="48" cy="96"/>
                    </a:xfrm>
                    <a:prstGeom prst="can">
                      <a:avLst>
                        <a:gd name="adj" fmla="val 50000"/>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grpSp>
            </p:grpSp>
          </p:grpSp>
          <p:sp>
            <p:nvSpPr>
              <p:cNvPr id="87" name="Text Box 401"/>
              <p:cNvSpPr txBox="1">
                <a:spLocks noChangeArrowheads="1"/>
              </p:cNvSpPr>
              <p:nvPr/>
            </p:nvSpPr>
            <p:spPr bwMode="auto">
              <a:xfrm>
                <a:off x="3559" y="2815"/>
                <a:ext cx="1392" cy="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1800" b="0" dirty="0">
                    <a:latin typeface="Tahoma" pitchFamily="34" charset="0"/>
                  </a:rPr>
                  <a:t>Reportable </a:t>
                </a:r>
                <a:r>
                  <a:rPr lang="en-US" sz="1800" b="0" dirty="0" smtClean="0">
                    <a:latin typeface="Tahoma" pitchFamily="34" charset="0"/>
                  </a:rPr>
                  <a:t>values?</a:t>
                </a:r>
                <a:endParaRPr lang="en-US" sz="1800" b="0" dirty="0">
                  <a:latin typeface="Tahoma" pitchFamily="34" charset="0"/>
                </a:endParaRPr>
              </a:p>
            </p:txBody>
          </p:sp>
        </p:grpSp>
        <p:sp>
          <p:nvSpPr>
            <p:cNvPr id="243" name="Rectangle 5"/>
            <p:cNvSpPr>
              <a:spLocks noChangeArrowheads="1"/>
            </p:cNvSpPr>
            <p:nvPr/>
          </p:nvSpPr>
          <p:spPr bwMode="auto">
            <a:xfrm>
              <a:off x="5747479" y="3920331"/>
              <a:ext cx="3048000" cy="1828800"/>
            </a:xfrm>
            <a:prstGeom prst="rect">
              <a:avLst/>
            </a:prstGeom>
            <a:solidFill>
              <a:schemeClr val="accent1"/>
            </a:solidFill>
            <a:ln w="12700">
              <a:solidFill>
                <a:srgbClr val="FF0000"/>
              </a:solidFill>
              <a:miter lim="800000"/>
              <a:headEnd/>
              <a:tailEnd/>
            </a:ln>
            <a:effectLst/>
            <a:extLst/>
          </p:spPr>
          <p:txBody>
            <a:bodyPr wrap="none" lIns="0" tIns="0" rIns="0" bIns="0" anchor="ctr"/>
            <a:lstStyle/>
            <a:p>
              <a:endParaRPr lang="en-US"/>
            </a:p>
          </p:txBody>
        </p:sp>
      </p:grpSp>
      <p:sp>
        <p:nvSpPr>
          <p:cNvPr id="245" name="Text Box 401"/>
          <p:cNvSpPr txBox="1">
            <a:spLocks noChangeArrowheads="1"/>
          </p:cNvSpPr>
          <p:nvPr/>
        </p:nvSpPr>
        <p:spPr bwMode="auto">
          <a:xfrm>
            <a:off x="5715000" y="5638800"/>
            <a:ext cx="838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1800" b="0" dirty="0" smtClean="0">
                <a:latin typeface="Tahoma" pitchFamily="34" charset="0"/>
              </a:rPr>
              <a:t>Batch Mean?</a:t>
            </a:r>
            <a:endParaRPr lang="en-US" sz="1800" b="0" dirty="0">
              <a:latin typeface="Tahoma" pitchFamily="34" charset="0"/>
            </a:endParaRPr>
          </a:p>
        </p:txBody>
      </p:sp>
    </p:spTree>
    <p:extLst>
      <p:ext uri="{BB962C8B-B14F-4D97-AF65-F5344CB8AC3E}">
        <p14:creationId xmlns:p14="http://schemas.microsoft.com/office/powerpoint/2010/main" val="163596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371600"/>
            <a:ext cx="8991600" cy="4697413"/>
          </a:xfrm>
        </p:spPr>
        <p:txBody>
          <a:bodyPr/>
          <a:lstStyle/>
          <a:p>
            <a:pPr>
              <a:buClrTx/>
              <a:buFont typeface="Arial" panose="020B0604020202020204" pitchFamily="34" charset="0"/>
              <a:buChar char="•"/>
            </a:pPr>
            <a:r>
              <a:rPr lang="en-US" sz="2400" dirty="0" smtClean="0"/>
              <a:t>Specifications are arrived at via negotiation</a:t>
            </a:r>
          </a:p>
          <a:p>
            <a:pPr>
              <a:buClrTx/>
              <a:buFont typeface="Arial" panose="020B0604020202020204" pitchFamily="34" charset="0"/>
              <a:buChar char="•"/>
            </a:pPr>
            <a:r>
              <a:rPr lang="en-US" sz="2400" dirty="0" smtClean="0"/>
              <a:t>Limited manufacturing experience at time of negotiation</a:t>
            </a:r>
          </a:p>
          <a:p>
            <a:pPr>
              <a:buClrTx/>
              <a:buFont typeface="Arial" panose="020B0604020202020204" pitchFamily="34" charset="0"/>
              <a:buChar char="•"/>
            </a:pPr>
            <a:r>
              <a:rPr lang="en-US" sz="2400" dirty="0" smtClean="0"/>
              <a:t>Rarely clinically driven but typically performance driven – this is the case for drug product potency, but not necessarily impurities</a:t>
            </a:r>
          </a:p>
          <a:p>
            <a:pPr lvl="1"/>
            <a:r>
              <a:rPr lang="en-US" sz="2400" dirty="0" smtClean="0"/>
              <a:t>Established based upon reportable values</a:t>
            </a:r>
          </a:p>
          <a:p>
            <a:pPr lvl="1"/>
            <a:r>
              <a:rPr lang="en-US" sz="2400" dirty="0" smtClean="0"/>
              <a:t>Often minimally wider than capability (3-sigma) limits</a:t>
            </a:r>
          </a:p>
          <a:p>
            <a:pPr lvl="1"/>
            <a:r>
              <a:rPr lang="en-US" sz="2400" dirty="0" smtClean="0"/>
              <a:t>Leads to low capability by definition</a:t>
            </a:r>
          </a:p>
        </p:txBody>
      </p:sp>
      <p:sp>
        <p:nvSpPr>
          <p:cNvPr id="3" name="Title 2"/>
          <p:cNvSpPr>
            <a:spLocks noGrp="1"/>
          </p:cNvSpPr>
          <p:nvPr>
            <p:ph type="title"/>
          </p:nvPr>
        </p:nvSpPr>
        <p:spPr/>
        <p:txBody>
          <a:bodyPr/>
          <a:lstStyle/>
          <a:p>
            <a:r>
              <a:rPr lang="en-US" dirty="0" smtClean="0"/>
              <a:t>Regulatory Criteria</a:t>
            </a:r>
            <a:endParaRPr lang="en-US" dirty="0"/>
          </a:p>
        </p:txBody>
      </p:sp>
    </p:spTree>
    <p:extLst>
      <p:ext uri="{BB962C8B-B14F-4D97-AF65-F5344CB8AC3E}">
        <p14:creationId xmlns:p14="http://schemas.microsoft.com/office/powerpoint/2010/main" val="17915197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r"/>
            <a:r>
              <a:rPr lang="en-GB" smtClean="0"/>
              <a:t>Acknowledgements</a:t>
            </a:r>
          </a:p>
        </p:txBody>
      </p:sp>
      <p:sp>
        <p:nvSpPr>
          <p:cNvPr id="24579" name="Content Placeholder 2"/>
          <p:cNvSpPr>
            <a:spLocks noGrp="1"/>
          </p:cNvSpPr>
          <p:nvPr>
            <p:ph sz="half" idx="1"/>
          </p:nvPr>
        </p:nvSpPr>
        <p:spPr>
          <a:xfrm>
            <a:off x="533400" y="1219200"/>
            <a:ext cx="3962400" cy="3886200"/>
          </a:xfrm>
        </p:spPr>
        <p:txBody>
          <a:bodyPr/>
          <a:lstStyle/>
          <a:p>
            <a:pPr>
              <a:buClr>
                <a:srgbClr val="002060"/>
              </a:buClr>
              <a:buFont typeface="Wingdings" pitchFamily="2" charset="2"/>
              <a:buChar char="Ø"/>
            </a:pPr>
            <a:r>
              <a:rPr lang="en-US" sz="2400" b="0" dirty="0" smtClean="0"/>
              <a:t>Kimber Barnett</a:t>
            </a:r>
          </a:p>
          <a:p>
            <a:pPr>
              <a:buClr>
                <a:srgbClr val="002060"/>
              </a:buClr>
              <a:buFont typeface="Wingdings" pitchFamily="2" charset="2"/>
              <a:buChar char="Ø"/>
            </a:pPr>
            <a:r>
              <a:rPr lang="en-US" sz="2400" b="0" dirty="0" smtClean="0"/>
              <a:t>James Bergum</a:t>
            </a:r>
            <a:r>
              <a:rPr lang="en-US" sz="2400" b="0" baseline="30000" dirty="0" smtClean="0"/>
              <a:t>5</a:t>
            </a:r>
            <a:endParaRPr lang="en-US" sz="2400" b="0" dirty="0" smtClean="0"/>
          </a:p>
          <a:p>
            <a:pPr>
              <a:buClr>
                <a:srgbClr val="002060"/>
              </a:buClr>
              <a:buFont typeface="Wingdings" pitchFamily="2" charset="2"/>
              <a:buChar char="Ø"/>
            </a:pPr>
            <a:r>
              <a:rPr lang="en-US" sz="2400" b="0" dirty="0" smtClean="0"/>
              <a:t>Todd L. </a:t>
            </a:r>
            <a:r>
              <a:rPr lang="en-US" sz="2400" b="0" dirty="0" smtClean="0"/>
              <a:t>Cecil</a:t>
            </a:r>
            <a:r>
              <a:rPr lang="en-US" sz="2400" b="0" baseline="30000" dirty="0" smtClean="0">
                <a:ea typeface="ヒラギノ角ゴ Pro W3" charset="-128"/>
              </a:rPr>
              <a:t>2</a:t>
            </a:r>
          </a:p>
          <a:p>
            <a:pPr>
              <a:buClr>
                <a:srgbClr val="002060"/>
              </a:buClr>
              <a:buFont typeface="Wingdings" pitchFamily="2" charset="2"/>
              <a:buChar char="Ø"/>
            </a:pPr>
            <a:r>
              <a:rPr lang="en-US" sz="2400" b="0" dirty="0" smtClean="0">
                <a:ea typeface="ヒラギノ角ゴ Pro W3" charset="-128"/>
              </a:rPr>
              <a:t>Tom Garcia</a:t>
            </a:r>
            <a:endParaRPr lang="en-US" sz="2400" b="0" dirty="0" smtClean="0"/>
          </a:p>
          <a:p>
            <a:pPr>
              <a:buClr>
                <a:srgbClr val="002060"/>
              </a:buClr>
              <a:buFont typeface="Wingdings" pitchFamily="2" charset="2"/>
              <a:buChar char="Ø"/>
            </a:pPr>
            <a:r>
              <a:rPr lang="en-US" sz="2400" b="0" dirty="0" smtClean="0"/>
              <a:t>Tim Graul</a:t>
            </a:r>
          </a:p>
          <a:p>
            <a:pPr>
              <a:buClr>
                <a:srgbClr val="002060"/>
              </a:buClr>
              <a:buFont typeface="Wingdings" pitchFamily="2" charset="2"/>
              <a:buChar char="Ø"/>
            </a:pPr>
            <a:r>
              <a:rPr lang="en-US" sz="2400" b="0" dirty="0" smtClean="0"/>
              <a:t>Oliver Grosche</a:t>
            </a:r>
            <a:r>
              <a:rPr lang="en-US" sz="2400" b="0" baseline="30000" dirty="0" smtClean="0">
                <a:ea typeface="ヒラギノ角ゴ Pro W3" charset="-128"/>
              </a:rPr>
              <a:t>3</a:t>
            </a:r>
            <a:endParaRPr lang="en-US" sz="2400" b="0" dirty="0" smtClean="0"/>
          </a:p>
          <a:p>
            <a:pPr>
              <a:buClr>
                <a:srgbClr val="002060"/>
              </a:buClr>
              <a:buFont typeface="Wingdings" pitchFamily="2" charset="2"/>
              <a:buChar char="Ø"/>
            </a:pPr>
            <a:r>
              <a:rPr lang="en-US" sz="2400" b="0" dirty="0" smtClean="0"/>
              <a:t>Melissa Hanna-Brown</a:t>
            </a:r>
          </a:p>
          <a:p>
            <a:pPr>
              <a:buClr>
                <a:srgbClr val="002060"/>
              </a:buClr>
              <a:buFont typeface="Wingdings" pitchFamily="2" charset="2"/>
              <a:buChar char="Ø"/>
            </a:pPr>
            <a:r>
              <a:rPr lang="en-US" sz="2400" b="0" dirty="0" smtClean="0"/>
              <a:t>Jeff Hofer</a:t>
            </a:r>
            <a:r>
              <a:rPr lang="en-US" sz="2400" b="0" baseline="30000" dirty="0" smtClean="0"/>
              <a:t>4</a:t>
            </a:r>
            <a:endParaRPr lang="en-US" sz="2400" b="0" dirty="0" smtClean="0"/>
          </a:p>
        </p:txBody>
      </p:sp>
      <p:sp>
        <p:nvSpPr>
          <p:cNvPr id="24580" name="Content Placeholder 4"/>
          <p:cNvSpPr>
            <a:spLocks noGrp="1"/>
          </p:cNvSpPr>
          <p:nvPr>
            <p:ph sz="half" idx="2"/>
          </p:nvPr>
        </p:nvSpPr>
        <p:spPr/>
        <p:txBody>
          <a:bodyPr/>
          <a:lstStyle/>
          <a:p>
            <a:pPr>
              <a:buClr>
                <a:srgbClr val="002060"/>
              </a:buClr>
              <a:buFont typeface="Wingdings" pitchFamily="2" charset="2"/>
              <a:buChar char="Ø"/>
            </a:pPr>
            <a:r>
              <a:rPr lang="en-US" sz="2400" b="0" dirty="0" smtClean="0">
                <a:ea typeface="ヒラギノ角ゴ Pro W3" charset="-128"/>
              </a:rPr>
              <a:t>Phil Nethercote</a:t>
            </a:r>
            <a:r>
              <a:rPr lang="en-US" sz="2400" b="0" baseline="30000" dirty="0" smtClean="0">
                <a:ea typeface="ヒラギノ角ゴ Pro W3" charset="-128"/>
              </a:rPr>
              <a:t>1</a:t>
            </a:r>
          </a:p>
          <a:p>
            <a:pPr>
              <a:buClr>
                <a:srgbClr val="002060"/>
              </a:buClr>
              <a:buFont typeface="Wingdings" pitchFamily="2" charset="2"/>
              <a:buChar char="Ø"/>
            </a:pPr>
            <a:r>
              <a:rPr lang="en-US" sz="2400" b="0" dirty="0" smtClean="0"/>
              <a:t>John Peterson</a:t>
            </a:r>
            <a:r>
              <a:rPr lang="en-US" sz="2400" b="0" baseline="30000" dirty="0" smtClean="0"/>
              <a:t>1</a:t>
            </a:r>
            <a:endParaRPr lang="en-US" sz="2400" b="0" dirty="0" smtClean="0"/>
          </a:p>
          <a:p>
            <a:pPr>
              <a:buClr>
                <a:srgbClr val="002060"/>
              </a:buClr>
              <a:buFont typeface="Wingdings" pitchFamily="2" charset="2"/>
              <a:buChar char="Ø"/>
            </a:pPr>
            <a:r>
              <a:rPr lang="en-US" sz="2400" b="0" dirty="0" smtClean="0"/>
              <a:t>Kim Vukovinsky</a:t>
            </a:r>
          </a:p>
          <a:p>
            <a:pPr>
              <a:buClr>
                <a:srgbClr val="002060"/>
              </a:buClr>
              <a:buFont typeface="Wingdings" pitchFamily="2" charset="2"/>
              <a:buChar char="Ø"/>
            </a:pPr>
            <a:r>
              <a:rPr lang="en-US" sz="2400" b="0" dirty="0" smtClean="0"/>
              <a:t>Chad Wolfe</a:t>
            </a:r>
            <a:r>
              <a:rPr lang="en-US" sz="2400" b="0" baseline="30000" dirty="0" smtClean="0"/>
              <a:t>4</a:t>
            </a:r>
            <a:endParaRPr lang="en-US" sz="2400" b="0" dirty="0" smtClean="0"/>
          </a:p>
          <a:p>
            <a:pPr>
              <a:buClr>
                <a:srgbClr val="002060"/>
              </a:buClr>
              <a:buFont typeface="Wingdings" pitchFamily="2" charset="2"/>
              <a:buChar char="Ø"/>
            </a:pPr>
            <a:r>
              <a:rPr lang="en-US" sz="2400" b="0" dirty="0" smtClean="0"/>
              <a:t>Loren Wrisley</a:t>
            </a:r>
          </a:p>
          <a:p>
            <a:endParaRPr lang="en-US" dirty="0" smtClean="0"/>
          </a:p>
        </p:txBody>
      </p:sp>
      <p:sp>
        <p:nvSpPr>
          <p:cNvPr id="24581" name="Rectangle 5"/>
          <p:cNvSpPr>
            <a:spLocks noChangeArrowheads="1"/>
          </p:cNvSpPr>
          <p:nvPr/>
        </p:nvSpPr>
        <p:spPr bwMode="auto">
          <a:xfrm>
            <a:off x="457200" y="4876800"/>
            <a:ext cx="6096000" cy="1815882"/>
          </a:xfrm>
          <a:prstGeom prst="rect">
            <a:avLst/>
          </a:prstGeom>
          <a:noFill/>
          <a:ln w="9525">
            <a:noFill/>
            <a:miter lim="800000"/>
            <a:headEnd/>
            <a:tailEnd/>
          </a:ln>
        </p:spPr>
        <p:txBody>
          <a:bodyPr>
            <a:spAutoFit/>
          </a:bodyPr>
          <a:lstStyle/>
          <a:p>
            <a:pPr marL="623888" lvl="1" indent="-342900">
              <a:buFont typeface="Arial Black" pitchFamily="34" charset="0"/>
              <a:buAutoNum type="arabicPeriod"/>
            </a:pPr>
            <a:r>
              <a:rPr lang="en-US" sz="1600" dirty="0"/>
              <a:t>GlaxoSmithKline</a:t>
            </a:r>
          </a:p>
          <a:p>
            <a:pPr marL="623888" lvl="1" indent="-342900">
              <a:buFont typeface="Arial Black" pitchFamily="34" charset="0"/>
              <a:buAutoNum type="arabicPeriod"/>
            </a:pPr>
            <a:r>
              <a:rPr lang="en-US" sz="1600" dirty="0">
                <a:cs typeface="Arial" pitchFamily="34" charset="0"/>
              </a:rPr>
              <a:t>United States Pharmacopeia</a:t>
            </a:r>
          </a:p>
          <a:p>
            <a:pPr marL="623888" lvl="1" indent="-342900">
              <a:buFont typeface="Arial Black" pitchFamily="34" charset="0"/>
              <a:buAutoNum type="arabicPeriod"/>
            </a:pPr>
            <a:r>
              <a:rPr lang="en-US" sz="1600" dirty="0" smtClean="0">
                <a:cs typeface="Arial" pitchFamily="34" charset="0"/>
              </a:rPr>
              <a:t>Novartis</a:t>
            </a:r>
          </a:p>
          <a:p>
            <a:pPr marL="623888" lvl="1" indent="-342900">
              <a:buFont typeface="Arial Black" pitchFamily="34" charset="0"/>
              <a:buAutoNum type="arabicPeriod"/>
            </a:pPr>
            <a:r>
              <a:rPr lang="en-US" sz="1600" dirty="0" smtClean="0">
                <a:cs typeface="Arial" pitchFamily="34" charset="0"/>
              </a:rPr>
              <a:t>Eli Lilly</a:t>
            </a:r>
          </a:p>
          <a:p>
            <a:pPr marL="623888" lvl="1" indent="-342900">
              <a:buFont typeface="Arial Black" pitchFamily="34" charset="0"/>
              <a:buAutoNum type="arabicPeriod"/>
            </a:pPr>
            <a:r>
              <a:rPr lang="en-US" sz="1600" dirty="0" smtClean="0">
                <a:cs typeface="Arial" pitchFamily="34" charset="0"/>
              </a:rPr>
              <a:t>Consultant</a:t>
            </a:r>
            <a:endParaRPr lang="en-US" sz="1600" dirty="0">
              <a:cs typeface="Arial" pitchFamily="34" charset="0"/>
            </a:endParaRPr>
          </a:p>
          <a:p>
            <a:pPr marL="623888" lvl="1" indent="-342900">
              <a:buFont typeface="Arial Black" pitchFamily="34" charset="0"/>
              <a:buAutoNum type="arabicPeriod"/>
            </a:pPr>
            <a:endParaRPr lang="en-US" sz="1600" dirty="0">
              <a:cs typeface="Arial" pitchFamily="34" charset="0"/>
            </a:endParaRPr>
          </a:p>
          <a:p>
            <a:pPr marL="623888" lvl="1" indent="-342900">
              <a:buFont typeface="Arial Black" pitchFamily="34" charset="0"/>
              <a:buAutoNum type="arabicPeriod"/>
            </a:pPr>
            <a:endParaRPr lang="en-US" sz="1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362200" y="0"/>
            <a:ext cx="6437313" cy="917575"/>
          </a:xfrm>
        </p:spPr>
        <p:txBody>
          <a:bodyPr/>
          <a:lstStyle/>
          <a:p>
            <a:r>
              <a:rPr lang="en-US" dirty="0" smtClean="0"/>
              <a:t>Process Capability  …  the reality</a:t>
            </a:r>
            <a:endParaRPr lang="en-US" dirty="0"/>
          </a:p>
        </p:txBody>
      </p:sp>
      <p:sp>
        <p:nvSpPr>
          <p:cNvPr id="2" name="TextBox 1"/>
          <p:cNvSpPr txBox="1"/>
          <p:nvPr/>
        </p:nvSpPr>
        <p:spPr>
          <a:xfrm>
            <a:off x="236489" y="1981200"/>
            <a:ext cx="2133600" cy="3170099"/>
          </a:xfrm>
          <a:prstGeom prst="rect">
            <a:avLst/>
          </a:prstGeom>
          <a:noFill/>
        </p:spPr>
        <p:txBody>
          <a:bodyPr wrap="square" rtlCol="0">
            <a:spAutoFit/>
          </a:bodyPr>
          <a:lstStyle/>
          <a:p>
            <a:r>
              <a:rPr lang="en-US" sz="2000" dirty="0" smtClean="0"/>
              <a:t>Negotiation with regulators often ends up with specs similar to the middle picture</a:t>
            </a:r>
          </a:p>
          <a:p>
            <a:endParaRPr lang="en-US" sz="2000" dirty="0"/>
          </a:p>
          <a:p>
            <a:r>
              <a:rPr lang="en-US" sz="2000" dirty="0" smtClean="0"/>
              <a:t>On the edge of capability for reportable values</a:t>
            </a:r>
          </a:p>
        </p:txBody>
      </p:sp>
      <p:cxnSp>
        <p:nvCxnSpPr>
          <p:cNvPr id="8" name="Straight Arrow Connector 7"/>
          <p:cNvCxnSpPr/>
          <p:nvPr/>
        </p:nvCxnSpPr>
        <p:spPr>
          <a:xfrm>
            <a:off x="2349661" y="3159889"/>
            <a:ext cx="1155539" cy="650111"/>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7410" name="Picture 2"/>
          <p:cNvPicPr>
            <a:picLocks noChangeAspect="1" noChangeArrowheads="1"/>
          </p:cNvPicPr>
          <p:nvPr/>
        </p:nvPicPr>
        <p:blipFill>
          <a:blip r:embed="rId2" cstate="print"/>
          <a:srcRect/>
          <a:stretch>
            <a:fillRect/>
          </a:stretch>
        </p:blipFill>
        <p:spPr bwMode="auto">
          <a:xfrm>
            <a:off x="3599688" y="1413611"/>
            <a:ext cx="2039112" cy="1558189"/>
          </a:xfrm>
          <a:prstGeom prst="rect">
            <a:avLst/>
          </a:prstGeom>
          <a:noFill/>
          <a:ln w="9525">
            <a:noFill/>
            <a:miter lim="800000"/>
            <a:headEnd/>
            <a:tailEnd/>
          </a:ln>
          <a:effectLst/>
        </p:spPr>
      </p:pic>
      <p:pic>
        <p:nvPicPr>
          <p:cNvPr id="17412" name="Picture 4"/>
          <p:cNvPicPr>
            <a:picLocks noChangeAspect="1" noChangeArrowheads="1"/>
          </p:cNvPicPr>
          <p:nvPr/>
        </p:nvPicPr>
        <p:blipFill>
          <a:blip r:embed="rId3" cstate="print"/>
          <a:srcRect/>
          <a:stretch>
            <a:fillRect/>
          </a:stretch>
        </p:blipFill>
        <p:spPr bwMode="auto">
          <a:xfrm>
            <a:off x="3599400" y="4572000"/>
            <a:ext cx="2039400" cy="1603800"/>
          </a:xfrm>
          <a:prstGeom prst="rect">
            <a:avLst/>
          </a:prstGeom>
          <a:noFill/>
          <a:ln w="9525">
            <a:noFill/>
            <a:miter lim="800000"/>
            <a:headEnd/>
            <a:tailEnd/>
          </a:ln>
          <a:effectLst/>
        </p:spPr>
      </p:pic>
      <p:pic>
        <p:nvPicPr>
          <p:cNvPr id="17414" name="Picture 6"/>
          <p:cNvPicPr>
            <a:picLocks noChangeAspect="1" noChangeArrowheads="1"/>
          </p:cNvPicPr>
          <p:nvPr/>
        </p:nvPicPr>
        <p:blipFill>
          <a:blip r:embed="rId4" cstate="print"/>
          <a:srcRect/>
          <a:stretch>
            <a:fillRect/>
          </a:stretch>
        </p:blipFill>
        <p:spPr bwMode="auto">
          <a:xfrm>
            <a:off x="3602182" y="2971800"/>
            <a:ext cx="2036618" cy="1600200"/>
          </a:xfrm>
          <a:prstGeom prst="rect">
            <a:avLst/>
          </a:prstGeom>
          <a:noFill/>
          <a:ln w="9525">
            <a:noFill/>
            <a:miter lim="800000"/>
            <a:headEnd/>
            <a:tailEnd/>
          </a:ln>
          <a:effectLst/>
        </p:spPr>
      </p:pic>
      <p:sp>
        <p:nvSpPr>
          <p:cNvPr id="14" name="TextBox 13"/>
          <p:cNvSpPr txBox="1"/>
          <p:nvPr/>
        </p:nvSpPr>
        <p:spPr>
          <a:xfrm>
            <a:off x="5562600" y="5029200"/>
            <a:ext cx="960519" cy="400110"/>
          </a:xfrm>
          <a:prstGeom prst="rect">
            <a:avLst/>
          </a:prstGeom>
          <a:noFill/>
        </p:spPr>
        <p:txBody>
          <a:bodyPr wrap="none" rtlCol="0">
            <a:spAutoFit/>
          </a:bodyPr>
          <a:lstStyle/>
          <a:p>
            <a:r>
              <a:rPr lang="en-US" sz="2000" b="1" dirty="0" smtClean="0"/>
              <a:t>Cp &gt; 1</a:t>
            </a:r>
            <a:endParaRPr lang="en-US" b="1" dirty="0"/>
          </a:p>
        </p:txBody>
      </p:sp>
      <p:sp>
        <p:nvSpPr>
          <p:cNvPr id="15" name="TextBox 14"/>
          <p:cNvSpPr txBox="1"/>
          <p:nvPr/>
        </p:nvSpPr>
        <p:spPr>
          <a:xfrm>
            <a:off x="5592681" y="3429000"/>
            <a:ext cx="960519" cy="400110"/>
          </a:xfrm>
          <a:prstGeom prst="rect">
            <a:avLst/>
          </a:prstGeom>
          <a:noFill/>
        </p:spPr>
        <p:txBody>
          <a:bodyPr wrap="none" rtlCol="0">
            <a:spAutoFit/>
          </a:bodyPr>
          <a:lstStyle/>
          <a:p>
            <a:r>
              <a:rPr lang="en-US" sz="2000" b="1" dirty="0" smtClean="0"/>
              <a:t>Cp = 1</a:t>
            </a:r>
            <a:endParaRPr lang="en-US" b="1" dirty="0"/>
          </a:p>
        </p:txBody>
      </p:sp>
      <p:sp>
        <p:nvSpPr>
          <p:cNvPr id="16" name="TextBox 15"/>
          <p:cNvSpPr txBox="1"/>
          <p:nvPr/>
        </p:nvSpPr>
        <p:spPr>
          <a:xfrm>
            <a:off x="5592681" y="1828800"/>
            <a:ext cx="960519" cy="400110"/>
          </a:xfrm>
          <a:prstGeom prst="rect">
            <a:avLst/>
          </a:prstGeom>
          <a:noFill/>
        </p:spPr>
        <p:txBody>
          <a:bodyPr wrap="none" rtlCol="0">
            <a:spAutoFit/>
          </a:bodyPr>
          <a:lstStyle/>
          <a:p>
            <a:r>
              <a:rPr lang="en-US" sz="2000" b="1" dirty="0" smtClean="0"/>
              <a:t>Cp &lt; 1</a:t>
            </a:r>
            <a:endParaRPr lang="en-US" b="1" dirty="0"/>
          </a:p>
        </p:txBody>
      </p:sp>
    </p:spTree>
    <p:extLst>
      <p:ext uri="{BB962C8B-B14F-4D97-AF65-F5344CB8AC3E}">
        <p14:creationId xmlns:p14="http://schemas.microsoft.com/office/powerpoint/2010/main" val="9713394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371600"/>
            <a:ext cx="8763000" cy="4525963"/>
          </a:xfrm>
        </p:spPr>
        <p:txBody>
          <a:bodyPr/>
          <a:lstStyle/>
          <a:p>
            <a:pPr>
              <a:buClrTx/>
              <a:buFont typeface="Arial" panose="020B0604020202020204" pitchFamily="34" charset="0"/>
              <a:buChar char="•"/>
            </a:pPr>
            <a:r>
              <a:rPr lang="en-US" sz="2400" dirty="0" smtClean="0"/>
              <a:t>Complex </a:t>
            </a:r>
          </a:p>
          <a:p>
            <a:pPr>
              <a:buClrTx/>
              <a:buFont typeface="Arial" panose="020B0604020202020204" pitchFamily="34" charset="0"/>
              <a:buChar char="•"/>
            </a:pPr>
            <a:r>
              <a:rPr lang="en-US" sz="2400" dirty="0" smtClean="0"/>
              <a:t>Destructive</a:t>
            </a:r>
          </a:p>
          <a:p>
            <a:pPr>
              <a:buClrTx/>
              <a:buFont typeface="Arial" panose="020B0604020202020204" pitchFamily="34" charset="0"/>
              <a:buChar char="•"/>
            </a:pPr>
            <a:r>
              <a:rPr lang="en-US" sz="2400" dirty="0" smtClean="0"/>
              <a:t>Atypical results rare but inevitable</a:t>
            </a:r>
          </a:p>
          <a:p>
            <a:pPr lvl="1">
              <a:buClrTx/>
            </a:pPr>
            <a:r>
              <a:rPr lang="en-US" sz="2400" dirty="0" smtClean="0"/>
              <a:t>Lack of clarity on acceptable investigation practices </a:t>
            </a:r>
            <a:endParaRPr lang="en-US" sz="2400" dirty="0"/>
          </a:p>
          <a:p>
            <a:pPr>
              <a:buClrTx/>
              <a:buFont typeface="Arial" panose="020B0604020202020204" pitchFamily="34" charset="0"/>
              <a:buChar char="•"/>
            </a:pPr>
            <a:r>
              <a:rPr lang="en-US" sz="2400" dirty="0" smtClean="0"/>
              <a:t>Often most observed variation is measurement</a:t>
            </a:r>
          </a:p>
          <a:p>
            <a:pPr lvl="1">
              <a:buClrTx/>
            </a:pPr>
            <a:r>
              <a:rPr lang="en-US" sz="2400" dirty="0" smtClean="0"/>
              <a:t>Little true process variability </a:t>
            </a:r>
          </a:p>
          <a:p>
            <a:pPr lvl="1">
              <a:buClrTx/>
            </a:pPr>
            <a:r>
              <a:rPr lang="en-US" sz="2400" dirty="0" smtClean="0"/>
              <a:t>Little discrimination ability within specification range</a:t>
            </a:r>
            <a:endParaRPr lang="en-US" sz="2400" dirty="0"/>
          </a:p>
        </p:txBody>
      </p:sp>
      <p:sp>
        <p:nvSpPr>
          <p:cNvPr id="3" name="Title 2"/>
          <p:cNvSpPr>
            <a:spLocks noGrp="1"/>
          </p:cNvSpPr>
          <p:nvPr>
            <p:ph type="title"/>
          </p:nvPr>
        </p:nvSpPr>
        <p:spPr/>
        <p:txBody>
          <a:bodyPr/>
          <a:lstStyle/>
          <a:p>
            <a:r>
              <a:rPr lang="en-US" dirty="0" smtClean="0"/>
              <a:t>The Measurement System</a:t>
            </a:r>
            <a:endParaRPr lang="en-US" dirty="0"/>
          </a:p>
        </p:txBody>
      </p:sp>
    </p:spTree>
    <p:extLst>
      <p:ext uri="{BB962C8B-B14F-4D97-AF65-F5344CB8AC3E}">
        <p14:creationId xmlns:p14="http://schemas.microsoft.com/office/powerpoint/2010/main" val="25669871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 name="TextBox 19"/>
          <p:cNvSpPr txBox="1">
            <a:spLocks noChangeArrowheads="1"/>
          </p:cNvSpPr>
          <p:nvPr/>
        </p:nvSpPr>
        <p:spPr bwMode="auto">
          <a:xfrm>
            <a:off x="5486400" y="3581400"/>
            <a:ext cx="3200400" cy="1570038"/>
          </a:xfrm>
          <a:prstGeom prst="rect">
            <a:avLst/>
          </a:prstGeom>
          <a:noFill/>
          <a:ln w="9525">
            <a:noFill/>
            <a:miter lim="800000"/>
            <a:headEnd/>
            <a:tailEnd/>
          </a:ln>
        </p:spPr>
        <p:txBody>
          <a:bodyPr>
            <a:spAutoFit/>
          </a:bodyPr>
          <a:lstStyle/>
          <a:p>
            <a:pPr marL="177800" indent="-177800">
              <a:spcBef>
                <a:spcPts val="1200"/>
              </a:spcBef>
              <a:buFont typeface="Arial" pitchFamily="34" charset="0"/>
              <a:buChar char="•"/>
            </a:pPr>
            <a:r>
              <a:rPr lang="en-US" sz="2400"/>
              <a:t>No trade-off between increasing method bias and/or variability</a:t>
            </a:r>
          </a:p>
        </p:txBody>
      </p:sp>
      <p:pic>
        <p:nvPicPr>
          <p:cNvPr id="12291" name="Picture 8"/>
          <p:cNvPicPr>
            <a:picLocks noChangeAspect="1" noChangeArrowheads="1"/>
          </p:cNvPicPr>
          <p:nvPr/>
        </p:nvPicPr>
        <p:blipFill>
          <a:blip r:embed="rId3" cstate="print"/>
          <a:srcRect/>
          <a:stretch>
            <a:fillRect/>
          </a:stretch>
        </p:blipFill>
        <p:spPr bwMode="auto">
          <a:xfrm>
            <a:off x="373063" y="1612900"/>
            <a:ext cx="4679950" cy="3895725"/>
          </a:xfrm>
          <a:prstGeom prst="rect">
            <a:avLst/>
          </a:prstGeom>
          <a:noFill/>
          <a:ln w="9525">
            <a:noFill/>
            <a:miter lim="800000"/>
            <a:headEnd/>
            <a:tailEnd/>
          </a:ln>
        </p:spPr>
      </p:pic>
      <p:pic>
        <p:nvPicPr>
          <p:cNvPr id="10" name="Picture 8"/>
          <p:cNvPicPr>
            <a:picLocks noGrp="1" noChangeAspect="1" noChangeArrowheads="1"/>
          </p:cNvPicPr>
          <p:nvPr>
            <p:ph idx="1"/>
          </p:nvPr>
        </p:nvPicPr>
        <p:blipFill>
          <a:blip r:embed="rId4" cstate="print"/>
          <a:srcRect/>
          <a:stretch>
            <a:fillRect/>
          </a:stretch>
        </p:blipFill>
        <p:spPr>
          <a:xfrm>
            <a:off x="0" y="1446213"/>
            <a:ext cx="5257800" cy="4497387"/>
          </a:xfrm>
          <a:noFill/>
        </p:spPr>
      </p:pic>
      <p:sp>
        <p:nvSpPr>
          <p:cNvPr id="12293" name="Title 1"/>
          <p:cNvSpPr>
            <a:spLocks noGrp="1"/>
          </p:cNvSpPr>
          <p:nvPr>
            <p:ph type="title"/>
          </p:nvPr>
        </p:nvSpPr>
        <p:spPr>
          <a:xfrm>
            <a:off x="228600" y="0"/>
            <a:ext cx="8661400" cy="998538"/>
          </a:xfrm>
        </p:spPr>
        <p:txBody>
          <a:bodyPr/>
          <a:lstStyle/>
          <a:p>
            <a:pPr algn="r" eaLnBrk="1" hangingPunct="1"/>
            <a:r>
              <a:rPr lang="en-US" dirty="0" smtClean="0"/>
              <a:t>Graphical Representation of </a:t>
            </a:r>
            <a:br>
              <a:rPr lang="en-US" dirty="0" smtClean="0"/>
            </a:br>
            <a:r>
              <a:rPr lang="en-US" dirty="0" smtClean="0"/>
              <a:t>Traditional Method Validation Criteria </a:t>
            </a:r>
          </a:p>
        </p:txBody>
      </p:sp>
      <p:sp>
        <p:nvSpPr>
          <p:cNvPr id="13316" name="TextBox 15"/>
          <p:cNvSpPr txBox="1">
            <a:spLocks noChangeArrowheads="1"/>
          </p:cNvSpPr>
          <p:nvPr/>
        </p:nvSpPr>
        <p:spPr bwMode="auto">
          <a:xfrm>
            <a:off x="1295400" y="5410200"/>
            <a:ext cx="3541713" cy="1016000"/>
          </a:xfrm>
          <a:prstGeom prst="rect">
            <a:avLst/>
          </a:prstGeom>
          <a:noFill/>
          <a:ln w="9525">
            <a:noFill/>
            <a:miter lim="800000"/>
            <a:headEnd/>
            <a:tailEnd/>
          </a:ln>
        </p:spPr>
        <p:txBody>
          <a:bodyPr>
            <a:spAutoFit/>
          </a:bodyPr>
          <a:lstStyle/>
          <a:p>
            <a:pPr>
              <a:defRPr/>
            </a:pPr>
            <a:r>
              <a:rPr lang="en-US" sz="2000" dirty="0">
                <a:latin typeface="+mn-lt"/>
              </a:rPr>
              <a:t>Criteria: </a:t>
            </a:r>
          </a:p>
          <a:p>
            <a:pPr>
              <a:buFont typeface="Arial" pitchFamily="34" charset="0"/>
              <a:buChar char="•"/>
              <a:defRPr/>
            </a:pPr>
            <a:r>
              <a:rPr lang="en-US" sz="2000" dirty="0">
                <a:latin typeface="+mn-lt"/>
              </a:rPr>
              <a:t>  Bias of NMT 2.0%  &amp; </a:t>
            </a:r>
          </a:p>
          <a:p>
            <a:pPr>
              <a:buFont typeface="Arial" pitchFamily="34" charset="0"/>
              <a:buChar char="•"/>
              <a:defRPr/>
            </a:pPr>
            <a:r>
              <a:rPr lang="en-US" sz="2000" dirty="0">
                <a:latin typeface="+mn-lt"/>
              </a:rPr>
              <a:t>  Variability of NMT 1.25%</a:t>
            </a:r>
          </a:p>
        </p:txBody>
      </p:sp>
      <p:sp>
        <p:nvSpPr>
          <p:cNvPr id="13317" name="TextBox 15"/>
          <p:cNvSpPr txBox="1">
            <a:spLocks noChangeArrowheads="1"/>
          </p:cNvSpPr>
          <p:nvPr/>
        </p:nvSpPr>
        <p:spPr bwMode="auto">
          <a:xfrm>
            <a:off x="5334000" y="1981200"/>
            <a:ext cx="3484563" cy="1878013"/>
          </a:xfrm>
          <a:prstGeom prst="rect">
            <a:avLst/>
          </a:prstGeom>
          <a:noFill/>
          <a:ln w="9525">
            <a:noFill/>
            <a:miter lim="800000"/>
            <a:headEnd/>
            <a:tailEnd/>
          </a:ln>
        </p:spPr>
        <p:txBody>
          <a:bodyPr>
            <a:spAutoFit/>
          </a:bodyPr>
          <a:lstStyle/>
          <a:p>
            <a:pPr marL="177800" indent="-177800">
              <a:spcBef>
                <a:spcPts val="1200"/>
              </a:spcBef>
              <a:buFont typeface="Arial" pitchFamily="34" charset="0"/>
              <a:buChar char="•"/>
              <a:defRPr/>
            </a:pPr>
            <a:r>
              <a:rPr lang="en-US" sz="2400" dirty="0">
                <a:latin typeface="+mn-lt"/>
              </a:rPr>
              <a:t>Accuracy and Precision with Independent limits/criterion</a:t>
            </a:r>
          </a:p>
          <a:p>
            <a:pPr>
              <a:buFont typeface="Arial" pitchFamily="34" charset="0"/>
              <a:buChar char="•"/>
              <a:defRPr/>
            </a:pPr>
            <a:endParaRPr lang="en-US" sz="2000" dirty="0">
              <a:latin typeface="Calibri" pitchFamily="34" charset="0"/>
            </a:endParaRPr>
          </a:p>
        </p:txBody>
      </p:sp>
      <p:sp>
        <p:nvSpPr>
          <p:cNvPr id="17" name="Diamond 16"/>
          <p:cNvSpPr/>
          <p:nvPr/>
        </p:nvSpPr>
        <p:spPr>
          <a:xfrm>
            <a:off x="3429000" y="1905000"/>
            <a:ext cx="203200" cy="188913"/>
          </a:xfrm>
          <a:prstGeom prst="diamond">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9" name="Straight Arrow Connector 18"/>
          <p:cNvCxnSpPr/>
          <p:nvPr/>
        </p:nvCxnSpPr>
        <p:spPr>
          <a:xfrm flipH="1" flipV="1">
            <a:off x="3725863" y="2087563"/>
            <a:ext cx="1684337" cy="164623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298" name="Rectangle 99"/>
          <p:cNvSpPr>
            <a:spLocks noGrp="1" noChangeArrowheads="1"/>
          </p:cNvSpPr>
          <p:nvPr>
            <p:ph type="sldNum" sz="quarter" idx="4294967295"/>
          </p:nvPr>
        </p:nvSpPr>
        <p:spPr bwMode="auto">
          <a:xfrm>
            <a:off x="7048500" y="457200"/>
            <a:ext cx="1638300" cy="122238"/>
          </a:xfrm>
          <a:prstGeom prst="rect">
            <a:avLst/>
          </a:prstGeom>
          <a:noFill/>
          <a:ln algn="ctr">
            <a:miter lim="800000"/>
            <a:headEnd/>
            <a:tailEnd/>
          </a:ln>
        </p:spPr>
        <p:txBody>
          <a:bodyPr lIns="0" tIns="0" rIns="0" bIns="0" anchor="b">
            <a:spAutoFit/>
          </a:bodyPr>
          <a:lstStyle/>
          <a:p>
            <a:pPr algn="r" eaLnBrk="0" hangingPunct="0"/>
            <a:fld id="{7E4D8DDF-E5F9-448E-BCB1-402763358623}" type="slidenum">
              <a:rPr lang="en-US" sz="800"/>
              <a:pPr algn="r" eaLnBrk="0" hangingPunct="0"/>
              <a:t>22</a:t>
            </a:fld>
            <a:endParaRPr lang="en-US" sz="800"/>
          </a:p>
        </p:txBody>
      </p:sp>
      <p:grpSp>
        <p:nvGrpSpPr>
          <p:cNvPr id="2" name="Group 10"/>
          <p:cNvGrpSpPr>
            <a:grpSpLocks/>
          </p:cNvGrpSpPr>
          <p:nvPr/>
        </p:nvGrpSpPr>
        <p:grpSpPr bwMode="auto">
          <a:xfrm>
            <a:off x="5410200" y="1752600"/>
            <a:ext cx="3733800" cy="3581400"/>
            <a:chOff x="6043613" y="1274763"/>
            <a:chExt cx="2994025" cy="4855835"/>
          </a:xfrm>
        </p:grpSpPr>
        <p:sp>
          <p:nvSpPr>
            <p:cNvPr id="12305" name="Rounded Rectangle 7"/>
            <p:cNvSpPr>
              <a:spLocks noChangeArrowheads="1"/>
            </p:cNvSpPr>
            <p:nvPr/>
          </p:nvSpPr>
          <p:spPr bwMode="auto">
            <a:xfrm>
              <a:off x="6043613" y="1274763"/>
              <a:ext cx="2994025" cy="4855835"/>
            </a:xfrm>
            <a:prstGeom prst="roundRect">
              <a:avLst>
                <a:gd name="adj" fmla="val 16667"/>
              </a:avLst>
            </a:prstGeom>
            <a:solidFill>
              <a:srgbClr val="0070C0"/>
            </a:solidFill>
            <a:ln w="9525" algn="ctr">
              <a:solidFill>
                <a:schemeClr val="accent2"/>
              </a:solidFill>
              <a:round/>
              <a:headEnd type="none" w="lg" len="lg"/>
              <a:tailEnd type="none" w="lg" len="lg"/>
            </a:ln>
          </p:spPr>
          <p:txBody>
            <a:bodyPr wrap="none" tIns="91440" bIns="91440" anchor="ctr"/>
            <a:lstStyle/>
            <a:p>
              <a:pPr eaLnBrk="0" hangingPunct="0"/>
              <a:endParaRPr lang="en-GB" sz="1400">
                <a:latin typeface="Calibri" pitchFamily="34" charset="0"/>
              </a:endParaRPr>
            </a:p>
          </p:txBody>
        </p:sp>
        <p:sp>
          <p:nvSpPr>
            <p:cNvPr id="13" name="Rectangle 12"/>
            <p:cNvSpPr/>
            <p:nvPr/>
          </p:nvSpPr>
          <p:spPr>
            <a:xfrm>
              <a:off x="6169637" y="1584710"/>
              <a:ext cx="2769982" cy="429817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en-US" sz="2000" dirty="0">
                  <a:solidFill>
                    <a:schemeClr val="bg1"/>
                  </a:solidFill>
                </a:rPr>
                <a:t>The procedure must be able to</a:t>
              </a:r>
              <a:br>
                <a:rPr lang="en-US" sz="2000" dirty="0">
                  <a:solidFill>
                    <a:schemeClr val="bg1"/>
                  </a:solidFill>
                </a:rPr>
              </a:br>
              <a:r>
                <a:rPr lang="en-US" sz="2000" dirty="0">
                  <a:solidFill>
                    <a:schemeClr val="bg1"/>
                  </a:solidFill>
                </a:rPr>
                <a:t> accurately quantify the Drug product over a range of </a:t>
              </a:r>
              <a:r>
                <a:rPr lang="en-US" sz="2000" dirty="0" smtClean="0">
                  <a:solidFill>
                    <a:schemeClr val="bg1"/>
                  </a:solidFill>
                </a:rPr>
                <a:t>98% </a:t>
              </a:r>
              <a:r>
                <a:rPr lang="en-US" sz="2000" dirty="0">
                  <a:solidFill>
                    <a:schemeClr val="bg1"/>
                  </a:solidFill>
                </a:rPr>
                <a:t>to </a:t>
              </a:r>
              <a:r>
                <a:rPr lang="en-US" sz="2000" dirty="0" smtClean="0">
                  <a:solidFill>
                    <a:schemeClr val="bg1"/>
                  </a:solidFill>
                </a:rPr>
                <a:t>102% </a:t>
              </a:r>
              <a:r>
                <a:rPr lang="en-US" sz="2000" dirty="0">
                  <a:solidFill>
                    <a:schemeClr val="bg1"/>
                  </a:solidFill>
                </a:rPr>
                <a:t>of the nominal concentration with accuracy, and precision such that measurements fall within ± 2.0% of the true value at least a 95% probability. </a:t>
              </a:r>
              <a:endParaRPr lang="en-GB" sz="2000" dirty="0">
                <a:solidFill>
                  <a:schemeClr val="bg1"/>
                </a:solidFill>
              </a:endParaRPr>
            </a:p>
          </p:txBody>
        </p:sp>
      </p:grpSp>
      <p:sp>
        <p:nvSpPr>
          <p:cNvPr id="18" name="Rectangle 17"/>
          <p:cNvSpPr/>
          <p:nvPr/>
        </p:nvSpPr>
        <p:spPr>
          <a:xfrm>
            <a:off x="457200" y="0"/>
            <a:ext cx="8686800" cy="1077913"/>
          </a:xfrm>
          <a:prstGeom prst="rect">
            <a:avLst/>
          </a:prstGeom>
          <a:noFill/>
        </p:spPr>
        <p:txBody>
          <a:bodyPr>
            <a:spAutoFit/>
          </a:bodyPr>
          <a:lstStyle/>
          <a:p>
            <a:pPr algn="r">
              <a:defRPr/>
            </a:pPr>
            <a:r>
              <a:rPr lang="en-US" sz="3200" dirty="0">
                <a:latin typeface="+mj-lt"/>
              </a:rPr>
              <a:t>Graphical Representation of </a:t>
            </a:r>
            <a:br>
              <a:rPr lang="en-US" sz="3200" dirty="0">
                <a:latin typeface="+mj-lt"/>
              </a:rPr>
            </a:br>
            <a:r>
              <a:rPr lang="en-US" sz="3200" dirty="0">
                <a:latin typeface="+mj-lt"/>
              </a:rPr>
              <a:t>ATP Method Validation Criteria </a:t>
            </a:r>
          </a:p>
        </p:txBody>
      </p:sp>
      <p:sp>
        <p:nvSpPr>
          <p:cNvPr id="12302" name="Rectangle 1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12303" name="Rectangle 18"/>
          <p:cNvSpPr>
            <a:spLocks noChangeArrowheads="1"/>
          </p:cNvSpPr>
          <p:nvPr/>
        </p:nvSpPr>
        <p:spPr bwMode="auto">
          <a:xfrm>
            <a:off x="0" y="1114425"/>
            <a:ext cx="9144000" cy="0"/>
          </a:xfrm>
          <a:prstGeom prst="rect">
            <a:avLst/>
          </a:prstGeom>
          <a:noFill/>
          <a:ln w="9525">
            <a:noFill/>
            <a:miter lim="800000"/>
            <a:headEnd/>
            <a:tailEnd/>
          </a:ln>
        </p:spPr>
        <p:txBody>
          <a:bodyPr wrap="none" anchor="ctr">
            <a:spAutoFit/>
          </a:bodyPr>
          <a:lstStyle/>
          <a:p>
            <a:pPr eaLnBrk="0" hangingPunct="0"/>
            <a:endParaRPr lang="en-US"/>
          </a:p>
        </p:txBody>
      </p:sp>
      <p:grpSp>
        <p:nvGrpSpPr>
          <p:cNvPr id="21" name="Group 20"/>
          <p:cNvGrpSpPr/>
          <p:nvPr/>
        </p:nvGrpSpPr>
        <p:grpSpPr>
          <a:xfrm>
            <a:off x="609600" y="5481638"/>
            <a:ext cx="4800600" cy="995362"/>
            <a:chOff x="609600" y="5481638"/>
            <a:chExt cx="4800600" cy="995362"/>
          </a:xfrm>
        </p:grpSpPr>
        <p:sp>
          <p:nvSpPr>
            <p:cNvPr id="12300" name="Rounded Rectangle 7"/>
            <p:cNvSpPr>
              <a:spLocks noChangeArrowheads="1"/>
            </p:cNvSpPr>
            <p:nvPr/>
          </p:nvSpPr>
          <p:spPr bwMode="auto">
            <a:xfrm rot="-5400000">
              <a:off x="2528093" y="3567907"/>
              <a:ext cx="963613" cy="4800600"/>
            </a:xfrm>
            <a:prstGeom prst="roundRect">
              <a:avLst>
                <a:gd name="adj" fmla="val 16667"/>
              </a:avLst>
            </a:prstGeom>
            <a:solidFill>
              <a:srgbClr val="0070C0"/>
            </a:solidFill>
            <a:ln w="9525" algn="ctr">
              <a:solidFill>
                <a:schemeClr val="bg2"/>
              </a:solidFill>
              <a:round/>
              <a:headEnd type="none" w="lg" len="lg"/>
              <a:tailEnd type="none" w="lg" len="lg"/>
            </a:ln>
          </p:spPr>
          <p:txBody>
            <a:bodyPr wrap="none" tIns="91440" bIns="91440" anchor="ctr"/>
            <a:lstStyle/>
            <a:p>
              <a:pPr eaLnBrk="0" hangingPunct="0"/>
              <a:endParaRPr lang="en-GB" sz="1400">
                <a:latin typeface="Calibri" pitchFamily="34" charset="0"/>
              </a:endParaRPr>
            </a:p>
          </p:txBody>
        </p:sp>
        <p:pic>
          <p:nvPicPr>
            <p:cNvPr id="12304"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81038" y="5481638"/>
              <a:ext cx="4652962" cy="995362"/>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par>
                                <p:cTn id="8" presetID="1"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dissolve">
                                      <p:cBhvr>
                                        <p:cTn id="16" dur="500"/>
                                        <p:tgtEl>
                                          <p:spTgt spid="18"/>
                                        </p:tgtEl>
                                      </p:cBhvr>
                                    </p:animEffect>
                                  </p:childTnLst>
                                </p:cTn>
                              </p:par>
                              <p:par>
                                <p:cTn id="17" presetID="9"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par>
                                <p:cTn id="20" presetID="9" presetClass="exit" presetSubtype="0" fill="hold" nodeType="withEffect">
                                  <p:stCondLst>
                                    <p:cond delay="0"/>
                                  </p:stCondLst>
                                  <p:childTnLst>
                                    <p:animEffect transition="out" filter="dissolve">
                                      <p:cBhvr>
                                        <p:cTn id="21" dur="500"/>
                                        <p:tgtEl>
                                          <p:spTgt spid="19"/>
                                        </p:tgtEl>
                                      </p:cBhvr>
                                    </p:animEffect>
                                    <p:set>
                                      <p:cBhvr>
                                        <p:cTn id="22" dur="1" fill="hold">
                                          <p:stCondLst>
                                            <p:cond delay="499"/>
                                          </p:stCondLst>
                                        </p:cTn>
                                        <p:tgtEl>
                                          <p:spTgt spid="19"/>
                                        </p:tgtEl>
                                        <p:attrNameLst>
                                          <p:attrName>style.visibility</p:attrName>
                                        </p:attrNameLst>
                                      </p:cBhvr>
                                      <p:to>
                                        <p:strVal val="hidden"/>
                                      </p:to>
                                    </p:set>
                                  </p:childTnLst>
                                </p:cTn>
                              </p:par>
                              <p:par>
                                <p:cTn id="23" presetID="9"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dissolve">
                                      <p:cBhvr>
                                        <p:cTn id="25" dur="500"/>
                                        <p:tgtEl>
                                          <p:spTgt spid="21"/>
                                        </p:tgtEl>
                                      </p:cBhvr>
                                    </p:animEffect>
                                  </p:childTnLst>
                                </p:cTn>
                              </p:par>
                              <p:par>
                                <p:cTn id="26" presetID="9" presetClass="exit" presetSubtype="0" fill="hold" grpId="0" nodeType="withEffect">
                                  <p:stCondLst>
                                    <p:cond delay="0"/>
                                  </p:stCondLst>
                                  <p:childTnLst>
                                    <p:animEffect transition="out" filter="dissolve">
                                      <p:cBhvr>
                                        <p:cTn id="27" dur="500"/>
                                        <p:tgtEl>
                                          <p:spTgt spid="12293"/>
                                        </p:tgtEl>
                                      </p:cBhvr>
                                    </p:animEffect>
                                    <p:set>
                                      <p:cBhvr>
                                        <p:cTn id="28" dur="1" fill="hold">
                                          <p:stCondLst>
                                            <p:cond delay="499"/>
                                          </p:stCondLst>
                                        </p:cTn>
                                        <p:tgtEl>
                                          <p:spTgt spid="1229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dissolve">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utoUpdateAnimBg="0"/>
      <p:bldP spid="12293" grpId="0"/>
      <p:bldP spid="17" grpId="0" animBg="1" autoUpdateAnimBg="0"/>
      <p:bldP spid="18"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28600" y="304800"/>
            <a:ext cx="8661400" cy="617538"/>
          </a:xfrm>
        </p:spPr>
        <p:txBody>
          <a:bodyPr/>
          <a:lstStyle/>
          <a:p>
            <a:pPr algn="r" eaLnBrk="1" hangingPunct="1"/>
            <a:r>
              <a:rPr lang="en-US" dirty="0" smtClean="0"/>
              <a:t>Success – ATP verification</a:t>
            </a:r>
          </a:p>
        </p:txBody>
      </p:sp>
      <p:grpSp>
        <p:nvGrpSpPr>
          <p:cNvPr id="18435" name="Group 9"/>
          <p:cNvGrpSpPr>
            <a:grpSpLocks/>
          </p:cNvGrpSpPr>
          <p:nvPr/>
        </p:nvGrpSpPr>
        <p:grpSpPr bwMode="auto">
          <a:xfrm>
            <a:off x="5943600" y="2286000"/>
            <a:ext cx="2963863" cy="3278188"/>
            <a:chOff x="5942013" y="2620963"/>
            <a:chExt cx="2963862" cy="3278187"/>
          </a:xfrm>
        </p:grpSpPr>
        <p:sp>
          <p:nvSpPr>
            <p:cNvPr id="18438" name="Rounded Rectangle 7"/>
            <p:cNvSpPr>
              <a:spLocks noChangeArrowheads="1"/>
            </p:cNvSpPr>
            <p:nvPr/>
          </p:nvSpPr>
          <p:spPr bwMode="auto">
            <a:xfrm>
              <a:off x="6005513" y="2620963"/>
              <a:ext cx="2895600" cy="3257550"/>
            </a:xfrm>
            <a:prstGeom prst="roundRect">
              <a:avLst>
                <a:gd name="adj" fmla="val 16667"/>
              </a:avLst>
            </a:prstGeom>
            <a:solidFill>
              <a:srgbClr val="0070C0"/>
            </a:solidFill>
            <a:ln w="9525" algn="ctr">
              <a:solidFill>
                <a:schemeClr val="bg2"/>
              </a:solidFill>
              <a:round/>
              <a:headEnd type="none" w="lg" len="lg"/>
              <a:tailEnd type="none" w="lg" len="lg"/>
            </a:ln>
          </p:spPr>
          <p:txBody>
            <a:bodyPr wrap="none" tIns="91440" bIns="91440" anchor="ctr"/>
            <a:lstStyle/>
            <a:p>
              <a:pPr eaLnBrk="0" hangingPunct="0"/>
              <a:endParaRPr lang="en-GB" sz="1400">
                <a:latin typeface="Calibri" pitchFamily="34" charset="0"/>
              </a:endParaRPr>
            </a:p>
          </p:txBody>
        </p:sp>
        <p:sp>
          <p:nvSpPr>
            <p:cNvPr id="7" name="Rectangle 6"/>
            <p:cNvSpPr/>
            <p:nvPr/>
          </p:nvSpPr>
          <p:spPr>
            <a:xfrm>
              <a:off x="5942013" y="2728913"/>
              <a:ext cx="2963862" cy="317023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marL="223838" indent="-223838" algn="ctr" fontAlgn="auto">
                <a:spcBef>
                  <a:spcPts val="0"/>
                </a:spcBef>
                <a:spcAft>
                  <a:spcPts val="0"/>
                </a:spcAft>
                <a:defRPr/>
              </a:pPr>
              <a:r>
                <a:rPr lang="en-US" sz="2000" dirty="0">
                  <a:solidFill>
                    <a:schemeClr val="bg1"/>
                  </a:solidFill>
                </a:rPr>
                <a:t>	Verification of meeting ATP criterion is illustrated via simultaneous conf interval on accuracy and precision estimates from data realized under experimental conditions</a:t>
              </a:r>
              <a:endParaRPr lang="en-GB" sz="2000" dirty="0">
                <a:solidFill>
                  <a:schemeClr val="bg1"/>
                </a:solidFill>
              </a:endParaRPr>
            </a:p>
          </p:txBody>
        </p:sp>
      </p:grpSp>
      <p:sp>
        <p:nvSpPr>
          <p:cNvPr id="18436" name="TextBox 10"/>
          <p:cNvSpPr txBox="1">
            <a:spLocks noChangeArrowheads="1"/>
          </p:cNvSpPr>
          <p:nvPr/>
        </p:nvSpPr>
        <p:spPr bwMode="auto">
          <a:xfrm>
            <a:off x="457200" y="6248400"/>
            <a:ext cx="7162800" cy="307975"/>
          </a:xfrm>
          <a:prstGeom prst="rect">
            <a:avLst/>
          </a:prstGeom>
          <a:noFill/>
          <a:ln w="9525">
            <a:noFill/>
            <a:miter lim="800000"/>
            <a:headEnd/>
            <a:tailEnd/>
          </a:ln>
        </p:spPr>
        <p:txBody>
          <a:bodyPr>
            <a:spAutoFit/>
          </a:bodyPr>
          <a:lstStyle/>
          <a:p>
            <a:pPr marL="6350" lvl="1"/>
            <a:r>
              <a:rPr lang="en-US" sz="1400" dirty="0"/>
              <a:t>*E2709 – 10: Demonstrating Confidence in Complying with Acceptance Procedures </a:t>
            </a:r>
          </a:p>
        </p:txBody>
      </p:sp>
      <p:pic>
        <p:nvPicPr>
          <p:cNvPr id="18437" name="Picture 10"/>
          <p:cNvPicPr>
            <a:picLocks noChangeAspect="1" noChangeArrowheads="1"/>
          </p:cNvPicPr>
          <p:nvPr/>
        </p:nvPicPr>
        <p:blipFill>
          <a:blip r:embed="rId3" cstate="print"/>
          <a:srcRect/>
          <a:stretch>
            <a:fillRect/>
          </a:stretch>
        </p:blipFill>
        <p:spPr bwMode="auto">
          <a:xfrm>
            <a:off x="228600" y="1828800"/>
            <a:ext cx="5562600" cy="4343400"/>
          </a:xfrm>
          <a:prstGeom prst="rect">
            <a:avLst/>
          </a:prstGeom>
          <a:noFill/>
          <a:ln w="9525">
            <a:noFill/>
            <a:miter lim="800000"/>
            <a:headEnd/>
            <a:tailEnd/>
          </a:ln>
        </p:spPr>
      </p:pic>
      <p:sp>
        <p:nvSpPr>
          <p:cNvPr id="8" name="Rectangle 7"/>
          <p:cNvSpPr/>
          <p:nvPr/>
        </p:nvSpPr>
        <p:spPr>
          <a:xfrm>
            <a:off x="457200" y="990600"/>
            <a:ext cx="8458200" cy="1200329"/>
          </a:xfrm>
          <a:prstGeom prst="rect">
            <a:avLst/>
          </a:prstGeom>
        </p:spPr>
        <p:txBody>
          <a:bodyPr wrap="square">
            <a:spAutoFit/>
          </a:bodyPr>
          <a:lstStyle/>
          <a:p>
            <a:r>
              <a:rPr lang="en-US" sz="2400" b="1" dirty="0" smtClean="0"/>
              <a:t>Appropriate Sample </a:t>
            </a:r>
            <a:r>
              <a:rPr lang="en-US" sz="2400" b="1" dirty="0" smtClean="0"/>
              <a:t>Size to </a:t>
            </a:r>
            <a:r>
              <a:rPr lang="en-US" sz="2400" b="1" dirty="0" smtClean="0"/>
              <a:t>Assess Acceptance </a:t>
            </a:r>
            <a:r>
              <a:rPr lang="en-US" sz="2400" b="1" dirty="0" smtClean="0"/>
              <a:t>Criteria</a:t>
            </a:r>
          </a:p>
          <a:p>
            <a:r>
              <a:rPr lang="en-US" sz="2400" b="1" dirty="0" smtClean="0"/>
              <a:t>Developing “Equivalent or Better” Methods</a:t>
            </a:r>
          </a:p>
          <a:p>
            <a:endParaRPr lang="en-US" sz="24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0"/>
            <a:ext cx="8915400" cy="917575"/>
          </a:xfrm>
        </p:spPr>
        <p:txBody>
          <a:bodyPr/>
          <a:lstStyle/>
          <a:p>
            <a:pPr algn="r" eaLnBrk="1" hangingPunct="1"/>
            <a:r>
              <a:rPr lang="en-US" sz="2800" dirty="0" smtClean="0"/>
              <a:t>Success – Potency Assay Sample Strategy</a:t>
            </a:r>
          </a:p>
        </p:txBody>
      </p:sp>
      <p:sp>
        <p:nvSpPr>
          <p:cNvPr id="11267" name="Content Placeholder 2"/>
          <p:cNvSpPr>
            <a:spLocks noGrp="1"/>
          </p:cNvSpPr>
          <p:nvPr>
            <p:ph idx="1"/>
          </p:nvPr>
        </p:nvSpPr>
        <p:spPr>
          <a:xfrm>
            <a:off x="0" y="1219200"/>
            <a:ext cx="9144000" cy="533400"/>
          </a:xfrm>
        </p:spPr>
        <p:txBody>
          <a:bodyPr/>
          <a:lstStyle/>
          <a:p>
            <a:pPr eaLnBrk="1" hangingPunct="1">
              <a:buFont typeface="Wingdings" pitchFamily="2" charset="2"/>
              <a:buNone/>
            </a:pPr>
            <a:r>
              <a:rPr lang="en-US" sz="2400" dirty="0" smtClean="0"/>
              <a:t>Preparation is 20% and Dosage Unit is 80%of Total Variability</a:t>
            </a:r>
          </a:p>
        </p:txBody>
      </p:sp>
      <p:pic>
        <p:nvPicPr>
          <p:cNvPr id="11268" name="Picture 5"/>
          <p:cNvPicPr>
            <a:picLocks noChangeAspect="1" noChangeArrowheads="1"/>
          </p:cNvPicPr>
          <p:nvPr/>
        </p:nvPicPr>
        <p:blipFill>
          <a:blip r:embed="rId3" cstate="print"/>
          <a:srcRect/>
          <a:stretch>
            <a:fillRect/>
          </a:stretch>
        </p:blipFill>
        <p:spPr bwMode="auto">
          <a:xfrm>
            <a:off x="260350" y="2590800"/>
            <a:ext cx="8883650" cy="3343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a:t>
            </a:r>
            <a:endParaRPr lang="en-US" dirty="0"/>
          </a:p>
        </p:txBody>
      </p:sp>
      <p:sp>
        <p:nvSpPr>
          <p:cNvPr id="3" name="Content Placeholder 2"/>
          <p:cNvSpPr>
            <a:spLocks noGrp="1"/>
          </p:cNvSpPr>
          <p:nvPr>
            <p:ph idx="1"/>
          </p:nvPr>
        </p:nvSpPr>
        <p:spPr>
          <a:xfrm>
            <a:off x="533400" y="1219200"/>
            <a:ext cx="8077200" cy="5638800"/>
          </a:xfrm>
        </p:spPr>
        <p:txBody>
          <a:bodyPr/>
          <a:lstStyle/>
          <a:p>
            <a:pPr>
              <a:buClrTx/>
              <a:buFont typeface="Arial" panose="020B0604020202020204" pitchFamily="34" charset="0"/>
              <a:buChar char="•"/>
            </a:pPr>
            <a:r>
              <a:rPr lang="en-US" sz="2400" dirty="0" smtClean="0"/>
              <a:t>Define reportable result as reliable estimation of batch parameter</a:t>
            </a:r>
          </a:p>
          <a:p>
            <a:pPr lvl="1">
              <a:buClrTx/>
            </a:pPr>
            <a:r>
              <a:rPr lang="en-US" sz="2400" dirty="0" smtClean="0"/>
              <a:t>Summary measures such as the mean provide greater information about the attribute</a:t>
            </a:r>
          </a:p>
          <a:p>
            <a:pPr>
              <a:buClrTx/>
              <a:buFont typeface="Arial" panose="020B0604020202020204" pitchFamily="34" charset="0"/>
              <a:buChar char="•"/>
            </a:pPr>
            <a:r>
              <a:rPr lang="en-US" sz="2400" dirty="0" smtClean="0"/>
              <a:t>Differentiate between acceptance criteria (limits) and process control limits</a:t>
            </a:r>
          </a:p>
          <a:p>
            <a:pPr lvl="1">
              <a:buClrTx/>
            </a:pPr>
            <a:r>
              <a:rPr lang="en-US" sz="2400" dirty="0" smtClean="0"/>
              <a:t>Acceptance criteria should ensure safety and efficacy performance</a:t>
            </a:r>
          </a:p>
          <a:p>
            <a:pPr lvl="1">
              <a:buClrTx/>
            </a:pPr>
            <a:r>
              <a:rPr lang="en-US" sz="2400" dirty="0" smtClean="0"/>
              <a:t>Data-driven signals define what the process is capable of delivering</a:t>
            </a:r>
          </a:p>
          <a:p>
            <a:pPr>
              <a:buClrTx/>
              <a:buFont typeface="Arial" panose="020B0604020202020204" pitchFamily="34" charset="0"/>
              <a:buChar char="•"/>
            </a:pPr>
            <a:r>
              <a:rPr lang="en-US" sz="2400" dirty="0" smtClean="0"/>
              <a:t>Recognize the value of additional testing</a:t>
            </a:r>
          </a:p>
          <a:p>
            <a:pPr lvl="1">
              <a:buClrTx/>
            </a:pPr>
            <a:r>
              <a:rPr lang="en-US" sz="2400" dirty="0" smtClean="0"/>
              <a:t>Link sample size and acceptance criteria to manage risk</a:t>
            </a:r>
          </a:p>
          <a:p>
            <a:pPr lvl="1"/>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0" y="1752600"/>
            <a:ext cx="8153400" cy="44958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UDU Acceptance</a:t>
            </a:r>
            <a:endParaRPr lang="en-US" dirty="0"/>
          </a:p>
        </p:txBody>
      </p:sp>
      <p:sp>
        <p:nvSpPr>
          <p:cNvPr id="3" name="Content Placeholder 2"/>
          <p:cNvSpPr>
            <a:spLocks noGrp="1"/>
          </p:cNvSpPr>
          <p:nvPr>
            <p:ph idx="1"/>
          </p:nvPr>
        </p:nvSpPr>
        <p:spPr>
          <a:xfrm>
            <a:off x="6934200" y="3352800"/>
            <a:ext cx="2209800" cy="1066800"/>
          </a:xfrm>
        </p:spPr>
        <p:txBody>
          <a:bodyPr/>
          <a:lstStyle/>
          <a:p>
            <a:pPr marL="111125" indent="4763">
              <a:buNone/>
            </a:pPr>
            <a:r>
              <a:rPr lang="en-US" dirty="0" smtClean="0"/>
              <a:t>Use OC of test to determine discrimination</a:t>
            </a:r>
            <a:endParaRPr lang="en-US" dirty="0"/>
          </a:p>
        </p:txBody>
      </p:sp>
      <p:pic>
        <p:nvPicPr>
          <p:cNvPr id="35843" name="Picture 3"/>
          <p:cNvPicPr>
            <a:picLocks noChangeAspect="1" noChangeArrowheads="1"/>
          </p:cNvPicPr>
          <p:nvPr/>
        </p:nvPicPr>
        <p:blipFill>
          <a:blip r:embed="rId3" cstate="print"/>
          <a:srcRect/>
          <a:stretch>
            <a:fillRect/>
          </a:stretch>
        </p:blipFill>
        <p:spPr bwMode="auto">
          <a:xfrm>
            <a:off x="228600" y="1371600"/>
            <a:ext cx="7924800" cy="1362075"/>
          </a:xfrm>
          <a:prstGeom prst="rect">
            <a:avLst/>
          </a:prstGeom>
          <a:noFill/>
          <a:ln w="9525">
            <a:noFill/>
            <a:miter lim="800000"/>
            <a:headEnd/>
            <a:tailEnd/>
          </a:ln>
        </p:spPr>
      </p:pic>
      <p:sp>
        <p:nvSpPr>
          <p:cNvPr id="6" name="Rectangle 5"/>
          <p:cNvSpPr/>
          <p:nvPr/>
        </p:nvSpPr>
        <p:spPr>
          <a:xfrm>
            <a:off x="457200" y="990600"/>
            <a:ext cx="6038641" cy="461665"/>
          </a:xfrm>
          <a:prstGeom prst="rect">
            <a:avLst/>
          </a:prstGeom>
        </p:spPr>
        <p:txBody>
          <a:bodyPr wrap="none">
            <a:spAutoFit/>
          </a:bodyPr>
          <a:lstStyle/>
          <a:p>
            <a:r>
              <a:rPr lang="en-US" sz="2400" b="1" dirty="0" smtClean="0"/>
              <a:t>Link Sample Size to Acceptance Criteria</a:t>
            </a:r>
            <a:endParaRPr lang="en-US" sz="24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19200"/>
            <a:ext cx="8077200" cy="990600"/>
          </a:xfrm>
        </p:spPr>
        <p:txBody>
          <a:bodyPr/>
          <a:lstStyle/>
          <a:p>
            <a:pPr marL="0" indent="0">
              <a:buNone/>
            </a:pPr>
            <a:r>
              <a:rPr lang="en-US" sz="2400" dirty="0" smtClean="0"/>
              <a:t>Probability of Meeting Standards</a:t>
            </a:r>
          </a:p>
        </p:txBody>
      </p:sp>
      <p:sp>
        <p:nvSpPr>
          <p:cNvPr id="4" name="Title 1"/>
          <p:cNvSpPr txBox="1">
            <a:spLocks/>
          </p:cNvSpPr>
          <p:nvPr/>
        </p:nvSpPr>
        <p:spPr bwMode="gray">
          <a:xfrm>
            <a:off x="2057400" y="0"/>
            <a:ext cx="6742113" cy="917575"/>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mj-lt"/>
                <a:ea typeface="+mj-ea"/>
                <a:cs typeface="+mj-cs"/>
              </a:rPr>
              <a:t>Are there other Methods? Relevance?</a:t>
            </a:r>
            <a:endParaRPr kumimoji="0" lang="en-US" sz="3200" b="0" i="0" u="none" strike="noStrike" kern="0" cap="none" spc="0" normalizeH="0" baseline="0" noProof="0" dirty="0">
              <a:ln>
                <a:noFill/>
              </a:ln>
              <a:solidFill>
                <a:schemeClr val="tx1"/>
              </a:solidFill>
              <a:effectLst/>
              <a:uLnTx/>
              <a:uFillTx/>
              <a:latin typeface="+mj-lt"/>
              <a:ea typeface="+mj-ea"/>
              <a:cs typeface="+mj-cs"/>
            </a:endParaRPr>
          </a:p>
        </p:txBody>
      </p:sp>
      <p:sp>
        <p:nvSpPr>
          <p:cNvPr id="419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1985" name="Object 1"/>
          <p:cNvGraphicFramePr>
            <a:graphicFrameLocks noChangeAspect="1"/>
          </p:cNvGraphicFramePr>
          <p:nvPr/>
        </p:nvGraphicFramePr>
        <p:xfrm>
          <a:off x="457200" y="1967798"/>
          <a:ext cx="7010400" cy="4509202"/>
        </p:xfrm>
        <a:graphic>
          <a:graphicData uri="http://schemas.openxmlformats.org/presentationml/2006/ole">
            <mc:AlternateContent xmlns:mc="http://schemas.openxmlformats.org/markup-compatibility/2006">
              <mc:Choice xmlns:v="urn:schemas-microsoft-com:vml" Requires="v">
                <p:oleObj spid="_x0000_s43022" name="Visio" r:id="rId3" imgW="6815709" imgH="4390263" progId="Visio.Drawing.11">
                  <p:embed/>
                </p:oleObj>
              </mc:Choice>
              <mc:Fallback>
                <p:oleObj name="Visio" r:id="rId3" imgW="6815709" imgH="4390263"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967798"/>
                        <a:ext cx="7010400" cy="45092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729674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 Forward</a:t>
            </a:r>
            <a:endParaRPr lang="en-US" dirty="0"/>
          </a:p>
        </p:txBody>
      </p:sp>
      <p:sp>
        <p:nvSpPr>
          <p:cNvPr id="3" name="Content Placeholder 2"/>
          <p:cNvSpPr>
            <a:spLocks noGrp="1"/>
          </p:cNvSpPr>
          <p:nvPr>
            <p:ph idx="1"/>
          </p:nvPr>
        </p:nvSpPr>
        <p:spPr/>
        <p:txBody>
          <a:bodyPr/>
          <a:lstStyle/>
          <a:p>
            <a:pPr>
              <a:buClrTx/>
              <a:buFont typeface="Arial" panose="020B0604020202020204" pitchFamily="34" charset="0"/>
              <a:buChar char="•"/>
            </a:pPr>
            <a:r>
              <a:rPr lang="en-US" sz="2400" dirty="0" smtClean="0"/>
              <a:t>Continue to develop appropriate experimental plans and methods that promote risk-based decision making</a:t>
            </a:r>
          </a:p>
          <a:p>
            <a:pPr>
              <a:buClrTx/>
              <a:buFont typeface="Arial" panose="020B0604020202020204" pitchFamily="34" charset="0"/>
              <a:buChar char="•"/>
            </a:pPr>
            <a:r>
              <a:rPr lang="en-US" sz="2400" dirty="0" smtClean="0"/>
              <a:t>Engage R&amp;D, Compendia and Regulatory authorities to work together in constructive dialogue concerning measurements and inferences made from those measurements</a:t>
            </a:r>
          </a:p>
          <a:p>
            <a:pPr>
              <a:buClrTx/>
              <a:buFont typeface="Arial" panose="020B0604020202020204" pitchFamily="34" charset="0"/>
              <a:buChar char="•"/>
            </a:pPr>
            <a:r>
              <a:rPr lang="en-US" sz="2400" dirty="0" smtClean="0"/>
              <a:t>Systems should not discourage the gathering of greater amounts of data, and appropriate statistical techniques must be used when needed.</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41300" y="0"/>
            <a:ext cx="8661400" cy="914400"/>
          </a:xfrm>
        </p:spPr>
        <p:txBody>
          <a:bodyPr/>
          <a:lstStyle/>
          <a:p>
            <a:r>
              <a:rPr lang="en-US" sz="4000" b="1" dirty="0" smtClean="0"/>
              <a:t>Thank you, for your attention!</a:t>
            </a:r>
          </a:p>
        </p:txBody>
      </p:sp>
      <p:sp>
        <p:nvSpPr>
          <p:cNvPr id="25603" name="Rectangle 99"/>
          <p:cNvSpPr>
            <a:spLocks noGrp="1" noChangeArrowheads="1"/>
          </p:cNvSpPr>
          <p:nvPr>
            <p:ph type="sldNum" sz="quarter" idx="4294967295"/>
          </p:nvPr>
        </p:nvSpPr>
        <p:spPr bwMode="auto">
          <a:xfrm>
            <a:off x="7048500" y="457200"/>
            <a:ext cx="1638300" cy="122238"/>
          </a:xfrm>
          <a:prstGeom prst="rect">
            <a:avLst/>
          </a:prstGeom>
          <a:noFill/>
          <a:ln algn="ctr">
            <a:miter lim="800000"/>
            <a:headEnd/>
            <a:tailEnd/>
          </a:ln>
        </p:spPr>
        <p:txBody>
          <a:bodyPr lIns="0" tIns="0" rIns="0" bIns="0" anchor="b">
            <a:spAutoFit/>
          </a:bodyPr>
          <a:lstStyle/>
          <a:p>
            <a:pPr algn="r" eaLnBrk="0" hangingPunct="0"/>
            <a:fld id="{CF40E7A7-1674-4E82-BC13-596B9BEE3CF1}" type="slidenum">
              <a:rPr lang="en-US" sz="800"/>
              <a:pPr algn="r" eaLnBrk="0" hangingPunct="0"/>
              <a:t>29</a:t>
            </a:fld>
            <a:endParaRPr lang="en-US" sz="800"/>
          </a:p>
        </p:txBody>
      </p:sp>
      <p:sp>
        <p:nvSpPr>
          <p:cNvPr id="25604" name="Rectangle 4"/>
          <p:cNvSpPr>
            <a:spLocks noChangeArrowheads="1"/>
          </p:cNvSpPr>
          <p:nvPr/>
        </p:nvSpPr>
        <p:spPr bwMode="auto">
          <a:xfrm>
            <a:off x="0" y="1066800"/>
            <a:ext cx="8991600" cy="7017306"/>
          </a:xfrm>
          <a:prstGeom prst="rect">
            <a:avLst/>
          </a:prstGeom>
          <a:noFill/>
          <a:ln w="9525">
            <a:noFill/>
            <a:miter lim="800000"/>
            <a:headEnd/>
            <a:tailEnd/>
          </a:ln>
        </p:spPr>
        <p:txBody>
          <a:bodyPr wrap="square">
            <a:spAutoFit/>
          </a:bodyPr>
          <a:lstStyle/>
          <a:p>
            <a:pPr marL="166688" indent="-342900"/>
            <a:r>
              <a:rPr lang="en-US" b="1" dirty="0" smtClean="0"/>
              <a:t>Abbreviated Reference List</a:t>
            </a:r>
            <a:r>
              <a:rPr lang="en-US" b="1" dirty="0" smtClean="0"/>
              <a:t>:</a:t>
            </a:r>
            <a:endParaRPr lang="en-US" sz="1600" dirty="0"/>
          </a:p>
          <a:p>
            <a:pPr marL="623888" lvl="1" indent="-342900">
              <a:lnSpc>
                <a:spcPct val="150000"/>
              </a:lnSpc>
              <a:buFont typeface="Arial Black" pitchFamily="34" charset="0"/>
              <a:buAutoNum type="arabicPeriod"/>
            </a:pPr>
            <a:r>
              <a:rPr lang="en-US" sz="1600" dirty="0" err="1"/>
              <a:t>Pharmacopeial</a:t>
            </a:r>
            <a:r>
              <a:rPr lang="en-US" sz="1600" dirty="0"/>
              <a:t> Forum, Vol. 35(3) [May-June 2009], Stimuli to the Revision Process; Performance-based Monographs, 765-771</a:t>
            </a:r>
          </a:p>
          <a:p>
            <a:pPr marL="623888" lvl="1" indent="-342900">
              <a:lnSpc>
                <a:spcPct val="150000"/>
              </a:lnSpc>
              <a:buFont typeface="Arial Black" pitchFamily="34" charset="0"/>
              <a:buAutoNum type="arabicPeriod"/>
            </a:pPr>
            <a:r>
              <a:rPr lang="en-US" sz="1600" dirty="0" err="1"/>
              <a:t>Fanali</a:t>
            </a:r>
            <a:r>
              <a:rPr lang="en-US" sz="1600" dirty="0"/>
              <a:t>, S., Haddad, P.R., et. al. (2013). </a:t>
            </a:r>
            <a:r>
              <a:rPr lang="en-US" sz="1600" i="1" dirty="0"/>
              <a:t>Liquid Chromatography Applications</a:t>
            </a:r>
            <a:r>
              <a:rPr lang="en-US" sz="1600" dirty="0"/>
              <a:t>. Waltham, MA: Elsevier</a:t>
            </a:r>
          </a:p>
          <a:p>
            <a:pPr marL="623888" lvl="1" indent="-342900">
              <a:lnSpc>
                <a:spcPct val="150000"/>
              </a:lnSpc>
              <a:buFont typeface="Arial Black" pitchFamily="34" charset="0"/>
              <a:buAutoNum type="arabicPeriod"/>
            </a:pPr>
            <a:r>
              <a:rPr lang="en-US" sz="1600" dirty="0"/>
              <a:t>EURACHEM Working Group. (2000).  Quantifying Uncertainty in Analytical Measurement.  </a:t>
            </a:r>
          </a:p>
          <a:p>
            <a:pPr marL="623888" lvl="1" indent="-342900">
              <a:lnSpc>
                <a:spcPct val="150000"/>
              </a:lnSpc>
              <a:buFont typeface="Arial Black" pitchFamily="34" charset="0"/>
              <a:buAutoNum type="arabicPeriod"/>
            </a:pPr>
            <a:r>
              <a:rPr lang="en-US" sz="1600" dirty="0" smtClean="0"/>
              <a:t>Draft </a:t>
            </a:r>
            <a:r>
              <a:rPr lang="en-US" sz="1600" dirty="0"/>
              <a:t>paper A Simple Parametric Bootstrap Approach to Computing Design Space Probabilities by John Peterson of </a:t>
            </a:r>
            <a:r>
              <a:rPr lang="en-US" sz="1600" dirty="0" err="1"/>
              <a:t>GlaxoSmithKine</a:t>
            </a:r>
            <a:r>
              <a:rPr lang="en-US" sz="1600" dirty="0"/>
              <a:t> </a:t>
            </a:r>
          </a:p>
          <a:p>
            <a:pPr marL="623888" lvl="1" indent="-342900">
              <a:lnSpc>
                <a:spcPct val="150000"/>
              </a:lnSpc>
              <a:buFont typeface="Arial Black" pitchFamily="34" charset="0"/>
              <a:buAutoNum type="arabicPeriod"/>
            </a:pPr>
            <a:r>
              <a:rPr lang="en-US" sz="1600" dirty="0"/>
              <a:t>Reid, George; et al; Analytical Quality by Design (</a:t>
            </a:r>
            <a:r>
              <a:rPr lang="en-US" sz="1600" dirty="0" err="1"/>
              <a:t>AQbD</a:t>
            </a:r>
            <a:r>
              <a:rPr lang="en-US" sz="1600" dirty="0"/>
              <a:t>) in Pharmaceutical Development. American Pharmaceutical Review. Vol. 16, issue 5</a:t>
            </a:r>
            <a:r>
              <a:rPr lang="en-US" sz="1600" dirty="0" smtClean="0"/>
              <a:t>.</a:t>
            </a:r>
          </a:p>
          <a:p>
            <a:pPr marL="623888" lvl="1" indent="-342900">
              <a:lnSpc>
                <a:spcPct val="150000"/>
              </a:lnSpc>
              <a:buFont typeface="Arial Black" pitchFamily="34" charset="0"/>
              <a:buAutoNum type="arabicPeriod"/>
            </a:pPr>
            <a:r>
              <a:rPr lang="en-US" sz="1600" dirty="0" smtClean="0"/>
              <a:t>1987 FDA Guideline: “Guideline for Submitting Documentation for the Stability of Human Drugs and Biologics”</a:t>
            </a:r>
          </a:p>
          <a:p>
            <a:pPr marL="623888" lvl="1" indent="-342900">
              <a:lnSpc>
                <a:spcPct val="150000"/>
              </a:lnSpc>
              <a:buFont typeface="+mj-lt"/>
              <a:buAutoNum type="arabicPeriod"/>
            </a:pPr>
            <a:r>
              <a:rPr lang="en-US" sz="1600" dirty="0"/>
              <a:t>ICH Quality Guidance: Q1A(r22), Q1D, Q1E, Q8, Q9, Q10, Q11</a:t>
            </a:r>
          </a:p>
          <a:p>
            <a:pPr marL="623888" lvl="1" indent="-342900">
              <a:lnSpc>
                <a:spcPct val="150000"/>
              </a:lnSpc>
              <a:buFont typeface="+mj-lt"/>
              <a:buAutoNum type="arabicPeriod" startAt="8"/>
            </a:pPr>
            <a:r>
              <a:rPr lang="en-US" sz="1600" dirty="0"/>
              <a:t>USP General Chapters: &lt;1010&gt;, &lt;724&gt;, &lt;905</a:t>
            </a:r>
            <a:r>
              <a:rPr lang="en-US" sz="1600" dirty="0" smtClean="0"/>
              <a:t>&gt;</a:t>
            </a:r>
          </a:p>
          <a:p>
            <a:pPr marL="623888" lvl="1" indent="-342900">
              <a:lnSpc>
                <a:spcPct val="150000"/>
              </a:lnSpc>
              <a:buFont typeface="+mj-lt"/>
              <a:buAutoNum type="arabicPeriod" startAt="8"/>
            </a:pPr>
            <a:r>
              <a:rPr lang="en-US" sz="1600" dirty="0" smtClean="0"/>
              <a:t>Chow, Liu (1995). </a:t>
            </a:r>
            <a:r>
              <a:rPr lang="en-US" sz="1600" u="sng" dirty="0" smtClean="0"/>
              <a:t>Statistical Design and Analysis in Pharmaceutical Science</a:t>
            </a:r>
            <a:r>
              <a:rPr lang="en-US" sz="1600" dirty="0" smtClean="0"/>
              <a:t>. Dekker. NY.</a:t>
            </a:r>
            <a:endParaRPr lang="en-US" sz="1600" dirty="0"/>
          </a:p>
          <a:p>
            <a:pPr marL="623888" lvl="1" indent="-342900">
              <a:lnSpc>
                <a:spcPct val="150000"/>
              </a:lnSpc>
              <a:buFont typeface="Arial Black" pitchFamily="34" charset="0"/>
              <a:buAutoNum type="arabicPeriod"/>
            </a:pPr>
            <a:endParaRPr lang="en-US" sz="1600" dirty="0" smtClean="0"/>
          </a:p>
          <a:p>
            <a:pPr marL="623888" lvl="1" indent="-342900">
              <a:lnSpc>
                <a:spcPct val="150000"/>
              </a:lnSpc>
              <a:buFont typeface="Arial Black" pitchFamily="34" charset="0"/>
              <a:buAutoNum type="arabicPeriod"/>
            </a:pPr>
            <a:endParaRPr lang="en-US" sz="1600" dirty="0"/>
          </a:p>
          <a:p>
            <a:pPr marL="623888" lvl="1" indent="-342900"/>
            <a:endParaRPr lang="en-US" sz="1600" dirty="0"/>
          </a:p>
          <a:p>
            <a:pPr marL="623888" lvl="1" indent="-342900">
              <a:buFont typeface="Arial Black" pitchFamily="34" charset="0"/>
              <a:buAutoNum type="arabicPeriod"/>
            </a:pPr>
            <a:endParaRPr lang="en-US"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457200"/>
            <a:ext cx="8229600" cy="457200"/>
          </a:xfrm>
        </p:spPr>
        <p:txBody>
          <a:bodyPr/>
          <a:lstStyle/>
          <a:p>
            <a:pPr algn="r" eaLnBrk="1" hangingPunct="1"/>
            <a:r>
              <a:rPr lang="en-US" dirty="0" smtClean="0"/>
              <a:t>Outline</a:t>
            </a:r>
          </a:p>
        </p:txBody>
      </p:sp>
      <p:sp>
        <p:nvSpPr>
          <p:cNvPr id="9219" name="Rectangle 3"/>
          <p:cNvSpPr>
            <a:spLocks noGrp="1" noChangeArrowheads="1"/>
          </p:cNvSpPr>
          <p:nvPr>
            <p:ph type="body" idx="1"/>
          </p:nvPr>
        </p:nvSpPr>
        <p:spPr>
          <a:xfrm>
            <a:off x="304800" y="990600"/>
            <a:ext cx="8839200" cy="5562600"/>
          </a:xfrm>
        </p:spPr>
        <p:txBody>
          <a:bodyPr/>
          <a:lstStyle/>
          <a:p>
            <a:pPr marL="233363" indent="-233363" defTabSz="457200" eaLnBrk="1" hangingPunct="1">
              <a:lnSpc>
                <a:spcPct val="90000"/>
              </a:lnSpc>
              <a:buFontTx/>
              <a:buChar char="•"/>
              <a:defRPr/>
            </a:pPr>
            <a:endParaRPr lang="en-US" sz="1500" dirty="0" smtClean="0"/>
          </a:p>
          <a:p>
            <a:pPr defTabSz="457200" eaLnBrk="1" hangingPunct="1">
              <a:buClr>
                <a:schemeClr val="tx1"/>
              </a:buClr>
              <a:buSzPct val="110000"/>
              <a:buFont typeface="Arial" panose="020B0604020202020204" pitchFamily="34" charset="0"/>
              <a:buChar char="•"/>
              <a:defRPr/>
            </a:pPr>
            <a:r>
              <a:rPr lang="en-US" sz="3200" dirty="0" smtClean="0">
                <a:latin typeface="Calibri" pitchFamily="34" charset="0"/>
              </a:rPr>
              <a:t>A </a:t>
            </a:r>
            <a:r>
              <a:rPr lang="en-US" sz="3200" dirty="0" smtClean="0">
                <a:latin typeface="Calibri" pitchFamily="34" charset="0"/>
              </a:rPr>
              <a:t>Few </a:t>
            </a:r>
            <a:r>
              <a:rPr lang="en-US" sz="3200" dirty="0" smtClean="0">
                <a:latin typeface="Calibri" pitchFamily="34" charset="0"/>
              </a:rPr>
              <a:t>Successful </a:t>
            </a:r>
            <a:r>
              <a:rPr lang="en-US" sz="3200" dirty="0" smtClean="0">
                <a:latin typeface="Calibri" pitchFamily="34" charset="0"/>
              </a:rPr>
              <a:t>Applications of Statistical Methods and Thinking</a:t>
            </a:r>
          </a:p>
          <a:p>
            <a:pPr marL="806450" lvl="1" indent="-457200" defTabSz="457200" eaLnBrk="1" hangingPunct="1">
              <a:buSzPct val="110000"/>
              <a:defRPr/>
            </a:pPr>
            <a:r>
              <a:rPr lang="en-US" sz="3200" dirty="0" smtClean="0">
                <a:latin typeface="Calibri" pitchFamily="34" charset="0"/>
              </a:rPr>
              <a:t>A 20+ year reflection</a:t>
            </a:r>
          </a:p>
          <a:p>
            <a:pPr marL="806450" lvl="1" indent="-457200" defTabSz="457200" eaLnBrk="1" hangingPunct="1">
              <a:buSzPct val="110000"/>
              <a:defRPr/>
            </a:pPr>
            <a:r>
              <a:rPr lang="en-US" sz="3200" dirty="0" smtClean="0">
                <a:latin typeface="Calibri" pitchFamily="34" charset="0"/>
              </a:rPr>
              <a:t>Pharmaceutical Development in the 21</a:t>
            </a:r>
            <a:r>
              <a:rPr lang="en-US" sz="3200" baseline="30000" dirty="0" smtClean="0">
                <a:latin typeface="Calibri" pitchFamily="34" charset="0"/>
              </a:rPr>
              <a:t>st</a:t>
            </a:r>
            <a:r>
              <a:rPr lang="en-US" sz="3200" dirty="0" smtClean="0">
                <a:latin typeface="Calibri" pitchFamily="34" charset="0"/>
              </a:rPr>
              <a:t> Century</a:t>
            </a:r>
          </a:p>
          <a:p>
            <a:pPr marL="806450" lvl="1" indent="-457200" defTabSz="457200" eaLnBrk="1" hangingPunct="1">
              <a:buSzPct val="110000"/>
              <a:defRPr/>
            </a:pPr>
            <a:r>
              <a:rPr lang="en-US" sz="3200" dirty="0" smtClean="0">
                <a:latin typeface="Calibri" pitchFamily="34" charset="0"/>
              </a:rPr>
              <a:t>Successful Applications of Statistical Methods in the 21</a:t>
            </a:r>
            <a:r>
              <a:rPr lang="en-US" sz="3200" baseline="30000" dirty="0" smtClean="0">
                <a:latin typeface="Calibri" pitchFamily="34" charset="0"/>
              </a:rPr>
              <a:t>st</a:t>
            </a:r>
            <a:r>
              <a:rPr lang="en-US" sz="3200" dirty="0" smtClean="0">
                <a:latin typeface="Calibri" pitchFamily="34" charset="0"/>
              </a:rPr>
              <a:t> Century</a:t>
            </a:r>
          </a:p>
          <a:p>
            <a:pPr defTabSz="457200" eaLnBrk="1" hangingPunct="1">
              <a:buClr>
                <a:schemeClr val="tx1"/>
              </a:buClr>
              <a:buSzPct val="110000"/>
              <a:buFont typeface="Arial" panose="020B0604020202020204" pitchFamily="34" charset="0"/>
              <a:buChar char="•"/>
              <a:defRPr/>
            </a:pPr>
            <a:r>
              <a:rPr lang="en-US" sz="3200" dirty="0" smtClean="0">
                <a:latin typeface="Calibri" pitchFamily="34" charset="0"/>
              </a:rPr>
              <a:t>Opportunities</a:t>
            </a:r>
          </a:p>
          <a:p>
            <a:pPr marL="287338" indent="-287338" defTabSz="457200" eaLnBrk="1" hangingPunct="1">
              <a:buClr>
                <a:schemeClr val="tx1"/>
              </a:buClr>
              <a:buSzPct val="110000"/>
              <a:buFont typeface="Arial" pitchFamily="34" charset="0"/>
              <a:buChar char="•"/>
              <a:defRPr/>
            </a:pPr>
            <a:endParaRPr lang="en-US" sz="2400" dirty="0" smtClean="0">
              <a:latin typeface="Calibri" pitchFamily="34" charset="0"/>
            </a:endParaRPr>
          </a:p>
          <a:p>
            <a:pPr marL="0" indent="0" defTabSz="457200" eaLnBrk="1" hangingPunct="1">
              <a:lnSpc>
                <a:spcPct val="200000"/>
              </a:lnSpc>
              <a:defRPr/>
            </a:pPr>
            <a:endParaRPr lang="en-US" sz="2400" dirty="0" smtClean="0">
              <a:solidFill>
                <a:schemeClr val="accent2">
                  <a:lumMod val="40000"/>
                  <a:lumOff val="60000"/>
                </a:schemeClr>
              </a:solidFill>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6818313" cy="917575"/>
          </a:xfrm>
        </p:spPr>
        <p:txBody>
          <a:bodyPr/>
          <a:lstStyle/>
          <a:p>
            <a:r>
              <a:rPr lang="en-US" dirty="0" smtClean="0"/>
              <a:t>Success Story … 20</a:t>
            </a:r>
            <a:r>
              <a:rPr lang="en-US" baseline="30000" dirty="0" smtClean="0"/>
              <a:t>th</a:t>
            </a:r>
            <a:r>
              <a:rPr lang="en-US" dirty="0" smtClean="0"/>
              <a:t> Century</a:t>
            </a:r>
            <a:endParaRPr lang="en-US" dirty="0"/>
          </a:p>
        </p:txBody>
      </p:sp>
      <p:pic>
        <p:nvPicPr>
          <p:cNvPr id="4" name="Picture 30" descr="U:\DIA Conference - Oct 04\stab ex 4.cgm"/>
          <p:cNvPicPr>
            <a:picLocks noChangeAspect="1" noChangeArrowheads="1"/>
          </p:cNvPicPr>
          <p:nvPr/>
        </p:nvPicPr>
        <p:blipFill>
          <a:blip r:embed="rId3" cstate="print"/>
          <a:srcRect/>
          <a:stretch>
            <a:fillRect/>
          </a:stretch>
        </p:blipFill>
        <p:spPr bwMode="auto">
          <a:xfrm>
            <a:off x="152400" y="2362200"/>
            <a:ext cx="8305800" cy="4114800"/>
          </a:xfrm>
          <a:prstGeom prst="rect">
            <a:avLst/>
          </a:prstGeom>
          <a:noFill/>
        </p:spPr>
      </p:pic>
      <p:sp>
        <p:nvSpPr>
          <p:cNvPr id="5" name="Content Placeholder 2"/>
          <p:cNvSpPr txBox="1">
            <a:spLocks/>
          </p:cNvSpPr>
          <p:nvPr/>
        </p:nvSpPr>
        <p:spPr>
          <a:xfrm>
            <a:off x="457200" y="1066800"/>
            <a:ext cx="8229600" cy="1295400"/>
          </a:xfrm>
          <a:prstGeom prst="rect">
            <a:avLst/>
          </a:prstGeom>
        </p:spPr>
        <p:txBody>
          <a:bodyPr vert="horz" lIns="91427" tIns="45713" rIns="91427" bIns="45713" rtlCol="0">
            <a:normAutofit fontScale="92500" lnSpcReduction="20000"/>
          </a:bodyPr>
          <a:lstStyle/>
          <a:p>
            <a:pPr marL="342851" marR="0" lvl="0" indent="-342851" algn="l" defTabSz="457135" rtl="0" eaLnBrk="1" fontAlgn="auto" latinLnBrk="0" hangingPunct="1">
              <a:lnSpc>
                <a:spcPct val="100000"/>
              </a:lnSpc>
              <a:spcBef>
                <a:spcPct val="20000"/>
              </a:spcBef>
              <a:spcAft>
                <a:spcPts val="0"/>
              </a:spcAft>
              <a:buClrTx/>
              <a:buSzTx/>
              <a:buFont typeface="Arial"/>
              <a:buNone/>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Analysis of</a:t>
            </a:r>
            <a:r>
              <a:rPr kumimoji="0" lang="en-US" sz="2400" b="1" i="0" u="none" strike="noStrike" kern="1200" cap="none" spc="0" normalizeH="0" noProof="0" dirty="0" smtClean="0">
                <a:ln>
                  <a:noFill/>
                </a:ln>
                <a:solidFill>
                  <a:schemeClr val="tx1"/>
                </a:solidFill>
                <a:effectLst/>
                <a:uLnTx/>
                <a:uFillTx/>
                <a:latin typeface="+mn-lt"/>
                <a:ea typeface="+mn-ea"/>
                <a:cs typeface="+mn-cs"/>
              </a:rPr>
              <a:t> Stability Results – Confidence on the </a:t>
            </a:r>
            <a:r>
              <a:rPr kumimoji="0" lang="en-US" sz="2400" b="1" i="0" u="none" strike="noStrike" kern="1200" cap="none" spc="0" normalizeH="0" noProof="0" dirty="0" smtClean="0">
                <a:ln>
                  <a:noFill/>
                </a:ln>
                <a:solidFill>
                  <a:schemeClr val="tx1"/>
                </a:solidFill>
                <a:effectLst/>
                <a:uLnTx/>
                <a:uFillTx/>
                <a:latin typeface="+mn-lt"/>
                <a:ea typeface="+mn-ea"/>
                <a:cs typeface="+mn-cs"/>
              </a:rPr>
              <a:t>Mean utilizing ANCOVA</a:t>
            </a:r>
          </a:p>
          <a:p>
            <a:pPr marL="342851" marR="0" lvl="0" indent="-342851" algn="l" defTabSz="457135" rtl="0" eaLnBrk="1" fontAlgn="auto" latinLnBrk="0" hangingPunct="1">
              <a:lnSpc>
                <a:spcPct val="100000"/>
              </a:lnSpc>
              <a:spcBef>
                <a:spcPct val="20000"/>
              </a:spcBef>
              <a:spcAft>
                <a:spcPts val="0"/>
              </a:spcAft>
              <a:buClrTx/>
              <a:buSzTx/>
              <a:buFont typeface="Arial"/>
              <a:buNone/>
              <a:tabLst/>
              <a:defRPr/>
            </a:pPr>
            <a:r>
              <a:rPr kumimoji="0" lang="en-US" sz="2400" b="1" i="0" u="none" strike="noStrike" kern="1200" cap="none" spc="0" normalizeH="0" noProof="0" dirty="0" smtClean="0">
                <a:ln>
                  <a:noFill/>
                </a:ln>
                <a:solidFill>
                  <a:schemeClr val="tx1"/>
                </a:solidFill>
                <a:effectLst/>
                <a:uLnTx/>
                <a:uFillTx/>
                <a:latin typeface="+mn-lt"/>
                <a:ea typeface="+mn-ea"/>
                <a:cs typeface="+mn-cs"/>
              </a:rPr>
              <a:t> </a:t>
            </a:r>
            <a:r>
              <a:rPr kumimoji="0" lang="en-US" sz="2000" b="0" i="0" u="none" strike="noStrike" kern="1200" cap="none" spc="0" normalizeH="0" noProof="0" dirty="0" smtClean="0">
                <a:ln>
                  <a:noFill/>
                </a:ln>
                <a:solidFill>
                  <a:schemeClr val="tx1"/>
                </a:solidFill>
                <a:effectLst/>
                <a:uLnTx/>
                <a:uFillTx/>
                <a:latin typeface="+mn-lt"/>
                <a:ea typeface="+mn-ea"/>
                <a:cs typeface="+mn-cs"/>
              </a:rPr>
              <a:t>1987 Guideline for Submitting Documentation For The Stability of Human Drugs and Biologics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7199313" cy="917575"/>
          </a:xfrm>
        </p:spPr>
        <p:txBody>
          <a:bodyPr/>
          <a:lstStyle/>
          <a:p>
            <a:r>
              <a:rPr lang="en-US" dirty="0" smtClean="0"/>
              <a:t>Success Story … 20</a:t>
            </a:r>
            <a:r>
              <a:rPr lang="en-US" baseline="30000" dirty="0" smtClean="0"/>
              <a:t>th</a:t>
            </a:r>
            <a:r>
              <a:rPr lang="en-US" dirty="0" smtClean="0"/>
              <a:t> Century</a:t>
            </a:r>
            <a:endParaRPr lang="en-US" dirty="0"/>
          </a:p>
        </p:txBody>
      </p:sp>
      <p:graphicFrame>
        <p:nvGraphicFramePr>
          <p:cNvPr id="5" name="Content Placeholder 4"/>
          <p:cNvGraphicFramePr>
            <a:graphicFrameLocks noGrp="1"/>
          </p:cNvGraphicFramePr>
          <p:nvPr>
            <p:ph idx="1"/>
          </p:nvPr>
        </p:nvGraphicFramePr>
        <p:xfrm>
          <a:off x="457200" y="2872409"/>
          <a:ext cx="8229600" cy="3657600"/>
        </p:xfrm>
        <a:graphic>
          <a:graphicData uri="http://schemas.openxmlformats.org/drawingml/2006/table">
            <a:tbl>
              <a:tblPr/>
              <a:tblGrid>
                <a:gridCol w="1677816"/>
                <a:gridCol w="1931237"/>
                <a:gridCol w="4620547"/>
              </a:tblGrid>
              <a:tr h="0">
                <a:tc>
                  <a:txBody>
                    <a:bodyPr/>
                    <a:lstStyle/>
                    <a:p>
                      <a:pPr marL="457200" marR="0">
                        <a:spcBef>
                          <a:spcPts val="0"/>
                        </a:spcBef>
                        <a:spcAft>
                          <a:spcPts val="0"/>
                        </a:spcAft>
                      </a:pPr>
                      <a:r>
                        <a:rPr lang="en-US" sz="2400" b="1" i="0" dirty="0">
                          <a:latin typeface="+mn-lt"/>
                          <a:ea typeface="Times New Roman"/>
                        </a:rPr>
                        <a:t>Stage</a:t>
                      </a:r>
                      <a:endParaRPr lang="en-US" sz="2400" i="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r>
                        <a:rPr lang="en-US" sz="2400" b="1" i="0" dirty="0">
                          <a:latin typeface="+mn-lt"/>
                          <a:ea typeface="Times New Roman"/>
                        </a:rPr>
                        <a:t>Number Tested</a:t>
                      </a:r>
                      <a:endParaRPr lang="en-US" sz="2400" i="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r>
                        <a:rPr lang="en-US" sz="2400" b="1" i="0" dirty="0">
                          <a:latin typeface="+mn-lt"/>
                          <a:ea typeface="Times New Roman"/>
                        </a:rPr>
                        <a:t>Acceptance Criteria</a:t>
                      </a:r>
                      <a:endParaRPr lang="en-US" sz="2400" i="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457200" marR="0">
                        <a:spcBef>
                          <a:spcPts val="0"/>
                        </a:spcBef>
                        <a:spcAft>
                          <a:spcPts val="0"/>
                        </a:spcAft>
                      </a:pPr>
                      <a:r>
                        <a:rPr lang="en-US" sz="2400" i="0" dirty="0">
                          <a:latin typeface="+mn-lt"/>
                          <a:ea typeface="Times New Roman"/>
                        </a:rPr>
                        <a:t>S1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r>
                        <a:rPr lang="en-US" sz="2400" i="0" dirty="0">
                          <a:latin typeface="+mn-lt"/>
                          <a:ea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r>
                        <a:rPr lang="en-US" sz="2400" i="0" dirty="0">
                          <a:latin typeface="+mn-lt"/>
                          <a:ea typeface="Times New Roman"/>
                        </a:rPr>
                        <a:t>Each unit is not less than Q+5%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457200" marR="0">
                        <a:spcBef>
                          <a:spcPts val="0"/>
                        </a:spcBef>
                        <a:spcAft>
                          <a:spcPts val="0"/>
                        </a:spcAft>
                      </a:pPr>
                      <a:r>
                        <a:rPr lang="en-US" sz="2400" i="0" dirty="0">
                          <a:latin typeface="+mn-lt"/>
                          <a:ea typeface="Times New Roman"/>
                        </a:rPr>
                        <a:t>S2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r>
                        <a:rPr lang="en-US" sz="2400" i="0" dirty="0">
                          <a:latin typeface="+mn-lt"/>
                          <a:ea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r>
                        <a:rPr lang="en-US" sz="2400" i="0" dirty="0">
                          <a:latin typeface="+mn-lt"/>
                          <a:ea typeface="Times New Roman"/>
                        </a:rPr>
                        <a:t>Average of 12 units (S1+S2) is </a:t>
                      </a:r>
                      <a:r>
                        <a:rPr lang="en-US" sz="2400" i="0" dirty="0">
                          <a:latin typeface="+mn-lt"/>
                          <a:ea typeface="Times New Roman"/>
                          <a:cs typeface="Arial"/>
                          <a:sym typeface="Symbol"/>
                        </a:rPr>
                        <a:t></a:t>
                      </a:r>
                      <a:r>
                        <a:rPr lang="en-US" sz="2400" i="0" dirty="0">
                          <a:latin typeface="+mn-lt"/>
                          <a:ea typeface="Times New Roman"/>
                        </a:rPr>
                        <a:t> Q, and no unit is &lt;Q-15%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457200" marR="0">
                        <a:spcBef>
                          <a:spcPts val="0"/>
                        </a:spcBef>
                        <a:spcAft>
                          <a:spcPts val="0"/>
                        </a:spcAft>
                      </a:pPr>
                      <a:r>
                        <a:rPr lang="en-US" sz="2400" i="0" dirty="0">
                          <a:latin typeface="+mn-lt"/>
                          <a:ea typeface="Times New Roman"/>
                        </a:rPr>
                        <a:t>S3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r>
                        <a:rPr lang="en-US" sz="2400" i="0" dirty="0">
                          <a:latin typeface="+mn-lt"/>
                          <a:ea typeface="Times New Roman"/>
                        </a:rPr>
                        <a:t>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r>
                        <a:rPr lang="en-US" sz="2400" i="0" dirty="0">
                          <a:latin typeface="+mn-lt"/>
                          <a:ea typeface="Times New Roman"/>
                        </a:rPr>
                        <a:t>Average of 24 units (S1+S2+S3) is </a:t>
                      </a:r>
                      <a:r>
                        <a:rPr lang="en-US" sz="2400" i="0" dirty="0">
                          <a:latin typeface="+mn-lt"/>
                          <a:ea typeface="Times New Roman"/>
                          <a:cs typeface="Arial"/>
                          <a:sym typeface="Symbol"/>
                        </a:rPr>
                        <a:t></a:t>
                      </a:r>
                      <a:r>
                        <a:rPr lang="en-US" sz="2400" i="0" dirty="0">
                          <a:latin typeface="+mn-lt"/>
                          <a:ea typeface="Times New Roman"/>
                        </a:rPr>
                        <a:t> Q, not more than 2 units is &lt; Q-15%, and no unit is &lt;Q–25%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4294967295"/>
          </p:nvPr>
        </p:nvSpPr>
        <p:spPr>
          <a:xfrm>
            <a:off x="6946900" y="6254751"/>
            <a:ext cx="2133600" cy="365125"/>
          </a:xfrm>
          <a:prstGeom prst="rect">
            <a:avLst/>
          </a:prstGeom>
        </p:spPr>
        <p:txBody>
          <a:bodyPr/>
          <a:lstStyle/>
          <a:p>
            <a:fld id="{DB4C3331-EFD8-1E49-99DB-8201BA019850}" type="slidenum">
              <a:rPr lang="en-US" smtClean="0"/>
              <a:pPr/>
              <a:t>5</a:t>
            </a:fld>
            <a:endParaRPr lang="en-US"/>
          </a:p>
        </p:txBody>
      </p:sp>
      <p:sp>
        <p:nvSpPr>
          <p:cNvPr id="1025" name="Rectangle 1"/>
          <p:cNvSpPr>
            <a:spLocks noChangeArrowheads="1"/>
          </p:cNvSpPr>
          <p:nvPr/>
        </p:nvSpPr>
        <p:spPr bwMode="auto">
          <a:xfrm>
            <a:off x="457200" y="2327963"/>
            <a:ext cx="6251713"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114300" algn="l"/>
                <a:tab pos="381000" algn="r"/>
                <a:tab pos="2400300" algn="l"/>
                <a:tab pos="4686300" algn="r"/>
                <a:tab pos="5829300" algn="r"/>
              </a:tabLst>
            </a:pPr>
            <a:r>
              <a:rPr kumimoji="0" lang="en-US" sz="2400" i="0" u="none" strike="noStrike" cap="none" normalizeH="0" baseline="0" dirty="0" smtClean="0">
                <a:ln>
                  <a:noFill/>
                </a:ln>
                <a:solidFill>
                  <a:srgbClr val="000000"/>
                </a:solidFill>
                <a:effectLst/>
                <a:ea typeface="Times New Roman" pitchFamily="18" charset="0"/>
                <a:cs typeface="Arial" pitchFamily="34" charset="0"/>
              </a:rPr>
              <a:t>Table 1. USP&lt;711&gt; Acceptance Table 1</a:t>
            </a:r>
            <a:endParaRPr kumimoji="0" lang="en-US" sz="2400" i="0" u="none" strike="noStrike" cap="none" normalizeH="0" baseline="0" dirty="0" smtClean="0">
              <a:ln>
                <a:noFill/>
              </a:ln>
              <a:solidFill>
                <a:schemeClr val="tx1"/>
              </a:solidFill>
              <a:effectLst/>
            </a:endParaRPr>
          </a:p>
        </p:txBody>
      </p:sp>
      <p:sp>
        <p:nvSpPr>
          <p:cNvPr id="7" name="Content Placeholder 2"/>
          <p:cNvSpPr txBox="1">
            <a:spLocks/>
          </p:cNvSpPr>
          <p:nvPr/>
        </p:nvSpPr>
        <p:spPr>
          <a:xfrm>
            <a:off x="457200" y="1550504"/>
            <a:ext cx="8229600" cy="595313"/>
          </a:xfrm>
          <a:prstGeom prst="rect">
            <a:avLst/>
          </a:prstGeom>
        </p:spPr>
        <p:txBody>
          <a:bodyPr vert="horz" lIns="91427" tIns="45713" rIns="91427" bIns="45713" rtlCol="0">
            <a:normAutofit/>
          </a:bodyPr>
          <a:lstStyle/>
          <a:p>
            <a:pPr marL="342851" marR="0" lvl="0" indent="-342851" algn="l" defTabSz="457135" rtl="0" eaLnBrk="1" fontAlgn="auto" latinLnBrk="0" hangingPunct="1">
              <a:lnSpc>
                <a:spcPct val="100000"/>
              </a:lnSpc>
              <a:spcBef>
                <a:spcPct val="20000"/>
              </a:spcBef>
              <a:spcAft>
                <a:spcPts val="0"/>
              </a:spcAft>
              <a:buClrTx/>
              <a:buSzTx/>
              <a:buFont typeface="Arial"/>
              <a:buNone/>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Multiple Criteria for Standards; USP&lt;711&gt;, USP&lt;905&gt;</a:t>
            </a:r>
            <a:endParaRPr kumimoji="0" lang="en-US" sz="24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19200"/>
            <a:ext cx="8077200" cy="990600"/>
          </a:xfrm>
        </p:spPr>
        <p:txBody>
          <a:bodyPr/>
          <a:lstStyle/>
          <a:p>
            <a:pPr marL="0" indent="0">
              <a:buNone/>
            </a:pPr>
            <a:r>
              <a:rPr lang="en-US" sz="2400" dirty="0" smtClean="0"/>
              <a:t>Probability of Meeting </a:t>
            </a:r>
            <a:r>
              <a:rPr lang="en-US" sz="2400" dirty="0" smtClean="0"/>
              <a:t>Standards</a:t>
            </a:r>
            <a:endParaRPr lang="en-US" sz="2400" dirty="0" smtClean="0"/>
          </a:p>
        </p:txBody>
      </p:sp>
      <p:sp>
        <p:nvSpPr>
          <p:cNvPr id="4" name="Title 1"/>
          <p:cNvSpPr txBox="1">
            <a:spLocks/>
          </p:cNvSpPr>
          <p:nvPr/>
        </p:nvSpPr>
        <p:spPr bwMode="gray">
          <a:xfrm>
            <a:off x="2057400" y="0"/>
            <a:ext cx="6742113" cy="917575"/>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3200" b="0" i="0" u="none" strike="noStrike" kern="0" cap="none" spc="0" normalizeH="0" baseline="0" noProof="0" smtClean="0">
                <a:ln>
                  <a:noFill/>
                </a:ln>
                <a:solidFill>
                  <a:schemeClr val="tx1"/>
                </a:solidFill>
                <a:effectLst/>
                <a:uLnTx/>
                <a:uFillTx/>
                <a:latin typeface="+mj-lt"/>
                <a:ea typeface="+mj-ea"/>
                <a:cs typeface="+mj-cs"/>
              </a:rPr>
              <a:t>Success Story … 20</a:t>
            </a:r>
            <a:r>
              <a:rPr kumimoji="0" lang="en-US" sz="3200" b="0" i="0" u="none" strike="noStrike" kern="0" cap="none" spc="0" normalizeH="0" baseline="30000" noProof="0" smtClean="0">
                <a:ln>
                  <a:noFill/>
                </a:ln>
                <a:solidFill>
                  <a:schemeClr val="tx1"/>
                </a:solidFill>
                <a:effectLst/>
                <a:uLnTx/>
                <a:uFillTx/>
                <a:latin typeface="+mj-lt"/>
                <a:ea typeface="+mj-ea"/>
                <a:cs typeface="+mj-cs"/>
              </a:rPr>
              <a:t>th</a:t>
            </a:r>
            <a:r>
              <a:rPr kumimoji="0" lang="en-US" sz="3200" b="0" i="0" u="none" strike="noStrike" kern="0" cap="none" spc="0" normalizeH="0" baseline="0" noProof="0" smtClean="0">
                <a:ln>
                  <a:noFill/>
                </a:ln>
                <a:solidFill>
                  <a:schemeClr val="tx1"/>
                </a:solidFill>
                <a:effectLst/>
                <a:uLnTx/>
                <a:uFillTx/>
                <a:latin typeface="+mj-lt"/>
                <a:ea typeface="+mj-ea"/>
                <a:cs typeface="+mj-cs"/>
              </a:rPr>
              <a:t> Century</a:t>
            </a:r>
            <a:endParaRPr kumimoji="0" lang="en-US" sz="3200" b="0" i="0" u="none" strike="noStrike" kern="0" cap="none" spc="0" normalizeH="0" baseline="0" noProof="0" dirty="0">
              <a:ln>
                <a:noFill/>
              </a:ln>
              <a:solidFill>
                <a:schemeClr val="tx1"/>
              </a:solidFill>
              <a:effectLst/>
              <a:uLnTx/>
              <a:uFillTx/>
              <a:latin typeface="+mj-lt"/>
              <a:ea typeface="+mj-ea"/>
              <a:cs typeface="+mj-cs"/>
            </a:endParaRPr>
          </a:p>
        </p:txBody>
      </p:sp>
      <p:sp>
        <p:nvSpPr>
          <p:cNvPr id="419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1985" name="Object 1"/>
          <p:cNvGraphicFramePr>
            <a:graphicFrameLocks noChangeAspect="1"/>
          </p:cNvGraphicFramePr>
          <p:nvPr/>
        </p:nvGraphicFramePr>
        <p:xfrm>
          <a:off x="457200" y="1967798"/>
          <a:ext cx="7010400" cy="4509202"/>
        </p:xfrm>
        <a:graphic>
          <a:graphicData uri="http://schemas.openxmlformats.org/presentationml/2006/ole">
            <mc:AlternateContent xmlns:mc="http://schemas.openxmlformats.org/markup-compatibility/2006">
              <mc:Choice xmlns:v="urn:schemas-microsoft-com:vml" Requires="v">
                <p:oleObj spid="_x0000_s41998" name="Visio" r:id="rId3" imgW="6815709" imgH="4390263" progId="Visio.Drawing.11">
                  <p:embed/>
                </p:oleObj>
              </mc:Choice>
              <mc:Fallback>
                <p:oleObj name="Visio" r:id="rId3" imgW="6815709" imgH="4390263" progId="Visio.Drawing.11">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967798"/>
                        <a:ext cx="7010400" cy="45092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0"/>
            <a:ext cx="6742113" cy="917575"/>
          </a:xfrm>
        </p:spPr>
        <p:txBody>
          <a:bodyPr/>
          <a:lstStyle/>
          <a:p>
            <a:r>
              <a:rPr lang="en-US" dirty="0" smtClean="0"/>
              <a:t>Success Story … 20</a:t>
            </a:r>
            <a:r>
              <a:rPr lang="en-US" baseline="30000" dirty="0" smtClean="0"/>
              <a:t>th</a:t>
            </a:r>
            <a:r>
              <a:rPr lang="en-US" dirty="0" smtClean="0"/>
              <a:t> Century</a:t>
            </a:r>
            <a:endParaRPr lang="en-US" dirty="0"/>
          </a:p>
        </p:txBody>
      </p:sp>
      <p:sp>
        <p:nvSpPr>
          <p:cNvPr id="3" name="Content Placeholder 2"/>
          <p:cNvSpPr>
            <a:spLocks noGrp="1"/>
          </p:cNvSpPr>
          <p:nvPr>
            <p:ph idx="1"/>
          </p:nvPr>
        </p:nvSpPr>
        <p:spPr>
          <a:xfrm>
            <a:off x="76201" y="1600201"/>
            <a:ext cx="8845964" cy="595313"/>
          </a:xfrm>
        </p:spPr>
        <p:txBody>
          <a:bodyPr>
            <a:noAutofit/>
          </a:bodyPr>
          <a:lstStyle/>
          <a:p>
            <a:pPr>
              <a:buNone/>
            </a:pPr>
            <a:r>
              <a:rPr lang="en-US" sz="2400" dirty="0" smtClean="0"/>
              <a:t>Fractional Factorial Application to Stability Study Designs</a:t>
            </a:r>
            <a:endParaRPr lang="en-US" sz="2400" dirty="0"/>
          </a:p>
        </p:txBody>
      </p:sp>
      <p:sp>
        <p:nvSpPr>
          <p:cNvPr id="4" name="Slide Number Placeholder 3"/>
          <p:cNvSpPr>
            <a:spLocks noGrp="1"/>
          </p:cNvSpPr>
          <p:nvPr>
            <p:ph type="sldNum" sz="quarter" idx="4294967295"/>
          </p:nvPr>
        </p:nvSpPr>
        <p:spPr>
          <a:xfrm>
            <a:off x="6946900" y="6254751"/>
            <a:ext cx="2133600" cy="365125"/>
          </a:xfrm>
          <a:prstGeom prst="rect">
            <a:avLst/>
          </a:prstGeom>
        </p:spPr>
        <p:txBody>
          <a:bodyPr/>
          <a:lstStyle/>
          <a:p>
            <a:fld id="{DB4C3331-EFD8-1E49-99DB-8201BA019850}" type="slidenum">
              <a:rPr lang="en-US" smtClean="0"/>
              <a:pPr/>
              <a:t>7</a:t>
            </a:fld>
            <a:endParaRPr lang="en-US"/>
          </a:p>
        </p:txBody>
      </p:sp>
      <p:grpSp>
        <p:nvGrpSpPr>
          <p:cNvPr id="5" name="Group 3"/>
          <p:cNvGrpSpPr>
            <a:grpSpLocks/>
          </p:cNvGrpSpPr>
          <p:nvPr/>
        </p:nvGrpSpPr>
        <p:grpSpPr bwMode="auto">
          <a:xfrm>
            <a:off x="235365" y="3265011"/>
            <a:ext cx="8686800" cy="1939293"/>
            <a:chOff x="-3" y="-3"/>
            <a:chExt cx="3852" cy="2366"/>
          </a:xfrm>
        </p:grpSpPr>
        <p:grpSp>
          <p:nvGrpSpPr>
            <p:cNvPr id="6" name="Group 4"/>
            <p:cNvGrpSpPr>
              <a:grpSpLocks/>
            </p:cNvGrpSpPr>
            <p:nvPr/>
          </p:nvGrpSpPr>
          <p:grpSpPr bwMode="auto">
            <a:xfrm>
              <a:off x="0" y="0"/>
              <a:ext cx="3846" cy="2360"/>
              <a:chOff x="0" y="0"/>
              <a:chExt cx="3846" cy="2360"/>
            </a:xfrm>
          </p:grpSpPr>
          <p:grpSp>
            <p:nvGrpSpPr>
              <p:cNvPr id="8" name="Group 5"/>
              <p:cNvGrpSpPr>
                <a:grpSpLocks/>
              </p:cNvGrpSpPr>
              <p:nvPr/>
            </p:nvGrpSpPr>
            <p:grpSpPr bwMode="auto">
              <a:xfrm>
                <a:off x="0" y="0"/>
                <a:ext cx="896" cy="403"/>
                <a:chOff x="0" y="0"/>
                <a:chExt cx="896" cy="403"/>
              </a:xfrm>
            </p:grpSpPr>
            <p:sp>
              <p:nvSpPr>
                <p:cNvPr id="141" name="Rectangle 6"/>
                <p:cNvSpPr>
                  <a:spLocks noChangeArrowheads="1"/>
                </p:cNvSpPr>
                <p:nvPr/>
              </p:nvSpPr>
              <p:spPr bwMode="auto">
                <a:xfrm>
                  <a:off x="43" y="0"/>
                  <a:ext cx="810" cy="403"/>
                </a:xfrm>
                <a:prstGeom prst="rect">
                  <a:avLst/>
                </a:prstGeom>
                <a:noFill/>
                <a:ln w="9525">
                  <a:noFill/>
                  <a:miter lim="800000"/>
                  <a:headEnd/>
                  <a:tailEnd/>
                </a:ln>
                <a:effectLst/>
              </p:spPr>
              <p:txBody>
                <a:bodyPr/>
                <a:lstStyle/>
                <a:p>
                  <a:r>
                    <a:rPr lang="en-US" dirty="0">
                      <a:latin typeface="Arial Narrow" pitchFamily="34" charset="0"/>
                      <a:cs typeface="Times New Roman" pitchFamily="18" charset="0"/>
                    </a:rPr>
                    <a:t>Strength</a:t>
                  </a:r>
                  <a:endParaRPr lang="en-US" dirty="0">
                    <a:cs typeface="Times New Roman" pitchFamily="18" charset="0"/>
                  </a:endParaRPr>
                </a:p>
                <a:p>
                  <a:pPr eaLnBrk="0" hangingPunct="0"/>
                  <a:endParaRPr lang="en-US" dirty="0"/>
                </a:p>
              </p:txBody>
            </p:sp>
            <p:sp>
              <p:nvSpPr>
                <p:cNvPr id="142" name="Rectangle 7"/>
                <p:cNvSpPr>
                  <a:spLocks noChangeArrowheads="1"/>
                </p:cNvSpPr>
                <p:nvPr/>
              </p:nvSpPr>
              <p:spPr bwMode="auto">
                <a:xfrm>
                  <a:off x="0" y="0"/>
                  <a:ext cx="896" cy="403"/>
                </a:xfrm>
                <a:prstGeom prst="rect">
                  <a:avLst/>
                </a:prstGeom>
                <a:noFill/>
                <a:ln w="7">
                  <a:solidFill>
                    <a:srgbClr val="A0A0A0"/>
                  </a:solidFill>
                  <a:miter lim="800000"/>
                  <a:headEnd/>
                  <a:tailEnd/>
                </a:ln>
                <a:effectLst/>
              </p:spPr>
              <p:txBody>
                <a:bodyPr/>
                <a:lstStyle/>
                <a:p>
                  <a:endParaRPr lang="en-US"/>
                </a:p>
              </p:txBody>
            </p:sp>
          </p:grpSp>
          <p:grpSp>
            <p:nvGrpSpPr>
              <p:cNvPr id="9" name="Group 8"/>
              <p:cNvGrpSpPr>
                <a:grpSpLocks/>
              </p:cNvGrpSpPr>
              <p:nvPr/>
            </p:nvGrpSpPr>
            <p:grpSpPr bwMode="auto">
              <a:xfrm>
                <a:off x="896" y="0"/>
                <a:ext cx="999" cy="403"/>
                <a:chOff x="896" y="0"/>
                <a:chExt cx="999" cy="403"/>
              </a:xfrm>
            </p:grpSpPr>
            <p:sp>
              <p:nvSpPr>
                <p:cNvPr id="139" name="Rectangle 9"/>
                <p:cNvSpPr>
                  <a:spLocks noChangeArrowheads="1"/>
                </p:cNvSpPr>
                <p:nvPr/>
              </p:nvSpPr>
              <p:spPr bwMode="auto">
                <a:xfrm>
                  <a:off x="939" y="0"/>
                  <a:ext cx="913" cy="403"/>
                </a:xfrm>
                <a:prstGeom prst="rect">
                  <a:avLst/>
                </a:prstGeom>
                <a:noFill/>
                <a:ln w="9525">
                  <a:noFill/>
                  <a:miter lim="800000"/>
                  <a:headEnd/>
                  <a:tailEnd/>
                </a:ln>
                <a:effectLst/>
              </p:spPr>
              <p:txBody>
                <a:bodyPr/>
                <a:lstStyle/>
                <a:p>
                  <a:r>
                    <a:rPr lang="en-US">
                      <a:latin typeface="Arial Narrow" pitchFamily="34" charset="0"/>
                      <a:cs typeface="Times New Roman" pitchFamily="18" charset="0"/>
                    </a:rPr>
                    <a:t>50 mg </a:t>
                  </a:r>
                  <a:endParaRPr lang="en-US">
                    <a:cs typeface="Times New Roman" pitchFamily="18" charset="0"/>
                  </a:endParaRPr>
                </a:p>
                <a:p>
                  <a:pPr eaLnBrk="0" hangingPunct="0"/>
                  <a:endParaRPr lang="en-US"/>
                </a:p>
              </p:txBody>
            </p:sp>
            <p:sp>
              <p:nvSpPr>
                <p:cNvPr id="140" name="Rectangle 10"/>
                <p:cNvSpPr>
                  <a:spLocks noChangeArrowheads="1"/>
                </p:cNvSpPr>
                <p:nvPr/>
              </p:nvSpPr>
              <p:spPr bwMode="auto">
                <a:xfrm>
                  <a:off x="896" y="0"/>
                  <a:ext cx="999" cy="403"/>
                </a:xfrm>
                <a:prstGeom prst="rect">
                  <a:avLst/>
                </a:prstGeom>
                <a:noFill/>
                <a:ln w="7">
                  <a:solidFill>
                    <a:srgbClr val="A0A0A0"/>
                  </a:solidFill>
                  <a:miter lim="800000"/>
                  <a:headEnd/>
                  <a:tailEnd/>
                </a:ln>
                <a:effectLst/>
              </p:spPr>
              <p:txBody>
                <a:bodyPr/>
                <a:lstStyle/>
                <a:p>
                  <a:endParaRPr lang="en-US"/>
                </a:p>
              </p:txBody>
            </p:sp>
          </p:grpSp>
          <p:grpSp>
            <p:nvGrpSpPr>
              <p:cNvPr id="10" name="Group 11"/>
              <p:cNvGrpSpPr>
                <a:grpSpLocks/>
              </p:cNvGrpSpPr>
              <p:nvPr/>
            </p:nvGrpSpPr>
            <p:grpSpPr bwMode="auto">
              <a:xfrm>
                <a:off x="1895" y="0"/>
                <a:ext cx="943" cy="403"/>
                <a:chOff x="1895" y="0"/>
                <a:chExt cx="943" cy="403"/>
              </a:xfrm>
            </p:grpSpPr>
            <p:sp>
              <p:nvSpPr>
                <p:cNvPr id="137" name="Rectangle 12"/>
                <p:cNvSpPr>
                  <a:spLocks noChangeArrowheads="1"/>
                </p:cNvSpPr>
                <p:nvPr/>
              </p:nvSpPr>
              <p:spPr bwMode="auto">
                <a:xfrm>
                  <a:off x="1938" y="0"/>
                  <a:ext cx="857" cy="403"/>
                </a:xfrm>
                <a:prstGeom prst="rect">
                  <a:avLst/>
                </a:prstGeom>
                <a:noFill/>
                <a:ln w="9525">
                  <a:noFill/>
                  <a:miter lim="800000"/>
                  <a:headEnd/>
                  <a:tailEnd/>
                </a:ln>
                <a:effectLst/>
              </p:spPr>
              <p:txBody>
                <a:bodyPr/>
                <a:lstStyle/>
                <a:p>
                  <a:r>
                    <a:rPr lang="en-US">
                      <a:latin typeface="Arial Narrow" pitchFamily="34" charset="0"/>
                      <a:cs typeface="Times New Roman" pitchFamily="18" charset="0"/>
                    </a:rPr>
                    <a:t>75 mg </a:t>
                  </a:r>
                  <a:endParaRPr lang="en-US">
                    <a:cs typeface="Times New Roman" pitchFamily="18" charset="0"/>
                  </a:endParaRPr>
                </a:p>
                <a:p>
                  <a:pPr eaLnBrk="0" hangingPunct="0"/>
                  <a:endParaRPr lang="en-US"/>
                </a:p>
              </p:txBody>
            </p:sp>
            <p:sp>
              <p:nvSpPr>
                <p:cNvPr id="138" name="Rectangle 13"/>
                <p:cNvSpPr>
                  <a:spLocks noChangeArrowheads="1"/>
                </p:cNvSpPr>
                <p:nvPr/>
              </p:nvSpPr>
              <p:spPr bwMode="auto">
                <a:xfrm>
                  <a:off x="1895" y="0"/>
                  <a:ext cx="943" cy="403"/>
                </a:xfrm>
                <a:prstGeom prst="rect">
                  <a:avLst/>
                </a:prstGeom>
                <a:noFill/>
                <a:ln w="7">
                  <a:solidFill>
                    <a:srgbClr val="A0A0A0"/>
                  </a:solidFill>
                  <a:miter lim="800000"/>
                  <a:headEnd/>
                  <a:tailEnd/>
                </a:ln>
                <a:effectLst/>
              </p:spPr>
              <p:txBody>
                <a:bodyPr/>
                <a:lstStyle/>
                <a:p>
                  <a:endParaRPr lang="en-US"/>
                </a:p>
              </p:txBody>
            </p:sp>
          </p:grpSp>
          <p:grpSp>
            <p:nvGrpSpPr>
              <p:cNvPr id="11" name="Group 14"/>
              <p:cNvGrpSpPr>
                <a:grpSpLocks/>
              </p:cNvGrpSpPr>
              <p:nvPr/>
            </p:nvGrpSpPr>
            <p:grpSpPr bwMode="auto">
              <a:xfrm>
                <a:off x="2838" y="0"/>
                <a:ext cx="1008" cy="403"/>
                <a:chOff x="2838" y="0"/>
                <a:chExt cx="1008" cy="403"/>
              </a:xfrm>
            </p:grpSpPr>
            <p:sp>
              <p:nvSpPr>
                <p:cNvPr id="135" name="Rectangle 15"/>
                <p:cNvSpPr>
                  <a:spLocks noChangeArrowheads="1"/>
                </p:cNvSpPr>
                <p:nvPr/>
              </p:nvSpPr>
              <p:spPr bwMode="auto">
                <a:xfrm>
                  <a:off x="2881" y="0"/>
                  <a:ext cx="922" cy="403"/>
                </a:xfrm>
                <a:prstGeom prst="rect">
                  <a:avLst/>
                </a:prstGeom>
                <a:noFill/>
                <a:ln w="9525">
                  <a:noFill/>
                  <a:miter lim="800000"/>
                  <a:headEnd/>
                  <a:tailEnd/>
                </a:ln>
                <a:effectLst/>
              </p:spPr>
              <p:txBody>
                <a:bodyPr/>
                <a:lstStyle/>
                <a:p>
                  <a:r>
                    <a:rPr lang="en-US">
                      <a:latin typeface="Arial Narrow" pitchFamily="34" charset="0"/>
                      <a:cs typeface="Times New Roman" pitchFamily="18" charset="0"/>
                    </a:rPr>
                    <a:t>100 mg </a:t>
                  </a:r>
                  <a:endParaRPr lang="en-US">
                    <a:cs typeface="Times New Roman" pitchFamily="18" charset="0"/>
                  </a:endParaRPr>
                </a:p>
                <a:p>
                  <a:pPr eaLnBrk="0" hangingPunct="0"/>
                  <a:endParaRPr lang="en-US"/>
                </a:p>
              </p:txBody>
            </p:sp>
            <p:sp>
              <p:nvSpPr>
                <p:cNvPr id="136" name="Rectangle 16"/>
                <p:cNvSpPr>
                  <a:spLocks noChangeArrowheads="1"/>
                </p:cNvSpPr>
                <p:nvPr/>
              </p:nvSpPr>
              <p:spPr bwMode="auto">
                <a:xfrm>
                  <a:off x="2838" y="0"/>
                  <a:ext cx="1008" cy="403"/>
                </a:xfrm>
                <a:prstGeom prst="rect">
                  <a:avLst/>
                </a:prstGeom>
                <a:noFill/>
                <a:ln w="7">
                  <a:solidFill>
                    <a:srgbClr val="A0A0A0"/>
                  </a:solidFill>
                  <a:miter lim="800000"/>
                  <a:headEnd/>
                  <a:tailEnd/>
                </a:ln>
                <a:effectLst/>
              </p:spPr>
              <p:txBody>
                <a:bodyPr/>
                <a:lstStyle/>
                <a:p>
                  <a:endParaRPr lang="en-US"/>
                </a:p>
              </p:txBody>
            </p:sp>
          </p:grpSp>
          <p:grpSp>
            <p:nvGrpSpPr>
              <p:cNvPr id="12" name="Group 17"/>
              <p:cNvGrpSpPr>
                <a:grpSpLocks/>
              </p:cNvGrpSpPr>
              <p:nvPr/>
            </p:nvGrpSpPr>
            <p:grpSpPr bwMode="auto">
              <a:xfrm>
                <a:off x="0" y="403"/>
                <a:ext cx="896" cy="403"/>
                <a:chOff x="0" y="403"/>
                <a:chExt cx="896" cy="403"/>
              </a:xfrm>
            </p:grpSpPr>
            <p:sp>
              <p:nvSpPr>
                <p:cNvPr id="133" name="Rectangle 18"/>
                <p:cNvSpPr>
                  <a:spLocks noChangeArrowheads="1"/>
                </p:cNvSpPr>
                <p:nvPr/>
              </p:nvSpPr>
              <p:spPr bwMode="auto">
                <a:xfrm>
                  <a:off x="43" y="403"/>
                  <a:ext cx="810" cy="403"/>
                </a:xfrm>
                <a:prstGeom prst="rect">
                  <a:avLst/>
                </a:prstGeom>
                <a:noFill/>
                <a:ln w="9525">
                  <a:noFill/>
                  <a:miter lim="800000"/>
                  <a:headEnd/>
                  <a:tailEnd/>
                </a:ln>
                <a:effectLst/>
              </p:spPr>
              <p:txBody>
                <a:bodyPr lIns="0" tIns="0" rIns="0" bIns="0"/>
                <a:lstStyle/>
                <a:p>
                  <a:r>
                    <a:rPr lang="en-US">
                      <a:latin typeface="Arial Narrow" pitchFamily="34" charset="0"/>
                    </a:rPr>
                    <a:t>Batch</a:t>
                  </a:r>
                </a:p>
                <a:p>
                  <a:pPr eaLnBrk="0" hangingPunct="0"/>
                  <a:endParaRPr lang="en-US"/>
                </a:p>
              </p:txBody>
            </p:sp>
            <p:sp>
              <p:nvSpPr>
                <p:cNvPr id="134" name="Rectangle 19"/>
                <p:cNvSpPr>
                  <a:spLocks noChangeArrowheads="1"/>
                </p:cNvSpPr>
                <p:nvPr/>
              </p:nvSpPr>
              <p:spPr bwMode="auto">
                <a:xfrm>
                  <a:off x="0" y="403"/>
                  <a:ext cx="896" cy="403"/>
                </a:xfrm>
                <a:prstGeom prst="rect">
                  <a:avLst/>
                </a:prstGeom>
                <a:noFill/>
                <a:ln w="7">
                  <a:solidFill>
                    <a:srgbClr val="A0A0A0"/>
                  </a:solidFill>
                  <a:miter lim="800000"/>
                  <a:headEnd/>
                  <a:tailEnd/>
                </a:ln>
                <a:effectLst/>
              </p:spPr>
              <p:txBody>
                <a:bodyPr/>
                <a:lstStyle/>
                <a:p>
                  <a:endParaRPr lang="en-US"/>
                </a:p>
              </p:txBody>
            </p:sp>
          </p:grpSp>
          <p:grpSp>
            <p:nvGrpSpPr>
              <p:cNvPr id="13" name="Group 20"/>
              <p:cNvGrpSpPr>
                <a:grpSpLocks/>
              </p:cNvGrpSpPr>
              <p:nvPr/>
            </p:nvGrpSpPr>
            <p:grpSpPr bwMode="auto">
              <a:xfrm>
                <a:off x="896" y="403"/>
                <a:ext cx="333" cy="403"/>
                <a:chOff x="896" y="403"/>
                <a:chExt cx="333" cy="403"/>
              </a:xfrm>
            </p:grpSpPr>
            <p:sp>
              <p:nvSpPr>
                <p:cNvPr id="131" name="Rectangle 21"/>
                <p:cNvSpPr>
                  <a:spLocks noChangeArrowheads="1"/>
                </p:cNvSpPr>
                <p:nvPr/>
              </p:nvSpPr>
              <p:spPr bwMode="auto">
                <a:xfrm>
                  <a:off x="939" y="403"/>
                  <a:ext cx="247" cy="403"/>
                </a:xfrm>
                <a:prstGeom prst="rect">
                  <a:avLst/>
                </a:prstGeom>
                <a:noFill/>
                <a:ln w="9525">
                  <a:noFill/>
                  <a:miter lim="800000"/>
                  <a:headEnd/>
                  <a:tailEnd/>
                </a:ln>
                <a:effectLst/>
              </p:spPr>
              <p:txBody>
                <a:bodyPr/>
                <a:lstStyle/>
                <a:p>
                  <a:r>
                    <a:rPr lang="en-US">
                      <a:latin typeface="Arial Narrow" pitchFamily="34" charset="0"/>
                      <a:cs typeface="Times New Roman" pitchFamily="18" charset="0"/>
                    </a:rPr>
                    <a:t>A  </a:t>
                  </a:r>
                  <a:endParaRPr lang="en-US">
                    <a:cs typeface="Times New Roman" pitchFamily="18" charset="0"/>
                  </a:endParaRPr>
                </a:p>
                <a:p>
                  <a:pPr eaLnBrk="0" hangingPunct="0"/>
                  <a:endParaRPr lang="en-US"/>
                </a:p>
              </p:txBody>
            </p:sp>
            <p:sp>
              <p:nvSpPr>
                <p:cNvPr id="132" name="Rectangle 22"/>
                <p:cNvSpPr>
                  <a:spLocks noChangeArrowheads="1"/>
                </p:cNvSpPr>
                <p:nvPr/>
              </p:nvSpPr>
              <p:spPr bwMode="auto">
                <a:xfrm>
                  <a:off x="896" y="403"/>
                  <a:ext cx="333" cy="403"/>
                </a:xfrm>
                <a:prstGeom prst="rect">
                  <a:avLst/>
                </a:prstGeom>
                <a:noFill/>
                <a:ln w="7">
                  <a:solidFill>
                    <a:srgbClr val="A0A0A0"/>
                  </a:solidFill>
                  <a:miter lim="800000"/>
                  <a:headEnd/>
                  <a:tailEnd/>
                </a:ln>
                <a:effectLst/>
              </p:spPr>
              <p:txBody>
                <a:bodyPr/>
                <a:lstStyle/>
                <a:p>
                  <a:endParaRPr lang="en-US"/>
                </a:p>
              </p:txBody>
            </p:sp>
          </p:grpSp>
          <p:grpSp>
            <p:nvGrpSpPr>
              <p:cNvPr id="14" name="Group 23"/>
              <p:cNvGrpSpPr>
                <a:grpSpLocks/>
              </p:cNvGrpSpPr>
              <p:nvPr/>
            </p:nvGrpSpPr>
            <p:grpSpPr bwMode="auto">
              <a:xfrm>
                <a:off x="1229" y="403"/>
                <a:ext cx="333" cy="403"/>
                <a:chOff x="1229" y="403"/>
                <a:chExt cx="333" cy="403"/>
              </a:xfrm>
            </p:grpSpPr>
            <p:sp>
              <p:nvSpPr>
                <p:cNvPr id="129" name="Rectangle 24"/>
                <p:cNvSpPr>
                  <a:spLocks noChangeArrowheads="1"/>
                </p:cNvSpPr>
                <p:nvPr/>
              </p:nvSpPr>
              <p:spPr bwMode="auto">
                <a:xfrm>
                  <a:off x="1272" y="403"/>
                  <a:ext cx="247" cy="403"/>
                </a:xfrm>
                <a:prstGeom prst="rect">
                  <a:avLst/>
                </a:prstGeom>
                <a:noFill/>
                <a:ln w="9525">
                  <a:noFill/>
                  <a:miter lim="800000"/>
                  <a:headEnd/>
                  <a:tailEnd/>
                </a:ln>
                <a:effectLst/>
              </p:spPr>
              <p:txBody>
                <a:bodyPr/>
                <a:lstStyle/>
                <a:p>
                  <a:r>
                    <a:rPr lang="en-US">
                      <a:latin typeface="Arial Narrow" pitchFamily="34" charset="0"/>
                      <a:cs typeface="Times New Roman" pitchFamily="18" charset="0"/>
                    </a:rPr>
                    <a:t>B  </a:t>
                  </a:r>
                  <a:endParaRPr lang="en-US">
                    <a:cs typeface="Times New Roman" pitchFamily="18" charset="0"/>
                  </a:endParaRPr>
                </a:p>
                <a:p>
                  <a:pPr eaLnBrk="0" hangingPunct="0"/>
                  <a:endParaRPr lang="en-US"/>
                </a:p>
              </p:txBody>
            </p:sp>
            <p:sp>
              <p:nvSpPr>
                <p:cNvPr id="130" name="Rectangle 25"/>
                <p:cNvSpPr>
                  <a:spLocks noChangeArrowheads="1"/>
                </p:cNvSpPr>
                <p:nvPr/>
              </p:nvSpPr>
              <p:spPr bwMode="auto">
                <a:xfrm>
                  <a:off x="1229" y="403"/>
                  <a:ext cx="333" cy="403"/>
                </a:xfrm>
                <a:prstGeom prst="rect">
                  <a:avLst/>
                </a:prstGeom>
                <a:noFill/>
                <a:ln w="7">
                  <a:solidFill>
                    <a:srgbClr val="A0A0A0"/>
                  </a:solidFill>
                  <a:miter lim="800000"/>
                  <a:headEnd/>
                  <a:tailEnd/>
                </a:ln>
                <a:effectLst/>
              </p:spPr>
              <p:txBody>
                <a:bodyPr/>
                <a:lstStyle/>
                <a:p>
                  <a:endParaRPr lang="en-US"/>
                </a:p>
              </p:txBody>
            </p:sp>
          </p:grpSp>
          <p:grpSp>
            <p:nvGrpSpPr>
              <p:cNvPr id="15" name="Group 26"/>
              <p:cNvGrpSpPr>
                <a:grpSpLocks/>
              </p:cNvGrpSpPr>
              <p:nvPr/>
            </p:nvGrpSpPr>
            <p:grpSpPr bwMode="auto">
              <a:xfrm>
                <a:off x="1562" y="403"/>
                <a:ext cx="333" cy="403"/>
                <a:chOff x="1562" y="403"/>
                <a:chExt cx="333" cy="403"/>
              </a:xfrm>
            </p:grpSpPr>
            <p:sp>
              <p:nvSpPr>
                <p:cNvPr id="127" name="Rectangle 27"/>
                <p:cNvSpPr>
                  <a:spLocks noChangeArrowheads="1"/>
                </p:cNvSpPr>
                <p:nvPr/>
              </p:nvSpPr>
              <p:spPr bwMode="auto">
                <a:xfrm>
                  <a:off x="1605" y="403"/>
                  <a:ext cx="247" cy="403"/>
                </a:xfrm>
                <a:prstGeom prst="rect">
                  <a:avLst/>
                </a:prstGeom>
                <a:noFill/>
                <a:ln w="9525">
                  <a:noFill/>
                  <a:miter lim="800000"/>
                  <a:headEnd/>
                  <a:tailEnd/>
                </a:ln>
                <a:effectLst/>
              </p:spPr>
              <p:txBody>
                <a:bodyPr/>
                <a:lstStyle/>
                <a:p>
                  <a:r>
                    <a:rPr lang="en-US">
                      <a:latin typeface="Arial Narrow" pitchFamily="34" charset="0"/>
                      <a:cs typeface="Times New Roman" pitchFamily="18" charset="0"/>
                    </a:rPr>
                    <a:t>C  </a:t>
                  </a:r>
                  <a:endParaRPr lang="en-US">
                    <a:cs typeface="Times New Roman" pitchFamily="18" charset="0"/>
                  </a:endParaRPr>
                </a:p>
                <a:p>
                  <a:pPr eaLnBrk="0" hangingPunct="0"/>
                  <a:endParaRPr lang="en-US"/>
                </a:p>
              </p:txBody>
            </p:sp>
            <p:sp>
              <p:nvSpPr>
                <p:cNvPr id="128" name="Rectangle 28"/>
                <p:cNvSpPr>
                  <a:spLocks noChangeArrowheads="1"/>
                </p:cNvSpPr>
                <p:nvPr/>
              </p:nvSpPr>
              <p:spPr bwMode="auto">
                <a:xfrm>
                  <a:off x="1562" y="403"/>
                  <a:ext cx="333" cy="403"/>
                </a:xfrm>
                <a:prstGeom prst="rect">
                  <a:avLst/>
                </a:prstGeom>
                <a:noFill/>
                <a:ln w="7">
                  <a:solidFill>
                    <a:srgbClr val="A0A0A0"/>
                  </a:solidFill>
                  <a:miter lim="800000"/>
                  <a:headEnd/>
                  <a:tailEnd/>
                </a:ln>
                <a:effectLst/>
              </p:spPr>
              <p:txBody>
                <a:bodyPr/>
                <a:lstStyle/>
                <a:p>
                  <a:endParaRPr lang="en-US"/>
                </a:p>
              </p:txBody>
            </p:sp>
          </p:grpSp>
          <p:grpSp>
            <p:nvGrpSpPr>
              <p:cNvPr id="16" name="Group 29"/>
              <p:cNvGrpSpPr>
                <a:grpSpLocks/>
              </p:cNvGrpSpPr>
              <p:nvPr/>
            </p:nvGrpSpPr>
            <p:grpSpPr bwMode="auto">
              <a:xfrm>
                <a:off x="1895" y="403"/>
                <a:ext cx="303" cy="403"/>
                <a:chOff x="1895" y="403"/>
                <a:chExt cx="303" cy="403"/>
              </a:xfrm>
            </p:grpSpPr>
            <p:sp>
              <p:nvSpPr>
                <p:cNvPr id="125" name="Rectangle 30"/>
                <p:cNvSpPr>
                  <a:spLocks noChangeArrowheads="1"/>
                </p:cNvSpPr>
                <p:nvPr/>
              </p:nvSpPr>
              <p:spPr bwMode="auto">
                <a:xfrm>
                  <a:off x="1938" y="403"/>
                  <a:ext cx="217" cy="403"/>
                </a:xfrm>
                <a:prstGeom prst="rect">
                  <a:avLst/>
                </a:prstGeom>
                <a:noFill/>
                <a:ln w="9525">
                  <a:noFill/>
                  <a:miter lim="800000"/>
                  <a:headEnd/>
                  <a:tailEnd/>
                </a:ln>
                <a:effectLst/>
              </p:spPr>
              <p:txBody>
                <a:bodyPr/>
                <a:lstStyle/>
                <a:p>
                  <a:r>
                    <a:rPr lang="en-US">
                      <a:latin typeface="Arial Narrow" pitchFamily="34" charset="0"/>
                      <a:cs typeface="Times New Roman" pitchFamily="18" charset="0"/>
                    </a:rPr>
                    <a:t>A  </a:t>
                  </a:r>
                  <a:endParaRPr lang="en-US">
                    <a:cs typeface="Times New Roman" pitchFamily="18" charset="0"/>
                  </a:endParaRPr>
                </a:p>
                <a:p>
                  <a:pPr eaLnBrk="0" hangingPunct="0"/>
                  <a:endParaRPr lang="en-US"/>
                </a:p>
              </p:txBody>
            </p:sp>
            <p:sp>
              <p:nvSpPr>
                <p:cNvPr id="126" name="Rectangle 31"/>
                <p:cNvSpPr>
                  <a:spLocks noChangeArrowheads="1"/>
                </p:cNvSpPr>
                <p:nvPr/>
              </p:nvSpPr>
              <p:spPr bwMode="auto">
                <a:xfrm>
                  <a:off x="1895" y="403"/>
                  <a:ext cx="303" cy="403"/>
                </a:xfrm>
                <a:prstGeom prst="rect">
                  <a:avLst/>
                </a:prstGeom>
                <a:noFill/>
                <a:ln w="7">
                  <a:solidFill>
                    <a:srgbClr val="A0A0A0"/>
                  </a:solidFill>
                  <a:miter lim="800000"/>
                  <a:headEnd/>
                  <a:tailEnd/>
                </a:ln>
                <a:effectLst/>
              </p:spPr>
              <p:txBody>
                <a:bodyPr/>
                <a:lstStyle/>
                <a:p>
                  <a:endParaRPr lang="en-US"/>
                </a:p>
              </p:txBody>
            </p:sp>
          </p:grpSp>
          <p:grpSp>
            <p:nvGrpSpPr>
              <p:cNvPr id="17" name="Group 32"/>
              <p:cNvGrpSpPr>
                <a:grpSpLocks/>
              </p:cNvGrpSpPr>
              <p:nvPr/>
            </p:nvGrpSpPr>
            <p:grpSpPr bwMode="auto">
              <a:xfrm>
                <a:off x="2198" y="403"/>
                <a:ext cx="336" cy="403"/>
                <a:chOff x="2198" y="403"/>
                <a:chExt cx="336" cy="403"/>
              </a:xfrm>
            </p:grpSpPr>
            <p:sp>
              <p:nvSpPr>
                <p:cNvPr id="123" name="Rectangle 33"/>
                <p:cNvSpPr>
                  <a:spLocks noChangeArrowheads="1"/>
                </p:cNvSpPr>
                <p:nvPr/>
              </p:nvSpPr>
              <p:spPr bwMode="auto">
                <a:xfrm>
                  <a:off x="2241" y="403"/>
                  <a:ext cx="250" cy="403"/>
                </a:xfrm>
                <a:prstGeom prst="rect">
                  <a:avLst/>
                </a:prstGeom>
                <a:noFill/>
                <a:ln w="9525">
                  <a:noFill/>
                  <a:miter lim="800000"/>
                  <a:headEnd/>
                  <a:tailEnd/>
                </a:ln>
                <a:effectLst/>
              </p:spPr>
              <p:txBody>
                <a:bodyPr/>
                <a:lstStyle/>
                <a:p>
                  <a:r>
                    <a:rPr lang="en-US">
                      <a:latin typeface="Arial Narrow" pitchFamily="34" charset="0"/>
                      <a:cs typeface="Times New Roman" pitchFamily="18" charset="0"/>
                    </a:rPr>
                    <a:t>B  </a:t>
                  </a:r>
                  <a:endParaRPr lang="en-US">
                    <a:cs typeface="Times New Roman" pitchFamily="18" charset="0"/>
                  </a:endParaRPr>
                </a:p>
                <a:p>
                  <a:pPr eaLnBrk="0" hangingPunct="0"/>
                  <a:endParaRPr lang="en-US"/>
                </a:p>
              </p:txBody>
            </p:sp>
            <p:sp>
              <p:nvSpPr>
                <p:cNvPr id="124" name="Rectangle 34"/>
                <p:cNvSpPr>
                  <a:spLocks noChangeArrowheads="1"/>
                </p:cNvSpPr>
                <p:nvPr/>
              </p:nvSpPr>
              <p:spPr bwMode="auto">
                <a:xfrm>
                  <a:off x="2198" y="403"/>
                  <a:ext cx="336" cy="403"/>
                </a:xfrm>
                <a:prstGeom prst="rect">
                  <a:avLst/>
                </a:prstGeom>
                <a:noFill/>
                <a:ln w="7">
                  <a:solidFill>
                    <a:srgbClr val="A0A0A0"/>
                  </a:solidFill>
                  <a:miter lim="800000"/>
                  <a:headEnd/>
                  <a:tailEnd/>
                </a:ln>
                <a:effectLst/>
              </p:spPr>
              <p:txBody>
                <a:bodyPr/>
                <a:lstStyle/>
                <a:p>
                  <a:endParaRPr lang="en-US"/>
                </a:p>
              </p:txBody>
            </p:sp>
          </p:grpSp>
          <p:grpSp>
            <p:nvGrpSpPr>
              <p:cNvPr id="18" name="Group 35"/>
              <p:cNvGrpSpPr>
                <a:grpSpLocks/>
              </p:cNvGrpSpPr>
              <p:nvPr/>
            </p:nvGrpSpPr>
            <p:grpSpPr bwMode="auto">
              <a:xfrm>
                <a:off x="2534" y="403"/>
                <a:ext cx="304" cy="403"/>
                <a:chOff x="2534" y="403"/>
                <a:chExt cx="304" cy="403"/>
              </a:xfrm>
            </p:grpSpPr>
            <p:sp>
              <p:nvSpPr>
                <p:cNvPr id="121" name="Rectangle 36"/>
                <p:cNvSpPr>
                  <a:spLocks noChangeArrowheads="1"/>
                </p:cNvSpPr>
                <p:nvPr/>
              </p:nvSpPr>
              <p:spPr bwMode="auto">
                <a:xfrm>
                  <a:off x="2577" y="403"/>
                  <a:ext cx="218" cy="403"/>
                </a:xfrm>
                <a:prstGeom prst="rect">
                  <a:avLst/>
                </a:prstGeom>
                <a:noFill/>
                <a:ln w="9525">
                  <a:noFill/>
                  <a:miter lim="800000"/>
                  <a:headEnd/>
                  <a:tailEnd/>
                </a:ln>
                <a:effectLst/>
              </p:spPr>
              <p:txBody>
                <a:bodyPr/>
                <a:lstStyle/>
                <a:p>
                  <a:r>
                    <a:rPr lang="en-US">
                      <a:latin typeface="Arial Narrow" pitchFamily="34" charset="0"/>
                      <a:cs typeface="Times New Roman" pitchFamily="18" charset="0"/>
                    </a:rPr>
                    <a:t>C  </a:t>
                  </a:r>
                  <a:endParaRPr lang="en-US">
                    <a:cs typeface="Times New Roman" pitchFamily="18" charset="0"/>
                  </a:endParaRPr>
                </a:p>
                <a:p>
                  <a:pPr eaLnBrk="0" hangingPunct="0"/>
                  <a:endParaRPr lang="en-US"/>
                </a:p>
              </p:txBody>
            </p:sp>
            <p:sp>
              <p:nvSpPr>
                <p:cNvPr id="122" name="Rectangle 37"/>
                <p:cNvSpPr>
                  <a:spLocks noChangeArrowheads="1"/>
                </p:cNvSpPr>
                <p:nvPr/>
              </p:nvSpPr>
              <p:spPr bwMode="auto">
                <a:xfrm>
                  <a:off x="2534" y="403"/>
                  <a:ext cx="304" cy="403"/>
                </a:xfrm>
                <a:prstGeom prst="rect">
                  <a:avLst/>
                </a:prstGeom>
                <a:noFill/>
                <a:ln w="7">
                  <a:solidFill>
                    <a:srgbClr val="A0A0A0"/>
                  </a:solidFill>
                  <a:miter lim="800000"/>
                  <a:headEnd/>
                  <a:tailEnd/>
                </a:ln>
                <a:effectLst/>
              </p:spPr>
              <p:txBody>
                <a:bodyPr/>
                <a:lstStyle/>
                <a:p>
                  <a:endParaRPr lang="en-US"/>
                </a:p>
              </p:txBody>
            </p:sp>
          </p:grpSp>
          <p:grpSp>
            <p:nvGrpSpPr>
              <p:cNvPr id="19" name="Group 38"/>
              <p:cNvGrpSpPr>
                <a:grpSpLocks/>
              </p:cNvGrpSpPr>
              <p:nvPr/>
            </p:nvGrpSpPr>
            <p:grpSpPr bwMode="auto">
              <a:xfrm>
                <a:off x="2838" y="403"/>
                <a:ext cx="336" cy="403"/>
                <a:chOff x="2838" y="403"/>
                <a:chExt cx="336" cy="403"/>
              </a:xfrm>
            </p:grpSpPr>
            <p:sp>
              <p:nvSpPr>
                <p:cNvPr id="119" name="Rectangle 39"/>
                <p:cNvSpPr>
                  <a:spLocks noChangeArrowheads="1"/>
                </p:cNvSpPr>
                <p:nvPr/>
              </p:nvSpPr>
              <p:spPr bwMode="auto">
                <a:xfrm>
                  <a:off x="2881" y="403"/>
                  <a:ext cx="250" cy="403"/>
                </a:xfrm>
                <a:prstGeom prst="rect">
                  <a:avLst/>
                </a:prstGeom>
                <a:noFill/>
                <a:ln w="9525">
                  <a:noFill/>
                  <a:miter lim="800000"/>
                  <a:headEnd/>
                  <a:tailEnd/>
                </a:ln>
                <a:effectLst/>
              </p:spPr>
              <p:txBody>
                <a:bodyPr/>
                <a:lstStyle/>
                <a:p>
                  <a:r>
                    <a:rPr lang="en-US">
                      <a:latin typeface="Arial Narrow" pitchFamily="34" charset="0"/>
                      <a:cs typeface="Times New Roman" pitchFamily="18" charset="0"/>
                    </a:rPr>
                    <a:t>A  </a:t>
                  </a:r>
                  <a:endParaRPr lang="en-US">
                    <a:cs typeface="Times New Roman" pitchFamily="18" charset="0"/>
                  </a:endParaRPr>
                </a:p>
                <a:p>
                  <a:pPr eaLnBrk="0" hangingPunct="0"/>
                  <a:endParaRPr lang="en-US"/>
                </a:p>
              </p:txBody>
            </p:sp>
            <p:sp>
              <p:nvSpPr>
                <p:cNvPr id="120" name="Rectangle 40"/>
                <p:cNvSpPr>
                  <a:spLocks noChangeArrowheads="1"/>
                </p:cNvSpPr>
                <p:nvPr/>
              </p:nvSpPr>
              <p:spPr bwMode="auto">
                <a:xfrm>
                  <a:off x="2838" y="403"/>
                  <a:ext cx="336" cy="403"/>
                </a:xfrm>
                <a:prstGeom prst="rect">
                  <a:avLst/>
                </a:prstGeom>
                <a:noFill/>
                <a:ln w="7">
                  <a:solidFill>
                    <a:srgbClr val="A0A0A0"/>
                  </a:solidFill>
                  <a:miter lim="800000"/>
                  <a:headEnd/>
                  <a:tailEnd/>
                </a:ln>
                <a:effectLst/>
              </p:spPr>
              <p:txBody>
                <a:bodyPr/>
                <a:lstStyle/>
                <a:p>
                  <a:endParaRPr lang="en-US"/>
                </a:p>
              </p:txBody>
            </p:sp>
          </p:grpSp>
          <p:grpSp>
            <p:nvGrpSpPr>
              <p:cNvPr id="20" name="Group 41"/>
              <p:cNvGrpSpPr>
                <a:grpSpLocks/>
              </p:cNvGrpSpPr>
              <p:nvPr/>
            </p:nvGrpSpPr>
            <p:grpSpPr bwMode="auto">
              <a:xfrm>
                <a:off x="3174" y="403"/>
                <a:ext cx="336" cy="403"/>
                <a:chOff x="3174" y="403"/>
                <a:chExt cx="336" cy="403"/>
              </a:xfrm>
            </p:grpSpPr>
            <p:sp>
              <p:nvSpPr>
                <p:cNvPr id="117" name="Rectangle 42"/>
                <p:cNvSpPr>
                  <a:spLocks noChangeArrowheads="1"/>
                </p:cNvSpPr>
                <p:nvPr/>
              </p:nvSpPr>
              <p:spPr bwMode="auto">
                <a:xfrm>
                  <a:off x="3217" y="403"/>
                  <a:ext cx="250" cy="403"/>
                </a:xfrm>
                <a:prstGeom prst="rect">
                  <a:avLst/>
                </a:prstGeom>
                <a:noFill/>
                <a:ln w="9525">
                  <a:noFill/>
                  <a:miter lim="800000"/>
                  <a:headEnd/>
                  <a:tailEnd/>
                </a:ln>
                <a:effectLst/>
              </p:spPr>
              <p:txBody>
                <a:bodyPr/>
                <a:lstStyle/>
                <a:p>
                  <a:r>
                    <a:rPr lang="en-US">
                      <a:latin typeface="Arial Narrow" pitchFamily="34" charset="0"/>
                      <a:cs typeface="Times New Roman" pitchFamily="18" charset="0"/>
                    </a:rPr>
                    <a:t>B  </a:t>
                  </a:r>
                  <a:endParaRPr lang="en-US">
                    <a:cs typeface="Times New Roman" pitchFamily="18" charset="0"/>
                  </a:endParaRPr>
                </a:p>
                <a:p>
                  <a:pPr eaLnBrk="0" hangingPunct="0"/>
                  <a:endParaRPr lang="en-US"/>
                </a:p>
              </p:txBody>
            </p:sp>
            <p:sp>
              <p:nvSpPr>
                <p:cNvPr id="118" name="Rectangle 43"/>
                <p:cNvSpPr>
                  <a:spLocks noChangeArrowheads="1"/>
                </p:cNvSpPr>
                <p:nvPr/>
              </p:nvSpPr>
              <p:spPr bwMode="auto">
                <a:xfrm>
                  <a:off x="3174" y="403"/>
                  <a:ext cx="336" cy="403"/>
                </a:xfrm>
                <a:prstGeom prst="rect">
                  <a:avLst/>
                </a:prstGeom>
                <a:noFill/>
                <a:ln w="7">
                  <a:solidFill>
                    <a:srgbClr val="A0A0A0"/>
                  </a:solidFill>
                  <a:miter lim="800000"/>
                  <a:headEnd/>
                  <a:tailEnd/>
                </a:ln>
                <a:effectLst/>
              </p:spPr>
              <p:txBody>
                <a:bodyPr/>
                <a:lstStyle/>
                <a:p>
                  <a:endParaRPr lang="en-US"/>
                </a:p>
              </p:txBody>
            </p:sp>
          </p:grpSp>
          <p:grpSp>
            <p:nvGrpSpPr>
              <p:cNvPr id="21" name="Group 44"/>
              <p:cNvGrpSpPr>
                <a:grpSpLocks/>
              </p:cNvGrpSpPr>
              <p:nvPr/>
            </p:nvGrpSpPr>
            <p:grpSpPr bwMode="auto">
              <a:xfrm>
                <a:off x="3510" y="403"/>
                <a:ext cx="336" cy="403"/>
                <a:chOff x="3510" y="403"/>
                <a:chExt cx="336" cy="403"/>
              </a:xfrm>
            </p:grpSpPr>
            <p:sp>
              <p:nvSpPr>
                <p:cNvPr id="115" name="Rectangle 45"/>
                <p:cNvSpPr>
                  <a:spLocks noChangeArrowheads="1"/>
                </p:cNvSpPr>
                <p:nvPr/>
              </p:nvSpPr>
              <p:spPr bwMode="auto">
                <a:xfrm>
                  <a:off x="3553" y="403"/>
                  <a:ext cx="250" cy="403"/>
                </a:xfrm>
                <a:prstGeom prst="rect">
                  <a:avLst/>
                </a:prstGeom>
                <a:noFill/>
                <a:ln w="9525">
                  <a:noFill/>
                  <a:miter lim="800000"/>
                  <a:headEnd/>
                  <a:tailEnd/>
                </a:ln>
                <a:effectLst/>
              </p:spPr>
              <p:txBody>
                <a:bodyPr/>
                <a:lstStyle/>
                <a:p>
                  <a:r>
                    <a:rPr lang="en-US">
                      <a:latin typeface="Arial Narrow" pitchFamily="34" charset="0"/>
                      <a:cs typeface="Times New Roman" pitchFamily="18" charset="0"/>
                    </a:rPr>
                    <a:t>C  </a:t>
                  </a:r>
                  <a:endParaRPr lang="en-US">
                    <a:cs typeface="Times New Roman" pitchFamily="18" charset="0"/>
                  </a:endParaRPr>
                </a:p>
                <a:p>
                  <a:pPr eaLnBrk="0" hangingPunct="0"/>
                  <a:endParaRPr lang="en-US"/>
                </a:p>
              </p:txBody>
            </p:sp>
            <p:sp>
              <p:nvSpPr>
                <p:cNvPr id="116" name="Rectangle 46"/>
                <p:cNvSpPr>
                  <a:spLocks noChangeArrowheads="1"/>
                </p:cNvSpPr>
                <p:nvPr/>
              </p:nvSpPr>
              <p:spPr bwMode="auto">
                <a:xfrm>
                  <a:off x="3510" y="403"/>
                  <a:ext cx="336" cy="403"/>
                </a:xfrm>
                <a:prstGeom prst="rect">
                  <a:avLst/>
                </a:prstGeom>
                <a:noFill/>
                <a:ln w="7">
                  <a:solidFill>
                    <a:srgbClr val="A0A0A0"/>
                  </a:solidFill>
                  <a:miter lim="800000"/>
                  <a:headEnd/>
                  <a:tailEnd/>
                </a:ln>
                <a:effectLst/>
              </p:spPr>
              <p:txBody>
                <a:bodyPr/>
                <a:lstStyle/>
                <a:p>
                  <a:endParaRPr lang="en-US"/>
                </a:p>
              </p:txBody>
            </p:sp>
          </p:grpSp>
          <p:grpSp>
            <p:nvGrpSpPr>
              <p:cNvPr id="22" name="Group 47"/>
              <p:cNvGrpSpPr>
                <a:grpSpLocks/>
              </p:cNvGrpSpPr>
              <p:nvPr/>
            </p:nvGrpSpPr>
            <p:grpSpPr bwMode="auto">
              <a:xfrm>
                <a:off x="0" y="806"/>
                <a:ext cx="445" cy="1554"/>
                <a:chOff x="0" y="806"/>
                <a:chExt cx="445" cy="1554"/>
              </a:xfrm>
            </p:grpSpPr>
            <p:sp>
              <p:nvSpPr>
                <p:cNvPr id="113" name="Rectangle 48"/>
                <p:cNvSpPr>
                  <a:spLocks noChangeArrowheads="1"/>
                </p:cNvSpPr>
                <p:nvPr/>
              </p:nvSpPr>
              <p:spPr bwMode="auto">
                <a:xfrm>
                  <a:off x="43" y="806"/>
                  <a:ext cx="359" cy="1554"/>
                </a:xfrm>
                <a:prstGeom prst="rect">
                  <a:avLst/>
                </a:prstGeom>
                <a:noFill/>
                <a:ln w="9525">
                  <a:noFill/>
                  <a:miter lim="800000"/>
                  <a:headEnd/>
                  <a:tailEnd/>
                </a:ln>
                <a:effectLst/>
              </p:spPr>
              <p:txBody>
                <a:bodyPr/>
                <a:lstStyle/>
                <a:p>
                  <a:r>
                    <a:rPr lang="en-US">
                      <a:latin typeface="Arial Narrow" pitchFamily="34" charset="0"/>
                      <a:cs typeface="Times New Roman" pitchFamily="18" charset="0"/>
                    </a:rPr>
                    <a:t>Cont.</a:t>
                  </a:r>
                  <a:endParaRPr lang="en-US">
                    <a:cs typeface="Times New Roman" pitchFamily="18" charset="0"/>
                  </a:endParaRPr>
                </a:p>
                <a:p>
                  <a:pPr eaLnBrk="0" hangingPunct="0"/>
                  <a:r>
                    <a:rPr lang="en-US">
                      <a:latin typeface="Arial Narrow" pitchFamily="34" charset="0"/>
                      <a:cs typeface="Times New Roman" pitchFamily="18" charset="0"/>
                    </a:rPr>
                    <a:t>Size</a:t>
                  </a:r>
                  <a:endParaRPr lang="en-US">
                    <a:cs typeface="Times New Roman" pitchFamily="18" charset="0"/>
                  </a:endParaRPr>
                </a:p>
                <a:p>
                  <a:pPr eaLnBrk="0" hangingPunct="0"/>
                  <a:endParaRPr lang="en-US"/>
                </a:p>
              </p:txBody>
            </p:sp>
            <p:sp>
              <p:nvSpPr>
                <p:cNvPr id="114" name="Rectangle 49"/>
                <p:cNvSpPr>
                  <a:spLocks noChangeArrowheads="1"/>
                </p:cNvSpPr>
                <p:nvPr/>
              </p:nvSpPr>
              <p:spPr bwMode="auto">
                <a:xfrm>
                  <a:off x="0" y="806"/>
                  <a:ext cx="445" cy="1554"/>
                </a:xfrm>
                <a:prstGeom prst="rect">
                  <a:avLst/>
                </a:prstGeom>
                <a:noFill/>
                <a:ln w="7">
                  <a:solidFill>
                    <a:srgbClr val="A0A0A0"/>
                  </a:solidFill>
                  <a:miter lim="800000"/>
                  <a:headEnd/>
                  <a:tailEnd/>
                </a:ln>
                <a:effectLst/>
              </p:spPr>
              <p:txBody>
                <a:bodyPr/>
                <a:lstStyle/>
                <a:p>
                  <a:endParaRPr lang="en-US"/>
                </a:p>
              </p:txBody>
            </p:sp>
          </p:grpSp>
          <p:grpSp>
            <p:nvGrpSpPr>
              <p:cNvPr id="23" name="Group 50"/>
              <p:cNvGrpSpPr>
                <a:grpSpLocks/>
              </p:cNvGrpSpPr>
              <p:nvPr/>
            </p:nvGrpSpPr>
            <p:grpSpPr bwMode="auto">
              <a:xfrm>
                <a:off x="445" y="806"/>
                <a:ext cx="451" cy="518"/>
                <a:chOff x="445" y="806"/>
                <a:chExt cx="451" cy="518"/>
              </a:xfrm>
            </p:grpSpPr>
            <p:sp>
              <p:nvSpPr>
                <p:cNvPr id="111" name="Rectangle 51"/>
                <p:cNvSpPr>
                  <a:spLocks noChangeArrowheads="1"/>
                </p:cNvSpPr>
                <p:nvPr/>
              </p:nvSpPr>
              <p:spPr bwMode="auto">
                <a:xfrm>
                  <a:off x="488" y="806"/>
                  <a:ext cx="365" cy="518"/>
                </a:xfrm>
                <a:prstGeom prst="rect">
                  <a:avLst/>
                </a:prstGeom>
                <a:noFill/>
                <a:ln w="9525">
                  <a:noFill/>
                  <a:miter lim="800000"/>
                  <a:headEnd/>
                  <a:tailEnd/>
                </a:ln>
                <a:effectLst/>
              </p:spPr>
              <p:txBody>
                <a:bodyPr/>
                <a:lstStyle/>
                <a:p>
                  <a:r>
                    <a:rPr lang="en-US" dirty="0">
                      <a:latin typeface="Arial Narrow" pitchFamily="34" charset="0"/>
                      <a:cs typeface="Times New Roman" pitchFamily="18" charset="0"/>
                    </a:rPr>
                    <a:t>50 </a:t>
                  </a:r>
                  <a:r>
                    <a:rPr lang="en-US" dirty="0" smtClean="0">
                      <a:latin typeface="Arial Narrow" pitchFamily="34" charset="0"/>
                      <a:cs typeface="Times New Roman" pitchFamily="18" charset="0"/>
                    </a:rPr>
                    <a:t>ct</a:t>
                  </a:r>
                  <a:endParaRPr lang="en-US" dirty="0">
                    <a:cs typeface="Times New Roman" pitchFamily="18" charset="0"/>
                  </a:endParaRPr>
                </a:p>
                <a:p>
                  <a:pPr eaLnBrk="0" hangingPunct="0"/>
                  <a:endParaRPr lang="en-US" dirty="0"/>
                </a:p>
              </p:txBody>
            </p:sp>
            <p:sp>
              <p:nvSpPr>
                <p:cNvPr id="112" name="Rectangle 52"/>
                <p:cNvSpPr>
                  <a:spLocks noChangeArrowheads="1"/>
                </p:cNvSpPr>
                <p:nvPr/>
              </p:nvSpPr>
              <p:spPr bwMode="auto">
                <a:xfrm>
                  <a:off x="445" y="806"/>
                  <a:ext cx="451" cy="518"/>
                </a:xfrm>
                <a:prstGeom prst="rect">
                  <a:avLst/>
                </a:prstGeom>
                <a:noFill/>
                <a:ln w="7">
                  <a:solidFill>
                    <a:srgbClr val="A0A0A0"/>
                  </a:solidFill>
                  <a:miter lim="800000"/>
                  <a:headEnd/>
                  <a:tailEnd/>
                </a:ln>
                <a:effectLst/>
              </p:spPr>
              <p:txBody>
                <a:bodyPr/>
                <a:lstStyle/>
                <a:p>
                  <a:endParaRPr lang="en-US"/>
                </a:p>
              </p:txBody>
            </p:sp>
          </p:grpSp>
          <p:grpSp>
            <p:nvGrpSpPr>
              <p:cNvPr id="24" name="Group 53"/>
              <p:cNvGrpSpPr>
                <a:grpSpLocks/>
              </p:cNvGrpSpPr>
              <p:nvPr/>
            </p:nvGrpSpPr>
            <p:grpSpPr bwMode="auto">
              <a:xfrm>
                <a:off x="896" y="806"/>
                <a:ext cx="333" cy="518"/>
                <a:chOff x="896" y="806"/>
                <a:chExt cx="333" cy="518"/>
              </a:xfrm>
            </p:grpSpPr>
            <p:sp>
              <p:nvSpPr>
                <p:cNvPr id="109" name="Rectangle 54"/>
                <p:cNvSpPr>
                  <a:spLocks noChangeArrowheads="1"/>
                </p:cNvSpPr>
                <p:nvPr/>
              </p:nvSpPr>
              <p:spPr bwMode="auto">
                <a:xfrm>
                  <a:off x="939" y="806"/>
                  <a:ext cx="247" cy="518"/>
                </a:xfrm>
                <a:prstGeom prst="rect">
                  <a:avLst/>
                </a:prstGeom>
                <a:noFill/>
                <a:ln w="9525">
                  <a:noFill/>
                  <a:miter lim="800000"/>
                  <a:headEnd/>
                  <a:tailEnd/>
                </a:ln>
                <a:effectLst/>
              </p:spPr>
              <p:txBody>
                <a:bodyPr/>
                <a:lstStyle/>
                <a:p>
                  <a:r>
                    <a:rPr lang="en-US">
                      <a:latin typeface="Arial Narrow" pitchFamily="34" charset="0"/>
                      <a:cs typeface="Times New Roman" pitchFamily="18" charset="0"/>
                    </a:rPr>
                    <a:t>T1</a:t>
                  </a:r>
                  <a:endParaRPr lang="en-US">
                    <a:cs typeface="Times New Roman" pitchFamily="18" charset="0"/>
                  </a:endParaRPr>
                </a:p>
                <a:p>
                  <a:pPr eaLnBrk="0" hangingPunct="0"/>
                  <a:endParaRPr lang="en-US"/>
                </a:p>
              </p:txBody>
            </p:sp>
            <p:sp>
              <p:nvSpPr>
                <p:cNvPr id="110" name="Rectangle 55"/>
                <p:cNvSpPr>
                  <a:spLocks noChangeArrowheads="1"/>
                </p:cNvSpPr>
                <p:nvPr/>
              </p:nvSpPr>
              <p:spPr bwMode="auto">
                <a:xfrm>
                  <a:off x="896" y="806"/>
                  <a:ext cx="333" cy="518"/>
                </a:xfrm>
                <a:prstGeom prst="rect">
                  <a:avLst/>
                </a:prstGeom>
                <a:noFill/>
                <a:ln w="7">
                  <a:solidFill>
                    <a:srgbClr val="A0A0A0"/>
                  </a:solidFill>
                  <a:miter lim="800000"/>
                  <a:headEnd/>
                  <a:tailEnd/>
                </a:ln>
                <a:effectLst/>
              </p:spPr>
              <p:txBody>
                <a:bodyPr/>
                <a:lstStyle/>
                <a:p>
                  <a:endParaRPr lang="en-US"/>
                </a:p>
              </p:txBody>
            </p:sp>
          </p:grpSp>
          <p:grpSp>
            <p:nvGrpSpPr>
              <p:cNvPr id="25" name="Group 56"/>
              <p:cNvGrpSpPr>
                <a:grpSpLocks/>
              </p:cNvGrpSpPr>
              <p:nvPr/>
            </p:nvGrpSpPr>
            <p:grpSpPr bwMode="auto">
              <a:xfrm>
                <a:off x="1229" y="806"/>
                <a:ext cx="333" cy="518"/>
                <a:chOff x="1229" y="806"/>
                <a:chExt cx="333" cy="518"/>
              </a:xfrm>
            </p:grpSpPr>
            <p:sp>
              <p:nvSpPr>
                <p:cNvPr id="107" name="Rectangle 57"/>
                <p:cNvSpPr>
                  <a:spLocks noChangeArrowheads="1"/>
                </p:cNvSpPr>
                <p:nvPr/>
              </p:nvSpPr>
              <p:spPr bwMode="auto">
                <a:xfrm>
                  <a:off x="1272" y="806"/>
                  <a:ext cx="247" cy="518"/>
                </a:xfrm>
                <a:prstGeom prst="rect">
                  <a:avLst/>
                </a:prstGeom>
                <a:noFill/>
                <a:ln w="9525">
                  <a:noFill/>
                  <a:miter lim="800000"/>
                  <a:headEnd/>
                  <a:tailEnd/>
                </a:ln>
                <a:effectLst/>
              </p:spPr>
              <p:txBody>
                <a:bodyPr/>
                <a:lstStyle/>
                <a:p>
                  <a:r>
                    <a:rPr lang="en-US">
                      <a:latin typeface="Arial Narrow" pitchFamily="34" charset="0"/>
                      <a:cs typeface="Times New Roman" pitchFamily="18" charset="0"/>
                    </a:rPr>
                    <a:t>T2</a:t>
                  </a:r>
                  <a:endParaRPr lang="en-US">
                    <a:cs typeface="Times New Roman" pitchFamily="18" charset="0"/>
                  </a:endParaRPr>
                </a:p>
                <a:p>
                  <a:pPr eaLnBrk="0" hangingPunct="0"/>
                  <a:endParaRPr lang="en-US"/>
                </a:p>
              </p:txBody>
            </p:sp>
            <p:sp>
              <p:nvSpPr>
                <p:cNvPr id="108" name="Rectangle 58"/>
                <p:cNvSpPr>
                  <a:spLocks noChangeArrowheads="1"/>
                </p:cNvSpPr>
                <p:nvPr/>
              </p:nvSpPr>
              <p:spPr bwMode="auto">
                <a:xfrm>
                  <a:off x="1229" y="806"/>
                  <a:ext cx="333" cy="518"/>
                </a:xfrm>
                <a:prstGeom prst="rect">
                  <a:avLst/>
                </a:prstGeom>
                <a:noFill/>
                <a:ln w="7">
                  <a:solidFill>
                    <a:srgbClr val="A0A0A0"/>
                  </a:solidFill>
                  <a:miter lim="800000"/>
                  <a:headEnd/>
                  <a:tailEnd/>
                </a:ln>
                <a:effectLst/>
              </p:spPr>
              <p:txBody>
                <a:bodyPr/>
                <a:lstStyle/>
                <a:p>
                  <a:endParaRPr lang="en-US"/>
                </a:p>
              </p:txBody>
            </p:sp>
          </p:grpSp>
          <p:grpSp>
            <p:nvGrpSpPr>
              <p:cNvPr id="26" name="Group 59"/>
              <p:cNvGrpSpPr>
                <a:grpSpLocks/>
              </p:cNvGrpSpPr>
              <p:nvPr/>
            </p:nvGrpSpPr>
            <p:grpSpPr bwMode="auto">
              <a:xfrm>
                <a:off x="1562" y="806"/>
                <a:ext cx="333" cy="518"/>
                <a:chOff x="1562" y="806"/>
                <a:chExt cx="333" cy="518"/>
              </a:xfrm>
            </p:grpSpPr>
            <p:sp>
              <p:nvSpPr>
                <p:cNvPr id="105" name="Rectangle 60"/>
                <p:cNvSpPr>
                  <a:spLocks noChangeArrowheads="1"/>
                </p:cNvSpPr>
                <p:nvPr/>
              </p:nvSpPr>
              <p:spPr bwMode="auto">
                <a:xfrm>
                  <a:off x="1605" y="806"/>
                  <a:ext cx="247" cy="518"/>
                </a:xfrm>
                <a:prstGeom prst="rect">
                  <a:avLst/>
                </a:prstGeom>
                <a:noFill/>
                <a:ln w="9525">
                  <a:noFill/>
                  <a:miter lim="800000"/>
                  <a:headEnd/>
                  <a:tailEnd/>
                </a:ln>
                <a:effectLst/>
              </p:spPr>
              <p:txBody>
                <a:bodyPr/>
                <a:lstStyle/>
                <a:p>
                  <a:pPr eaLnBrk="0" hangingPunct="0"/>
                  <a:endParaRPr lang="en-US"/>
                </a:p>
              </p:txBody>
            </p:sp>
            <p:sp>
              <p:nvSpPr>
                <p:cNvPr id="106" name="Rectangle 61"/>
                <p:cNvSpPr>
                  <a:spLocks noChangeArrowheads="1"/>
                </p:cNvSpPr>
                <p:nvPr/>
              </p:nvSpPr>
              <p:spPr bwMode="auto">
                <a:xfrm>
                  <a:off x="1562" y="806"/>
                  <a:ext cx="333" cy="518"/>
                </a:xfrm>
                <a:prstGeom prst="rect">
                  <a:avLst/>
                </a:prstGeom>
                <a:noFill/>
                <a:ln w="7">
                  <a:solidFill>
                    <a:srgbClr val="A0A0A0"/>
                  </a:solidFill>
                  <a:miter lim="800000"/>
                  <a:headEnd/>
                  <a:tailEnd/>
                </a:ln>
                <a:effectLst/>
              </p:spPr>
              <p:txBody>
                <a:bodyPr/>
                <a:lstStyle/>
                <a:p>
                  <a:endParaRPr lang="en-US"/>
                </a:p>
              </p:txBody>
            </p:sp>
          </p:grpSp>
          <p:grpSp>
            <p:nvGrpSpPr>
              <p:cNvPr id="27" name="Group 62"/>
              <p:cNvGrpSpPr>
                <a:grpSpLocks/>
              </p:cNvGrpSpPr>
              <p:nvPr/>
            </p:nvGrpSpPr>
            <p:grpSpPr bwMode="auto">
              <a:xfrm>
                <a:off x="1895" y="806"/>
                <a:ext cx="303" cy="518"/>
                <a:chOff x="1895" y="806"/>
                <a:chExt cx="303" cy="518"/>
              </a:xfrm>
            </p:grpSpPr>
            <p:sp>
              <p:nvSpPr>
                <p:cNvPr id="103" name="Rectangle 63"/>
                <p:cNvSpPr>
                  <a:spLocks noChangeArrowheads="1"/>
                </p:cNvSpPr>
                <p:nvPr/>
              </p:nvSpPr>
              <p:spPr bwMode="auto">
                <a:xfrm>
                  <a:off x="1938" y="806"/>
                  <a:ext cx="217" cy="518"/>
                </a:xfrm>
                <a:prstGeom prst="rect">
                  <a:avLst/>
                </a:prstGeom>
                <a:noFill/>
                <a:ln w="9525">
                  <a:noFill/>
                  <a:miter lim="800000"/>
                  <a:headEnd/>
                  <a:tailEnd/>
                </a:ln>
                <a:effectLst/>
              </p:spPr>
              <p:txBody>
                <a:bodyPr/>
                <a:lstStyle/>
                <a:p>
                  <a:r>
                    <a:rPr lang="en-US">
                      <a:latin typeface="Arial Narrow" pitchFamily="34" charset="0"/>
                      <a:cs typeface="Times New Roman" pitchFamily="18" charset="0"/>
                    </a:rPr>
                    <a:t>T2</a:t>
                  </a:r>
                  <a:endParaRPr lang="en-US">
                    <a:cs typeface="Times New Roman" pitchFamily="18" charset="0"/>
                  </a:endParaRPr>
                </a:p>
                <a:p>
                  <a:pPr eaLnBrk="0" hangingPunct="0"/>
                  <a:endParaRPr lang="en-US"/>
                </a:p>
              </p:txBody>
            </p:sp>
            <p:sp>
              <p:nvSpPr>
                <p:cNvPr id="104" name="Rectangle 64"/>
                <p:cNvSpPr>
                  <a:spLocks noChangeArrowheads="1"/>
                </p:cNvSpPr>
                <p:nvPr/>
              </p:nvSpPr>
              <p:spPr bwMode="auto">
                <a:xfrm>
                  <a:off x="1895" y="806"/>
                  <a:ext cx="303" cy="518"/>
                </a:xfrm>
                <a:prstGeom prst="rect">
                  <a:avLst/>
                </a:prstGeom>
                <a:noFill/>
                <a:ln w="7">
                  <a:solidFill>
                    <a:srgbClr val="A0A0A0"/>
                  </a:solidFill>
                  <a:miter lim="800000"/>
                  <a:headEnd/>
                  <a:tailEnd/>
                </a:ln>
                <a:effectLst/>
              </p:spPr>
              <p:txBody>
                <a:bodyPr/>
                <a:lstStyle/>
                <a:p>
                  <a:endParaRPr lang="en-US"/>
                </a:p>
              </p:txBody>
            </p:sp>
          </p:grpSp>
          <p:grpSp>
            <p:nvGrpSpPr>
              <p:cNvPr id="28" name="Group 65"/>
              <p:cNvGrpSpPr>
                <a:grpSpLocks/>
              </p:cNvGrpSpPr>
              <p:nvPr/>
            </p:nvGrpSpPr>
            <p:grpSpPr bwMode="auto">
              <a:xfrm>
                <a:off x="2198" y="806"/>
                <a:ext cx="336" cy="518"/>
                <a:chOff x="2198" y="806"/>
                <a:chExt cx="336" cy="518"/>
              </a:xfrm>
            </p:grpSpPr>
            <p:sp>
              <p:nvSpPr>
                <p:cNvPr id="101" name="Rectangle 66"/>
                <p:cNvSpPr>
                  <a:spLocks noChangeArrowheads="1"/>
                </p:cNvSpPr>
                <p:nvPr/>
              </p:nvSpPr>
              <p:spPr bwMode="auto">
                <a:xfrm>
                  <a:off x="2241" y="806"/>
                  <a:ext cx="250" cy="518"/>
                </a:xfrm>
                <a:prstGeom prst="rect">
                  <a:avLst/>
                </a:prstGeom>
                <a:noFill/>
                <a:ln w="9525">
                  <a:noFill/>
                  <a:miter lim="800000"/>
                  <a:headEnd/>
                  <a:tailEnd/>
                </a:ln>
                <a:effectLst/>
              </p:spPr>
              <p:txBody>
                <a:bodyPr/>
                <a:lstStyle/>
                <a:p>
                  <a:endParaRPr lang="en-US">
                    <a:cs typeface="Times New Roman" pitchFamily="18" charset="0"/>
                  </a:endParaRPr>
                </a:p>
                <a:p>
                  <a:pPr eaLnBrk="0" hangingPunct="0"/>
                  <a:endParaRPr lang="en-US"/>
                </a:p>
              </p:txBody>
            </p:sp>
            <p:sp>
              <p:nvSpPr>
                <p:cNvPr id="102" name="Rectangle 67"/>
                <p:cNvSpPr>
                  <a:spLocks noChangeArrowheads="1"/>
                </p:cNvSpPr>
                <p:nvPr/>
              </p:nvSpPr>
              <p:spPr bwMode="auto">
                <a:xfrm>
                  <a:off x="2198" y="806"/>
                  <a:ext cx="336" cy="518"/>
                </a:xfrm>
                <a:prstGeom prst="rect">
                  <a:avLst/>
                </a:prstGeom>
                <a:noFill/>
                <a:ln w="7">
                  <a:solidFill>
                    <a:srgbClr val="A0A0A0"/>
                  </a:solidFill>
                  <a:miter lim="800000"/>
                  <a:headEnd/>
                  <a:tailEnd/>
                </a:ln>
                <a:effectLst/>
              </p:spPr>
              <p:txBody>
                <a:bodyPr/>
                <a:lstStyle/>
                <a:p>
                  <a:endParaRPr lang="en-US"/>
                </a:p>
              </p:txBody>
            </p:sp>
          </p:grpSp>
          <p:grpSp>
            <p:nvGrpSpPr>
              <p:cNvPr id="29" name="Group 68"/>
              <p:cNvGrpSpPr>
                <a:grpSpLocks/>
              </p:cNvGrpSpPr>
              <p:nvPr/>
            </p:nvGrpSpPr>
            <p:grpSpPr bwMode="auto">
              <a:xfrm>
                <a:off x="2534" y="806"/>
                <a:ext cx="304" cy="518"/>
                <a:chOff x="2534" y="806"/>
                <a:chExt cx="304" cy="518"/>
              </a:xfrm>
            </p:grpSpPr>
            <p:sp>
              <p:nvSpPr>
                <p:cNvPr id="99" name="Rectangle 69"/>
                <p:cNvSpPr>
                  <a:spLocks noChangeArrowheads="1"/>
                </p:cNvSpPr>
                <p:nvPr/>
              </p:nvSpPr>
              <p:spPr bwMode="auto">
                <a:xfrm>
                  <a:off x="2577" y="806"/>
                  <a:ext cx="218" cy="518"/>
                </a:xfrm>
                <a:prstGeom prst="rect">
                  <a:avLst/>
                </a:prstGeom>
                <a:noFill/>
                <a:ln w="9525">
                  <a:noFill/>
                  <a:miter lim="800000"/>
                  <a:headEnd/>
                  <a:tailEnd/>
                </a:ln>
                <a:effectLst/>
              </p:spPr>
              <p:txBody>
                <a:bodyPr/>
                <a:lstStyle/>
                <a:p>
                  <a:r>
                    <a:rPr lang="en-US">
                      <a:latin typeface="Arial Narrow" pitchFamily="34" charset="0"/>
                      <a:cs typeface="Times New Roman" pitchFamily="18" charset="0"/>
                    </a:rPr>
                    <a:t>T1</a:t>
                  </a:r>
                  <a:endParaRPr lang="en-US">
                    <a:cs typeface="Times New Roman" pitchFamily="18" charset="0"/>
                  </a:endParaRPr>
                </a:p>
                <a:p>
                  <a:pPr eaLnBrk="0" hangingPunct="0"/>
                  <a:endParaRPr lang="en-US"/>
                </a:p>
              </p:txBody>
            </p:sp>
            <p:sp>
              <p:nvSpPr>
                <p:cNvPr id="100" name="Rectangle 70"/>
                <p:cNvSpPr>
                  <a:spLocks noChangeArrowheads="1"/>
                </p:cNvSpPr>
                <p:nvPr/>
              </p:nvSpPr>
              <p:spPr bwMode="auto">
                <a:xfrm>
                  <a:off x="2534" y="806"/>
                  <a:ext cx="304" cy="518"/>
                </a:xfrm>
                <a:prstGeom prst="rect">
                  <a:avLst/>
                </a:prstGeom>
                <a:noFill/>
                <a:ln w="7">
                  <a:solidFill>
                    <a:srgbClr val="A0A0A0"/>
                  </a:solidFill>
                  <a:miter lim="800000"/>
                  <a:headEnd/>
                  <a:tailEnd/>
                </a:ln>
                <a:effectLst/>
              </p:spPr>
              <p:txBody>
                <a:bodyPr/>
                <a:lstStyle/>
                <a:p>
                  <a:endParaRPr lang="en-US"/>
                </a:p>
              </p:txBody>
            </p:sp>
          </p:grpSp>
          <p:grpSp>
            <p:nvGrpSpPr>
              <p:cNvPr id="30" name="Group 71"/>
              <p:cNvGrpSpPr>
                <a:grpSpLocks/>
              </p:cNvGrpSpPr>
              <p:nvPr/>
            </p:nvGrpSpPr>
            <p:grpSpPr bwMode="auto">
              <a:xfrm>
                <a:off x="2838" y="806"/>
                <a:ext cx="336" cy="518"/>
                <a:chOff x="2838" y="806"/>
                <a:chExt cx="336" cy="518"/>
              </a:xfrm>
            </p:grpSpPr>
            <p:sp>
              <p:nvSpPr>
                <p:cNvPr id="97" name="Rectangle 72"/>
                <p:cNvSpPr>
                  <a:spLocks noChangeArrowheads="1"/>
                </p:cNvSpPr>
                <p:nvPr/>
              </p:nvSpPr>
              <p:spPr bwMode="auto">
                <a:xfrm>
                  <a:off x="2881" y="806"/>
                  <a:ext cx="250" cy="518"/>
                </a:xfrm>
                <a:prstGeom prst="rect">
                  <a:avLst/>
                </a:prstGeom>
                <a:noFill/>
                <a:ln w="9525">
                  <a:noFill/>
                  <a:miter lim="800000"/>
                  <a:headEnd/>
                  <a:tailEnd/>
                </a:ln>
                <a:effectLst/>
              </p:spPr>
              <p:txBody>
                <a:bodyPr/>
                <a:lstStyle/>
                <a:p>
                  <a:endParaRPr lang="en-US">
                    <a:cs typeface="Times New Roman" pitchFamily="18" charset="0"/>
                  </a:endParaRPr>
                </a:p>
                <a:p>
                  <a:pPr eaLnBrk="0" hangingPunct="0"/>
                  <a:endParaRPr lang="en-US"/>
                </a:p>
              </p:txBody>
            </p:sp>
            <p:sp>
              <p:nvSpPr>
                <p:cNvPr id="98" name="Rectangle 73"/>
                <p:cNvSpPr>
                  <a:spLocks noChangeArrowheads="1"/>
                </p:cNvSpPr>
                <p:nvPr/>
              </p:nvSpPr>
              <p:spPr bwMode="auto">
                <a:xfrm>
                  <a:off x="2838" y="806"/>
                  <a:ext cx="336" cy="518"/>
                </a:xfrm>
                <a:prstGeom prst="rect">
                  <a:avLst/>
                </a:prstGeom>
                <a:noFill/>
                <a:ln w="7">
                  <a:solidFill>
                    <a:srgbClr val="A0A0A0"/>
                  </a:solidFill>
                  <a:miter lim="800000"/>
                  <a:headEnd/>
                  <a:tailEnd/>
                </a:ln>
                <a:effectLst/>
              </p:spPr>
              <p:txBody>
                <a:bodyPr/>
                <a:lstStyle/>
                <a:p>
                  <a:endParaRPr lang="en-US"/>
                </a:p>
              </p:txBody>
            </p:sp>
          </p:grpSp>
          <p:grpSp>
            <p:nvGrpSpPr>
              <p:cNvPr id="31" name="Group 74"/>
              <p:cNvGrpSpPr>
                <a:grpSpLocks/>
              </p:cNvGrpSpPr>
              <p:nvPr/>
            </p:nvGrpSpPr>
            <p:grpSpPr bwMode="auto">
              <a:xfrm>
                <a:off x="3174" y="806"/>
                <a:ext cx="336" cy="518"/>
                <a:chOff x="3174" y="806"/>
                <a:chExt cx="336" cy="518"/>
              </a:xfrm>
            </p:grpSpPr>
            <p:sp>
              <p:nvSpPr>
                <p:cNvPr id="95" name="Rectangle 75"/>
                <p:cNvSpPr>
                  <a:spLocks noChangeArrowheads="1"/>
                </p:cNvSpPr>
                <p:nvPr/>
              </p:nvSpPr>
              <p:spPr bwMode="auto">
                <a:xfrm>
                  <a:off x="3217" y="806"/>
                  <a:ext cx="250" cy="518"/>
                </a:xfrm>
                <a:prstGeom prst="rect">
                  <a:avLst/>
                </a:prstGeom>
                <a:noFill/>
                <a:ln w="9525">
                  <a:noFill/>
                  <a:miter lim="800000"/>
                  <a:headEnd/>
                  <a:tailEnd/>
                </a:ln>
                <a:effectLst/>
              </p:spPr>
              <p:txBody>
                <a:bodyPr/>
                <a:lstStyle/>
                <a:p>
                  <a:r>
                    <a:rPr lang="en-US">
                      <a:latin typeface="Arial Narrow" pitchFamily="34" charset="0"/>
                      <a:cs typeface="Times New Roman" pitchFamily="18" charset="0"/>
                    </a:rPr>
                    <a:t>T1</a:t>
                  </a:r>
                  <a:endParaRPr lang="en-US">
                    <a:cs typeface="Times New Roman" pitchFamily="18" charset="0"/>
                  </a:endParaRPr>
                </a:p>
                <a:p>
                  <a:pPr eaLnBrk="0" hangingPunct="0"/>
                  <a:endParaRPr lang="en-US"/>
                </a:p>
              </p:txBody>
            </p:sp>
            <p:sp>
              <p:nvSpPr>
                <p:cNvPr id="96" name="Rectangle 76"/>
                <p:cNvSpPr>
                  <a:spLocks noChangeArrowheads="1"/>
                </p:cNvSpPr>
                <p:nvPr/>
              </p:nvSpPr>
              <p:spPr bwMode="auto">
                <a:xfrm>
                  <a:off x="3174" y="806"/>
                  <a:ext cx="336" cy="518"/>
                </a:xfrm>
                <a:prstGeom prst="rect">
                  <a:avLst/>
                </a:prstGeom>
                <a:noFill/>
                <a:ln w="7">
                  <a:solidFill>
                    <a:srgbClr val="A0A0A0"/>
                  </a:solidFill>
                  <a:miter lim="800000"/>
                  <a:headEnd/>
                  <a:tailEnd/>
                </a:ln>
                <a:effectLst/>
              </p:spPr>
              <p:txBody>
                <a:bodyPr/>
                <a:lstStyle/>
                <a:p>
                  <a:endParaRPr lang="en-US"/>
                </a:p>
              </p:txBody>
            </p:sp>
          </p:grpSp>
          <p:grpSp>
            <p:nvGrpSpPr>
              <p:cNvPr id="32" name="Group 77"/>
              <p:cNvGrpSpPr>
                <a:grpSpLocks/>
              </p:cNvGrpSpPr>
              <p:nvPr/>
            </p:nvGrpSpPr>
            <p:grpSpPr bwMode="auto">
              <a:xfrm>
                <a:off x="3510" y="806"/>
                <a:ext cx="336" cy="518"/>
                <a:chOff x="3510" y="806"/>
                <a:chExt cx="336" cy="518"/>
              </a:xfrm>
            </p:grpSpPr>
            <p:sp>
              <p:nvSpPr>
                <p:cNvPr id="93" name="Rectangle 78"/>
                <p:cNvSpPr>
                  <a:spLocks noChangeArrowheads="1"/>
                </p:cNvSpPr>
                <p:nvPr/>
              </p:nvSpPr>
              <p:spPr bwMode="auto">
                <a:xfrm>
                  <a:off x="3553" y="806"/>
                  <a:ext cx="250" cy="518"/>
                </a:xfrm>
                <a:prstGeom prst="rect">
                  <a:avLst/>
                </a:prstGeom>
                <a:noFill/>
                <a:ln w="9525">
                  <a:noFill/>
                  <a:miter lim="800000"/>
                  <a:headEnd/>
                  <a:tailEnd/>
                </a:ln>
                <a:effectLst/>
              </p:spPr>
              <p:txBody>
                <a:bodyPr/>
                <a:lstStyle/>
                <a:p>
                  <a:r>
                    <a:rPr lang="en-US">
                      <a:latin typeface="Arial Narrow" pitchFamily="34" charset="0"/>
                      <a:cs typeface="Times New Roman" pitchFamily="18" charset="0"/>
                    </a:rPr>
                    <a:t>T2</a:t>
                  </a:r>
                  <a:endParaRPr lang="en-US">
                    <a:cs typeface="Times New Roman" pitchFamily="18" charset="0"/>
                  </a:endParaRPr>
                </a:p>
                <a:p>
                  <a:pPr eaLnBrk="0" hangingPunct="0"/>
                  <a:endParaRPr lang="en-US"/>
                </a:p>
              </p:txBody>
            </p:sp>
            <p:sp>
              <p:nvSpPr>
                <p:cNvPr id="94" name="Rectangle 79"/>
                <p:cNvSpPr>
                  <a:spLocks noChangeArrowheads="1"/>
                </p:cNvSpPr>
                <p:nvPr/>
              </p:nvSpPr>
              <p:spPr bwMode="auto">
                <a:xfrm>
                  <a:off x="3510" y="806"/>
                  <a:ext cx="336" cy="518"/>
                </a:xfrm>
                <a:prstGeom prst="rect">
                  <a:avLst/>
                </a:prstGeom>
                <a:noFill/>
                <a:ln w="7">
                  <a:solidFill>
                    <a:srgbClr val="A0A0A0"/>
                  </a:solidFill>
                  <a:miter lim="800000"/>
                  <a:headEnd/>
                  <a:tailEnd/>
                </a:ln>
                <a:effectLst/>
              </p:spPr>
              <p:txBody>
                <a:bodyPr/>
                <a:lstStyle/>
                <a:p>
                  <a:endParaRPr lang="en-US"/>
                </a:p>
              </p:txBody>
            </p:sp>
          </p:grpSp>
          <p:grpSp>
            <p:nvGrpSpPr>
              <p:cNvPr id="33" name="Group 80"/>
              <p:cNvGrpSpPr>
                <a:grpSpLocks/>
              </p:cNvGrpSpPr>
              <p:nvPr/>
            </p:nvGrpSpPr>
            <p:grpSpPr bwMode="auto">
              <a:xfrm>
                <a:off x="445" y="1324"/>
                <a:ext cx="451" cy="518"/>
                <a:chOff x="445" y="1324"/>
                <a:chExt cx="451" cy="518"/>
              </a:xfrm>
            </p:grpSpPr>
            <p:sp>
              <p:nvSpPr>
                <p:cNvPr id="91" name="Rectangle 81"/>
                <p:cNvSpPr>
                  <a:spLocks noChangeArrowheads="1"/>
                </p:cNvSpPr>
                <p:nvPr/>
              </p:nvSpPr>
              <p:spPr bwMode="auto">
                <a:xfrm>
                  <a:off x="488" y="1324"/>
                  <a:ext cx="365" cy="518"/>
                </a:xfrm>
                <a:prstGeom prst="rect">
                  <a:avLst/>
                </a:prstGeom>
                <a:noFill/>
                <a:ln w="9525">
                  <a:noFill/>
                  <a:miter lim="800000"/>
                  <a:headEnd/>
                  <a:tailEnd/>
                </a:ln>
                <a:effectLst/>
              </p:spPr>
              <p:txBody>
                <a:bodyPr/>
                <a:lstStyle/>
                <a:p>
                  <a:r>
                    <a:rPr lang="en-US" dirty="0">
                      <a:latin typeface="Arial Narrow" pitchFamily="34" charset="0"/>
                      <a:cs typeface="Times New Roman" pitchFamily="18" charset="0"/>
                    </a:rPr>
                    <a:t>100 </a:t>
                  </a:r>
                  <a:r>
                    <a:rPr lang="en-US" dirty="0" smtClean="0">
                      <a:latin typeface="Arial Narrow" pitchFamily="34" charset="0"/>
                      <a:cs typeface="Times New Roman" pitchFamily="18" charset="0"/>
                    </a:rPr>
                    <a:t>ct</a:t>
                  </a:r>
                  <a:endParaRPr lang="en-US" dirty="0">
                    <a:cs typeface="Times New Roman" pitchFamily="18" charset="0"/>
                  </a:endParaRPr>
                </a:p>
                <a:p>
                  <a:pPr eaLnBrk="0" hangingPunct="0"/>
                  <a:endParaRPr lang="en-US" dirty="0"/>
                </a:p>
              </p:txBody>
            </p:sp>
            <p:sp>
              <p:nvSpPr>
                <p:cNvPr id="92" name="Rectangle 82"/>
                <p:cNvSpPr>
                  <a:spLocks noChangeArrowheads="1"/>
                </p:cNvSpPr>
                <p:nvPr/>
              </p:nvSpPr>
              <p:spPr bwMode="auto">
                <a:xfrm>
                  <a:off x="445" y="1324"/>
                  <a:ext cx="451" cy="518"/>
                </a:xfrm>
                <a:prstGeom prst="rect">
                  <a:avLst/>
                </a:prstGeom>
                <a:noFill/>
                <a:ln w="7">
                  <a:solidFill>
                    <a:srgbClr val="A0A0A0"/>
                  </a:solidFill>
                  <a:miter lim="800000"/>
                  <a:headEnd/>
                  <a:tailEnd/>
                </a:ln>
                <a:effectLst/>
              </p:spPr>
              <p:txBody>
                <a:bodyPr/>
                <a:lstStyle/>
                <a:p>
                  <a:endParaRPr lang="en-US"/>
                </a:p>
              </p:txBody>
            </p:sp>
          </p:grpSp>
          <p:grpSp>
            <p:nvGrpSpPr>
              <p:cNvPr id="34" name="Group 83"/>
              <p:cNvGrpSpPr>
                <a:grpSpLocks/>
              </p:cNvGrpSpPr>
              <p:nvPr/>
            </p:nvGrpSpPr>
            <p:grpSpPr bwMode="auto">
              <a:xfrm>
                <a:off x="896" y="1324"/>
                <a:ext cx="333" cy="518"/>
                <a:chOff x="896" y="1324"/>
                <a:chExt cx="333" cy="518"/>
              </a:xfrm>
            </p:grpSpPr>
            <p:sp>
              <p:nvSpPr>
                <p:cNvPr id="89" name="Rectangle 84"/>
                <p:cNvSpPr>
                  <a:spLocks noChangeArrowheads="1"/>
                </p:cNvSpPr>
                <p:nvPr/>
              </p:nvSpPr>
              <p:spPr bwMode="auto">
                <a:xfrm>
                  <a:off x="939" y="1324"/>
                  <a:ext cx="247" cy="518"/>
                </a:xfrm>
                <a:prstGeom prst="rect">
                  <a:avLst/>
                </a:prstGeom>
                <a:noFill/>
                <a:ln w="9525">
                  <a:noFill/>
                  <a:miter lim="800000"/>
                  <a:headEnd/>
                  <a:tailEnd/>
                </a:ln>
                <a:effectLst/>
              </p:spPr>
              <p:txBody>
                <a:bodyPr/>
                <a:lstStyle/>
                <a:p>
                  <a:r>
                    <a:rPr lang="en-US" dirty="0">
                      <a:latin typeface="Arial Narrow" pitchFamily="34" charset="0"/>
                      <a:cs typeface="Times New Roman" pitchFamily="18" charset="0"/>
                    </a:rPr>
                    <a:t>T2</a:t>
                  </a:r>
                  <a:endParaRPr lang="en-US" dirty="0">
                    <a:cs typeface="Times New Roman" pitchFamily="18" charset="0"/>
                  </a:endParaRPr>
                </a:p>
                <a:p>
                  <a:pPr eaLnBrk="0" hangingPunct="0"/>
                  <a:endParaRPr lang="en-US" dirty="0"/>
                </a:p>
              </p:txBody>
            </p:sp>
            <p:sp>
              <p:nvSpPr>
                <p:cNvPr id="90" name="Rectangle 85"/>
                <p:cNvSpPr>
                  <a:spLocks noChangeArrowheads="1"/>
                </p:cNvSpPr>
                <p:nvPr/>
              </p:nvSpPr>
              <p:spPr bwMode="auto">
                <a:xfrm>
                  <a:off x="896" y="1324"/>
                  <a:ext cx="333" cy="518"/>
                </a:xfrm>
                <a:prstGeom prst="rect">
                  <a:avLst/>
                </a:prstGeom>
                <a:noFill/>
                <a:ln w="7">
                  <a:solidFill>
                    <a:srgbClr val="A0A0A0"/>
                  </a:solidFill>
                  <a:miter lim="800000"/>
                  <a:headEnd/>
                  <a:tailEnd/>
                </a:ln>
                <a:effectLst/>
              </p:spPr>
              <p:txBody>
                <a:bodyPr/>
                <a:lstStyle/>
                <a:p>
                  <a:endParaRPr lang="en-US"/>
                </a:p>
              </p:txBody>
            </p:sp>
          </p:grpSp>
          <p:grpSp>
            <p:nvGrpSpPr>
              <p:cNvPr id="35" name="Group 86"/>
              <p:cNvGrpSpPr>
                <a:grpSpLocks/>
              </p:cNvGrpSpPr>
              <p:nvPr/>
            </p:nvGrpSpPr>
            <p:grpSpPr bwMode="auto">
              <a:xfrm>
                <a:off x="1229" y="1324"/>
                <a:ext cx="333" cy="518"/>
                <a:chOff x="1229" y="1324"/>
                <a:chExt cx="333" cy="518"/>
              </a:xfrm>
            </p:grpSpPr>
            <p:sp>
              <p:nvSpPr>
                <p:cNvPr id="87" name="Rectangle 87"/>
                <p:cNvSpPr>
                  <a:spLocks noChangeArrowheads="1"/>
                </p:cNvSpPr>
                <p:nvPr/>
              </p:nvSpPr>
              <p:spPr bwMode="auto">
                <a:xfrm>
                  <a:off x="1272" y="1324"/>
                  <a:ext cx="247" cy="518"/>
                </a:xfrm>
                <a:prstGeom prst="rect">
                  <a:avLst/>
                </a:prstGeom>
                <a:noFill/>
                <a:ln w="9525">
                  <a:noFill/>
                  <a:miter lim="800000"/>
                  <a:headEnd/>
                  <a:tailEnd/>
                </a:ln>
                <a:effectLst/>
              </p:spPr>
              <p:txBody>
                <a:bodyPr/>
                <a:lstStyle/>
                <a:p>
                  <a:pPr eaLnBrk="0" hangingPunct="0"/>
                  <a:endParaRPr lang="en-US"/>
                </a:p>
              </p:txBody>
            </p:sp>
            <p:sp>
              <p:nvSpPr>
                <p:cNvPr id="88" name="Rectangle 88"/>
                <p:cNvSpPr>
                  <a:spLocks noChangeArrowheads="1"/>
                </p:cNvSpPr>
                <p:nvPr/>
              </p:nvSpPr>
              <p:spPr bwMode="auto">
                <a:xfrm>
                  <a:off x="1229" y="1324"/>
                  <a:ext cx="333" cy="518"/>
                </a:xfrm>
                <a:prstGeom prst="rect">
                  <a:avLst/>
                </a:prstGeom>
                <a:noFill/>
                <a:ln w="7">
                  <a:solidFill>
                    <a:srgbClr val="A0A0A0"/>
                  </a:solidFill>
                  <a:miter lim="800000"/>
                  <a:headEnd/>
                  <a:tailEnd/>
                </a:ln>
                <a:effectLst/>
              </p:spPr>
              <p:txBody>
                <a:bodyPr/>
                <a:lstStyle/>
                <a:p>
                  <a:endParaRPr lang="en-US"/>
                </a:p>
              </p:txBody>
            </p:sp>
          </p:grpSp>
          <p:grpSp>
            <p:nvGrpSpPr>
              <p:cNvPr id="36" name="Group 89"/>
              <p:cNvGrpSpPr>
                <a:grpSpLocks/>
              </p:cNvGrpSpPr>
              <p:nvPr/>
            </p:nvGrpSpPr>
            <p:grpSpPr bwMode="auto">
              <a:xfrm>
                <a:off x="1562" y="1324"/>
                <a:ext cx="333" cy="518"/>
                <a:chOff x="1562" y="1324"/>
                <a:chExt cx="333" cy="518"/>
              </a:xfrm>
            </p:grpSpPr>
            <p:sp>
              <p:nvSpPr>
                <p:cNvPr id="85" name="Rectangle 90"/>
                <p:cNvSpPr>
                  <a:spLocks noChangeArrowheads="1"/>
                </p:cNvSpPr>
                <p:nvPr/>
              </p:nvSpPr>
              <p:spPr bwMode="auto">
                <a:xfrm>
                  <a:off x="1605" y="1324"/>
                  <a:ext cx="247" cy="518"/>
                </a:xfrm>
                <a:prstGeom prst="rect">
                  <a:avLst/>
                </a:prstGeom>
                <a:noFill/>
                <a:ln w="9525">
                  <a:noFill/>
                  <a:miter lim="800000"/>
                  <a:headEnd/>
                  <a:tailEnd/>
                </a:ln>
                <a:effectLst/>
              </p:spPr>
              <p:txBody>
                <a:bodyPr/>
                <a:lstStyle/>
                <a:p>
                  <a:r>
                    <a:rPr lang="en-US">
                      <a:latin typeface="Arial Narrow" pitchFamily="34" charset="0"/>
                      <a:cs typeface="Times New Roman" pitchFamily="18" charset="0"/>
                    </a:rPr>
                    <a:t>T1</a:t>
                  </a:r>
                  <a:endParaRPr lang="en-US">
                    <a:cs typeface="Times New Roman" pitchFamily="18" charset="0"/>
                  </a:endParaRPr>
                </a:p>
                <a:p>
                  <a:pPr eaLnBrk="0" hangingPunct="0"/>
                  <a:endParaRPr lang="en-US"/>
                </a:p>
              </p:txBody>
            </p:sp>
            <p:sp>
              <p:nvSpPr>
                <p:cNvPr id="86" name="Rectangle 91"/>
                <p:cNvSpPr>
                  <a:spLocks noChangeArrowheads="1"/>
                </p:cNvSpPr>
                <p:nvPr/>
              </p:nvSpPr>
              <p:spPr bwMode="auto">
                <a:xfrm>
                  <a:off x="1562" y="1324"/>
                  <a:ext cx="333" cy="518"/>
                </a:xfrm>
                <a:prstGeom prst="rect">
                  <a:avLst/>
                </a:prstGeom>
                <a:noFill/>
                <a:ln w="7">
                  <a:solidFill>
                    <a:srgbClr val="A0A0A0"/>
                  </a:solidFill>
                  <a:miter lim="800000"/>
                  <a:headEnd/>
                  <a:tailEnd/>
                </a:ln>
                <a:effectLst/>
              </p:spPr>
              <p:txBody>
                <a:bodyPr/>
                <a:lstStyle/>
                <a:p>
                  <a:endParaRPr lang="en-US"/>
                </a:p>
              </p:txBody>
            </p:sp>
          </p:grpSp>
          <p:grpSp>
            <p:nvGrpSpPr>
              <p:cNvPr id="37" name="Group 92"/>
              <p:cNvGrpSpPr>
                <a:grpSpLocks/>
              </p:cNvGrpSpPr>
              <p:nvPr/>
            </p:nvGrpSpPr>
            <p:grpSpPr bwMode="auto">
              <a:xfrm>
                <a:off x="1895" y="1324"/>
                <a:ext cx="303" cy="518"/>
                <a:chOff x="1895" y="1324"/>
                <a:chExt cx="303" cy="518"/>
              </a:xfrm>
            </p:grpSpPr>
            <p:sp>
              <p:nvSpPr>
                <p:cNvPr id="83" name="Rectangle 93"/>
                <p:cNvSpPr>
                  <a:spLocks noChangeArrowheads="1"/>
                </p:cNvSpPr>
                <p:nvPr/>
              </p:nvSpPr>
              <p:spPr bwMode="auto">
                <a:xfrm>
                  <a:off x="1938" y="1324"/>
                  <a:ext cx="217" cy="518"/>
                </a:xfrm>
                <a:prstGeom prst="rect">
                  <a:avLst/>
                </a:prstGeom>
                <a:noFill/>
                <a:ln w="9525">
                  <a:noFill/>
                  <a:miter lim="800000"/>
                  <a:headEnd/>
                  <a:tailEnd/>
                </a:ln>
                <a:effectLst/>
              </p:spPr>
              <p:txBody>
                <a:bodyPr/>
                <a:lstStyle/>
                <a:p>
                  <a:endParaRPr lang="en-US">
                    <a:cs typeface="Times New Roman" pitchFamily="18" charset="0"/>
                  </a:endParaRPr>
                </a:p>
                <a:p>
                  <a:pPr eaLnBrk="0" hangingPunct="0"/>
                  <a:endParaRPr lang="en-US"/>
                </a:p>
              </p:txBody>
            </p:sp>
            <p:sp>
              <p:nvSpPr>
                <p:cNvPr id="84" name="Rectangle 94"/>
                <p:cNvSpPr>
                  <a:spLocks noChangeArrowheads="1"/>
                </p:cNvSpPr>
                <p:nvPr/>
              </p:nvSpPr>
              <p:spPr bwMode="auto">
                <a:xfrm>
                  <a:off x="1895" y="1324"/>
                  <a:ext cx="303" cy="518"/>
                </a:xfrm>
                <a:prstGeom prst="rect">
                  <a:avLst/>
                </a:prstGeom>
                <a:noFill/>
                <a:ln w="7">
                  <a:solidFill>
                    <a:srgbClr val="A0A0A0"/>
                  </a:solidFill>
                  <a:miter lim="800000"/>
                  <a:headEnd/>
                  <a:tailEnd/>
                </a:ln>
                <a:effectLst/>
              </p:spPr>
              <p:txBody>
                <a:bodyPr/>
                <a:lstStyle/>
                <a:p>
                  <a:endParaRPr lang="en-US"/>
                </a:p>
              </p:txBody>
            </p:sp>
          </p:grpSp>
          <p:grpSp>
            <p:nvGrpSpPr>
              <p:cNvPr id="38" name="Group 95"/>
              <p:cNvGrpSpPr>
                <a:grpSpLocks/>
              </p:cNvGrpSpPr>
              <p:nvPr/>
            </p:nvGrpSpPr>
            <p:grpSpPr bwMode="auto">
              <a:xfrm>
                <a:off x="2198" y="1324"/>
                <a:ext cx="336" cy="518"/>
                <a:chOff x="2198" y="1324"/>
                <a:chExt cx="336" cy="518"/>
              </a:xfrm>
            </p:grpSpPr>
            <p:sp>
              <p:nvSpPr>
                <p:cNvPr id="81" name="Rectangle 96"/>
                <p:cNvSpPr>
                  <a:spLocks noChangeArrowheads="1"/>
                </p:cNvSpPr>
                <p:nvPr/>
              </p:nvSpPr>
              <p:spPr bwMode="auto">
                <a:xfrm>
                  <a:off x="2241" y="1324"/>
                  <a:ext cx="250" cy="518"/>
                </a:xfrm>
                <a:prstGeom prst="rect">
                  <a:avLst/>
                </a:prstGeom>
                <a:noFill/>
                <a:ln w="9525">
                  <a:noFill/>
                  <a:miter lim="800000"/>
                  <a:headEnd/>
                  <a:tailEnd/>
                </a:ln>
                <a:effectLst/>
              </p:spPr>
              <p:txBody>
                <a:bodyPr/>
                <a:lstStyle/>
                <a:p>
                  <a:r>
                    <a:rPr lang="en-US">
                      <a:latin typeface="Arial Narrow" pitchFamily="34" charset="0"/>
                      <a:cs typeface="Times New Roman" pitchFamily="18" charset="0"/>
                    </a:rPr>
                    <a:t>T1</a:t>
                  </a:r>
                  <a:endParaRPr lang="en-US">
                    <a:cs typeface="Times New Roman" pitchFamily="18" charset="0"/>
                  </a:endParaRPr>
                </a:p>
                <a:p>
                  <a:pPr eaLnBrk="0" hangingPunct="0"/>
                  <a:endParaRPr lang="en-US"/>
                </a:p>
              </p:txBody>
            </p:sp>
            <p:sp>
              <p:nvSpPr>
                <p:cNvPr id="82" name="Rectangle 97"/>
                <p:cNvSpPr>
                  <a:spLocks noChangeArrowheads="1"/>
                </p:cNvSpPr>
                <p:nvPr/>
              </p:nvSpPr>
              <p:spPr bwMode="auto">
                <a:xfrm>
                  <a:off x="2198" y="1324"/>
                  <a:ext cx="336" cy="518"/>
                </a:xfrm>
                <a:prstGeom prst="rect">
                  <a:avLst/>
                </a:prstGeom>
                <a:noFill/>
                <a:ln w="7">
                  <a:solidFill>
                    <a:srgbClr val="A0A0A0"/>
                  </a:solidFill>
                  <a:miter lim="800000"/>
                  <a:headEnd/>
                  <a:tailEnd/>
                </a:ln>
                <a:effectLst/>
              </p:spPr>
              <p:txBody>
                <a:bodyPr/>
                <a:lstStyle/>
                <a:p>
                  <a:endParaRPr lang="en-US"/>
                </a:p>
              </p:txBody>
            </p:sp>
          </p:grpSp>
          <p:grpSp>
            <p:nvGrpSpPr>
              <p:cNvPr id="39" name="Group 98"/>
              <p:cNvGrpSpPr>
                <a:grpSpLocks/>
              </p:cNvGrpSpPr>
              <p:nvPr/>
            </p:nvGrpSpPr>
            <p:grpSpPr bwMode="auto">
              <a:xfrm>
                <a:off x="2534" y="1324"/>
                <a:ext cx="304" cy="518"/>
                <a:chOff x="2534" y="1324"/>
                <a:chExt cx="304" cy="518"/>
              </a:xfrm>
            </p:grpSpPr>
            <p:sp>
              <p:nvSpPr>
                <p:cNvPr id="79" name="Rectangle 99"/>
                <p:cNvSpPr>
                  <a:spLocks noChangeArrowheads="1"/>
                </p:cNvSpPr>
                <p:nvPr/>
              </p:nvSpPr>
              <p:spPr bwMode="auto">
                <a:xfrm>
                  <a:off x="2577" y="1324"/>
                  <a:ext cx="218" cy="518"/>
                </a:xfrm>
                <a:prstGeom prst="rect">
                  <a:avLst/>
                </a:prstGeom>
                <a:noFill/>
                <a:ln w="9525">
                  <a:noFill/>
                  <a:miter lim="800000"/>
                  <a:headEnd/>
                  <a:tailEnd/>
                </a:ln>
                <a:effectLst/>
              </p:spPr>
              <p:txBody>
                <a:bodyPr/>
                <a:lstStyle/>
                <a:p>
                  <a:r>
                    <a:rPr lang="en-US">
                      <a:latin typeface="Arial Narrow" pitchFamily="34" charset="0"/>
                      <a:cs typeface="Times New Roman" pitchFamily="18" charset="0"/>
                    </a:rPr>
                    <a:t>T2</a:t>
                  </a:r>
                  <a:endParaRPr lang="en-US">
                    <a:cs typeface="Times New Roman" pitchFamily="18" charset="0"/>
                  </a:endParaRPr>
                </a:p>
                <a:p>
                  <a:pPr eaLnBrk="0" hangingPunct="0"/>
                  <a:endParaRPr lang="en-US"/>
                </a:p>
              </p:txBody>
            </p:sp>
            <p:sp>
              <p:nvSpPr>
                <p:cNvPr id="80" name="Rectangle 100"/>
                <p:cNvSpPr>
                  <a:spLocks noChangeArrowheads="1"/>
                </p:cNvSpPr>
                <p:nvPr/>
              </p:nvSpPr>
              <p:spPr bwMode="auto">
                <a:xfrm>
                  <a:off x="2534" y="1324"/>
                  <a:ext cx="304" cy="518"/>
                </a:xfrm>
                <a:prstGeom prst="rect">
                  <a:avLst/>
                </a:prstGeom>
                <a:noFill/>
                <a:ln w="7">
                  <a:solidFill>
                    <a:srgbClr val="A0A0A0"/>
                  </a:solidFill>
                  <a:miter lim="800000"/>
                  <a:headEnd/>
                  <a:tailEnd/>
                </a:ln>
                <a:effectLst/>
              </p:spPr>
              <p:txBody>
                <a:bodyPr/>
                <a:lstStyle/>
                <a:p>
                  <a:endParaRPr lang="en-US"/>
                </a:p>
              </p:txBody>
            </p:sp>
          </p:grpSp>
          <p:grpSp>
            <p:nvGrpSpPr>
              <p:cNvPr id="40" name="Group 101"/>
              <p:cNvGrpSpPr>
                <a:grpSpLocks/>
              </p:cNvGrpSpPr>
              <p:nvPr/>
            </p:nvGrpSpPr>
            <p:grpSpPr bwMode="auto">
              <a:xfrm>
                <a:off x="2838" y="1324"/>
                <a:ext cx="336" cy="518"/>
                <a:chOff x="2838" y="1324"/>
                <a:chExt cx="336" cy="518"/>
              </a:xfrm>
            </p:grpSpPr>
            <p:sp>
              <p:nvSpPr>
                <p:cNvPr id="77" name="Rectangle 102"/>
                <p:cNvSpPr>
                  <a:spLocks noChangeArrowheads="1"/>
                </p:cNvSpPr>
                <p:nvPr/>
              </p:nvSpPr>
              <p:spPr bwMode="auto">
                <a:xfrm>
                  <a:off x="2881" y="1324"/>
                  <a:ext cx="250" cy="518"/>
                </a:xfrm>
                <a:prstGeom prst="rect">
                  <a:avLst/>
                </a:prstGeom>
                <a:noFill/>
                <a:ln w="9525">
                  <a:noFill/>
                  <a:miter lim="800000"/>
                  <a:headEnd/>
                  <a:tailEnd/>
                </a:ln>
                <a:effectLst/>
              </p:spPr>
              <p:txBody>
                <a:bodyPr/>
                <a:lstStyle/>
                <a:p>
                  <a:r>
                    <a:rPr lang="en-US">
                      <a:latin typeface="Arial Narrow" pitchFamily="34" charset="0"/>
                      <a:cs typeface="Times New Roman" pitchFamily="18" charset="0"/>
                    </a:rPr>
                    <a:t>T1</a:t>
                  </a:r>
                  <a:endParaRPr lang="en-US">
                    <a:cs typeface="Times New Roman" pitchFamily="18" charset="0"/>
                  </a:endParaRPr>
                </a:p>
                <a:p>
                  <a:pPr eaLnBrk="0" hangingPunct="0"/>
                  <a:endParaRPr lang="en-US"/>
                </a:p>
              </p:txBody>
            </p:sp>
            <p:sp>
              <p:nvSpPr>
                <p:cNvPr id="78" name="Rectangle 103"/>
                <p:cNvSpPr>
                  <a:spLocks noChangeArrowheads="1"/>
                </p:cNvSpPr>
                <p:nvPr/>
              </p:nvSpPr>
              <p:spPr bwMode="auto">
                <a:xfrm>
                  <a:off x="2838" y="1324"/>
                  <a:ext cx="336" cy="518"/>
                </a:xfrm>
                <a:prstGeom prst="rect">
                  <a:avLst/>
                </a:prstGeom>
                <a:noFill/>
                <a:ln w="7">
                  <a:solidFill>
                    <a:srgbClr val="A0A0A0"/>
                  </a:solidFill>
                  <a:miter lim="800000"/>
                  <a:headEnd/>
                  <a:tailEnd/>
                </a:ln>
                <a:effectLst/>
              </p:spPr>
              <p:txBody>
                <a:bodyPr/>
                <a:lstStyle/>
                <a:p>
                  <a:endParaRPr lang="en-US"/>
                </a:p>
              </p:txBody>
            </p:sp>
          </p:grpSp>
          <p:grpSp>
            <p:nvGrpSpPr>
              <p:cNvPr id="41" name="Group 104"/>
              <p:cNvGrpSpPr>
                <a:grpSpLocks/>
              </p:cNvGrpSpPr>
              <p:nvPr/>
            </p:nvGrpSpPr>
            <p:grpSpPr bwMode="auto">
              <a:xfrm>
                <a:off x="3174" y="1324"/>
                <a:ext cx="336" cy="518"/>
                <a:chOff x="3174" y="1324"/>
                <a:chExt cx="336" cy="518"/>
              </a:xfrm>
            </p:grpSpPr>
            <p:sp>
              <p:nvSpPr>
                <p:cNvPr id="75" name="Rectangle 105"/>
                <p:cNvSpPr>
                  <a:spLocks noChangeArrowheads="1"/>
                </p:cNvSpPr>
                <p:nvPr/>
              </p:nvSpPr>
              <p:spPr bwMode="auto">
                <a:xfrm>
                  <a:off x="3217" y="1324"/>
                  <a:ext cx="250" cy="518"/>
                </a:xfrm>
                <a:prstGeom prst="rect">
                  <a:avLst/>
                </a:prstGeom>
                <a:noFill/>
                <a:ln w="9525">
                  <a:noFill/>
                  <a:miter lim="800000"/>
                  <a:headEnd/>
                  <a:tailEnd/>
                </a:ln>
                <a:effectLst/>
              </p:spPr>
              <p:txBody>
                <a:bodyPr/>
                <a:lstStyle/>
                <a:p>
                  <a:r>
                    <a:rPr lang="en-US">
                      <a:latin typeface="Arial Narrow" pitchFamily="34" charset="0"/>
                      <a:cs typeface="Times New Roman" pitchFamily="18" charset="0"/>
                    </a:rPr>
                    <a:t>T2</a:t>
                  </a:r>
                  <a:endParaRPr lang="en-US">
                    <a:cs typeface="Times New Roman" pitchFamily="18" charset="0"/>
                  </a:endParaRPr>
                </a:p>
                <a:p>
                  <a:pPr eaLnBrk="0" hangingPunct="0"/>
                  <a:endParaRPr lang="en-US"/>
                </a:p>
              </p:txBody>
            </p:sp>
            <p:sp>
              <p:nvSpPr>
                <p:cNvPr id="76" name="Rectangle 106"/>
                <p:cNvSpPr>
                  <a:spLocks noChangeArrowheads="1"/>
                </p:cNvSpPr>
                <p:nvPr/>
              </p:nvSpPr>
              <p:spPr bwMode="auto">
                <a:xfrm>
                  <a:off x="3174" y="1324"/>
                  <a:ext cx="336" cy="518"/>
                </a:xfrm>
                <a:prstGeom prst="rect">
                  <a:avLst/>
                </a:prstGeom>
                <a:noFill/>
                <a:ln w="7">
                  <a:solidFill>
                    <a:srgbClr val="A0A0A0"/>
                  </a:solidFill>
                  <a:miter lim="800000"/>
                  <a:headEnd/>
                  <a:tailEnd/>
                </a:ln>
                <a:effectLst/>
              </p:spPr>
              <p:txBody>
                <a:bodyPr/>
                <a:lstStyle/>
                <a:p>
                  <a:endParaRPr lang="en-US"/>
                </a:p>
              </p:txBody>
            </p:sp>
          </p:grpSp>
          <p:grpSp>
            <p:nvGrpSpPr>
              <p:cNvPr id="42" name="Group 107"/>
              <p:cNvGrpSpPr>
                <a:grpSpLocks/>
              </p:cNvGrpSpPr>
              <p:nvPr/>
            </p:nvGrpSpPr>
            <p:grpSpPr bwMode="auto">
              <a:xfrm>
                <a:off x="3510" y="1324"/>
                <a:ext cx="336" cy="518"/>
                <a:chOff x="3510" y="1324"/>
                <a:chExt cx="336" cy="518"/>
              </a:xfrm>
            </p:grpSpPr>
            <p:sp>
              <p:nvSpPr>
                <p:cNvPr id="73" name="Rectangle 108"/>
                <p:cNvSpPr>
                  <a:spLocks noChangeArrowheads="1"/>
                </p:cNvSpPr>
                <p:nvPr/>
              </p:nvSpPr>
              <p:spPr bwMode="auto">
                <a:xfrm>
                  <a:off x="3553" y="1324"/>
                  <a:ext cx="250" cy="518"/>
                </a:xfrm>
                <a:prstGeom prst="rect">
                  <a:avLst/>
                </a:prstGeom>
                <a:noFill/>
                <a:ln w="9525">
                  <a:noFill/>
                  <a:miter lim="800000"/>
                  <a:headEnd/>
                  <a:tailEnd/>
                </a:ln>
                <a:effectLst/>
              </p:spPr>
              <p:txBody>
                <a:bodyPr/>
                <a:lstStyle/>
                <a:p>
                  <a:pPr eaLnBrk="0" hangingPunct="0"/>
                  <a:endParaRPr lang="en-US"/>
                </a:p>
              </p:txBody>
            </p:sp>
            <p:sp>
              <p:nvSpPr>
                <p:cNvPr id="74" name="Rectangle 109"/>
                <p:cNvSpPr>
                  <a:spLocks noChangeArrowheads="1"/>
                </p:cNvSpPr>
                <p:nvPr/>
              </p:nvSpPr>
              <p:spPr bwMode="auto">
                <a:xfrm>
                  <a:off x="3510" y="1324"/>
                  <a:ext cx="336" cy="518"/>
                </a:xfrm>
                <a:prstGeom prst="rect">
                  <a:avLst/>
                </a:prstGeom>
                <a:noFill/>
                <a:ln w="7">
                  <a:solidFill>
                    <a:srgbClr val="A0A0A0"/>
                  </a:solidFill>
                  <a:miter lim="800000"/>
                  <a:headEnd/>
                  <a:tailEnd/>
                </a:ln>
                <a:effectLst/>
              </p:spPr>
              <p:txBody>
                <a:bodyPr/>
                <a:lstStyle/>
                <a:p>
                  <a:endParaRPr lang="en-US"/>
                </a:p>
              </p:txBody>
            </p:sp>
          </p:grpSp>
          <p:grpSp>
            <p:nvGrpSpPr>
              <p:cNvPr id="43" name="Group 110"/>
              <p:cNvGrpSpPr>
                <a:grpSpLocks/>
              </p:cNvGrpSpPr>
              <p:nvPr/>
            </p:nvGrpSpPr>
            <p:grpSpPr bwMode="auto">
              <a:xfrm>
                <a:off x="445" y="1842"/>
                <a:ext cx="451" cy="518"/>
                <a:chOff x="445" y="1842"/>
                <a:chExt cx="451" cy="518"/>
              </a:xfrm>
            </p:grpSpPr>
            <p:sp>
              <p:nvSpPr>
                <p:cNvPr id="71" name="Rectangle 111"/>
                <p:cNvSpPr>
                  <a:spLocks noChangeArrowheads="1"/>
                </p:cNvSpPr>
                <p:nvPr/>
              </p:nvSpPr>
              <p:spPr bwMode="auto">
                <a:xfrm>
                  <a:off x="488" y="1842"/>
                  <a:ext cx="365" cy="518"/>
                </a:xfrm>
                <a:prstGeom prst="rect">
                  <a:avLst/>
                </a:prstGeom>
                <a:noFill/>
                <a:ln w="9525">
                  <a:noFill/>
                  <a:miter lim="800000"/>
                  <a:headEnd/>
                  <a:tailEnd/>
                </a:ln>
                <a:effectLst/>
              </p:spPr>
              <p:txBody>
                <a:bodyPr/>
                <a:lstStyle/>
                <a:p>
                  <a:r>
                    <a:rPr lang="en-US" dirty="0">
                      <a:latin typeface="Arial Narrow" pitchFamily="34" charset="0"/>
                      <a:cs typeface="Times New Roman" pitchFamily="18" charset="0"/>
                    </a:rPr>
                    <a:t>500 </a:t>
                  </a:r>
                  <a:r>
                    <a:rPr lang="en-US" dirty="0" smtClean="0">
                      <a:latin typeface="Arial Narrow" pitchFamily="34" charset="0"/>
                      <a:cs typeface="Times New Roman" pitchFamily="18" charset="0"/>
                    </a:rPr>
                    <a:t>ct</a:t>
                  </a:r>
                  <a:endParaRPr lang="en-US" dirty="0">
                    <a:cs typeface="Times New Roman" pitchFamily="18" charset="0"/>
                  </a:endParaRPr>
                </a:p>
                <a:p>
                  <a:pPr eaLnBrk="0" hangingPunct="0"/>
                  <a:endParaRPr lang="en-US" dirty="0"/>
                </a:p>
              </p:txBody>
            </p:sp>
            <p:sp>
              <p:nvSpPr>
                <p:cNvPr id="72" name="Rectangle 112"/>
                <p:cNvSpPr>
                  <a:spLocks noChangeArrowheads="1"/>
                </p:cNvSpPr>
                <p:nvPr/>
              </p:nvSpPr>
              <p:spPr bwMode="auto">
                <a:xfrm>
                  <a:off x="445" y="1842"/>
                  <a:ext cx="451" cy="518"/>
                </a:xfrm>
                <a:prstGeom prst="rect">
                  <a:avLst/>
                </a:prstGeom>
                <a:noFill/>
                <a:ln w="7">
                  <a:solidFill>
                    <a:srgbClr val="A0A0A0"/>
                  </a:solidFill>
                  <a:miter lim="800000"/>
                  <a:headEnd/>
                  <a:tailEnd/>
                </a:ln>
                <a:effectLst/>
              </p:spPr>
              <p:txBody>
                <a:bodyPr/>
                <a:lstStyle/>
                <a:p>
                  <a:endParaRPr lang="en-US"/>
                </a:p>
              </p:txBody>
            </p:sp>
          </p:grpSp>
          <p:grpSp>
            <p:nvGrpSpPr>
              <p:cNvPr id="44" name="Group 113"/>
              <p:cNvGrpSpPr>
                <a:grpSpLocks/>
              </p:cNvGrpSpPr>
              <p:nvPr/>
            </p:nvGrpSpPr>
            <p:grpSpPr bwMode="auto">
              <a:xfrm>
                <a:off x="896" y="1842"/>
                <a:ext cx="333" cy="518"/>
                <a:chOff x="896" y="1842"/>
                <a:chExt cx="333" cy="518"/>
              </a:xfrm>
            </p:grpSpPr>
            <p:sp>
              <p:nvSpPr>
                <p:cNvPr id="69" name="Rectangle 114"/>
                <p:cNvSpPr>
                  <a:spLocks noChangeArrowheads="1"/>
                </p:cNvSpPr>
                <p:nvPr/>
              </p:nvSpPr>
              <p:spPr bwMode="auto">
                <a:xfrm>
                  <a:off x="939" y="1842"/>
                  <a:ext cx="247" cy="518"/>
                </a:xfrm>
                <a:prstGeom prst="rect">
                  <a:avLst/>
                </a:prstGeom>
                <a:noFill/>
                <a:ln w="9525">
                  <a:noFill/>
                  <a:miter lim="800000"/>
                  <a:headEnd/>
                  <a:tailEnd/>
                </a:ln>
                <a:effectLst/>
              </p:spPr>
              <p:txBody>
                <a:bodyPr/>
                <a:lstStyle/>
                <a:p>
                  <a:pPr eaLnBrk="0" hangingPunct="0"/>
                  <a:endParaRPr lang="en-US"/>
                </a:p>
              </p:txBody>
            </p:sp>
            <p:sp>
              <p:nvSpPr>
                <p:cNvPr id="70" name="Rectangle 115"/>
                <p:cNvSpPr>
                  <a:spLocks noChangeArrowheads="1"/>
                </p:cNvSpPr>
                <p:nvPr/>
              </p:nvSpPr>
              <p:spPr bwMode="auto">
                <a:xfrm>
                  <a:off x="896" y="1842"/>
                  <a:ext cx="333" cy="518"/>
                </a:xfrm>
                <a:prstGeom prst="rect">
                  <a:avLst/>
                </a:prstGeom>
                <a:noFill/>
                <a:ln w="7">
                  <a:solidFill>
                    <a:srgbClr val="A0A0A0"/>
                  </a:solidFill>
                  <a:miter lim="800000"/>
                  <a:headEnd/>
                  <a:tailEnd/>
                </a:ln>
                <a:effectLst/>
              </p:spPr>
              <p:txBody>
                <a:bodyPr/>
                <a:lstStyle/>
                <a:p>
                  <a:endParaRPr lang="en-US"/>
                </a:p>
              </p:txBody>
            </p:sp>
          </p:grpSp>
          <p:grpSp>
            <p:nvGrpSpPr>
              <p:cNvPr id="45" name="Group 116"/>
              <p:cNvGrpSpPr>
                <a:grpSpLocks/>
              </p:cNvGrpSpPr>
              <p:nvPr/>
            </p:nvGrpSpPr>
            <p:grpSpPr bwMode="auto">
              <a:xfrm>
                <a:off x="1229" y="1842"/>
                <a:ext cx="333" cy="518"/>
                <a:chOff x="1229" y="1842"/>
                <a:chExt cx="333" cy="518"/>
              </a:xfrm>
            </p:grpSpPr>
            <p:sp>
              <p:nvSpPr>
                <p:cNvPr id="67" name="Rectangle 117"/>
                <p:cNvSpPr>
                  <a:spLocks noChangeArrowheads="1"/>
                </p:cNvSpPr>
                <p:nvPr/>
              </p:nvSpPr>
              <p:spPr bwMode="auto">
                <a:xfrm>
                  <a:off x="1272" y="1842"/>
                  <a:ext cx="247" cy="518"/>
                </a:xfrm>
                <a:prstGeom prst="rect">
                  <a:avLst/>
                </a:prstGeom>
                <a:noFill/>
                <a:ln w="9525">
                  <a:noFill/>
                  <a:miter lim="800000"/>
                  <a:headEnd/>
                  <a:tailEnd/>
                </a:ln>
                <a:effectLst/>
              </p:spPr>
              <p:txBody>
                <a:bodyPr/>
                <a:lstStyle/>
                <a:p>
                  <a:r>
                    <a:rPr lang="en-US">
                      <a:latin typeface="Arial Narrow" pitchFamily="34" charset="0"/>
                      <a:cs typeface="Times New Roman" pitchFamily="18" charset="0"/>
                    </a:rPr>
                    <a:t>T1</a:t>
                  </a:r>
                  <a:endParaRPr lang="en-US">
                    <a:cs typeface="Times New Roman" pitchFamily="18" charset="0"/>
                  </a:endParaRPr>
                </a:p>
                <a:p>
                  <a:pPr eaLnBrk="0" hangingPunct="0"/>
                  <a:endParaRPr lang="en-US"/>
                </a:p>
              </p:txBody>
            </p:sp>
            <p:sp>
              <p:nvSpPr>
                <p:cNvPr id="68" name="Rectangle 118"/>
                <p:cNvSpPr>
                  <a:spLocks noChangeArrowheads="1"/>
                </p:cNvSpPr>
                <p:nvPr/>
              </p:nvSpPr>
              <p:spPr bwMode="auto">
                <a:xfrm>
                  <a:off x="1229" y="1842"/>
                  <a:ext cx="333" cy="518"/>
                </a:xfrm>
                <a:prstGeom prst="rect">
                  <a:avLst/>
                </a:prstGeom>
                <a:noFill/>
                <a:ln w="7">
                  <a:solidFill>
                    <a:srgbClr val="A0A0A0"/>
                  </a:solidFill>
                  <a:miter lim="800000"/>
                  <a:headEnd/>
                  <a:tailEnd/>
                </a:ln>
                <a:effectLst/>
              </p:spPr>
              <p:txBody>
                <a:bodyPr/>
                <a:lstStyle/>
                <a:p>
                  <a:endParaRPr lang="en-US"/>
                </a:p>
              </p:txBody>
            </p:sp>
          </p:grpSp>
          <p:grpSp>
            <p:nvGrpSpPr>
              <p:cNvPr id="46" name="Group 119"/>
              <p:cNvGrpSpPr>
                <a:grpSpLocks/>
              </p:cNvGrpSpPr>
              <p:nvPr/>
            </p:nvGrpSpPr>
            <p:grpSpPr bwMode="auto">
              <a:xfrm>
                <a:off x="1562" y="1842"/>
                <a:ext cx="333" cy="518"/>
                <a:chOff x="1562" y="1842"/>
                <a:chExt cx="333" cy="518"/>
              </a:xfrm>
            </p:grpSpPr>
            <p:sp>
              <p:nvSpPr>
                <p:cNvPr id="65" name="Rectangle 120"/>
                <p:cNvSpPr>
                  <a:spLocks noChangeArrowheads="1"/>
                </p:cNvSpPr>
                <p:nvPr/>
              </p:nvSpPr>
              <p:spPr bwMode="auto">
                <a:xfrm>
                  <a:off x="1605" y="1842"/>
                  <a:ext cx="247" cy="518"/>
                </a:xfrm>
                <a:prstGeom prst="rect">
                  <a:avLst/>
                </a:prstGeom>
                <a:noFill/>
                <a:ln w="9525">
                  <a:noFill/>
                  <a:miter lim="800000"/>
                  <a:headEnd/>
                  <a:tailEnd/>
                </a:ln>
                <a:effectLst/>
              </p:spPr>
              <p:txBody>
                <a:bodyPr/>
                <a:lstStyle/>
                <a:p>
                  <a:r>
                    <a:rPr lang="en-US">
                      <a:latin typeface="Arial Narrow" pitchFamily="34" charset="0"/>
                      <a:cs typeface="Times New Roman" pitchFamily="18" charset="0"/>
                    </a:rPr>
                    <a:t>T2</a:t>
                  </a:r>
                  <a:endParaRPr lang="en-US">
                    <a:cs typeface="Times New Roman" pitchFamily="18" charset="0"/>
                  </a:endParaRPr>
                </a:p>
                <a:p>
                  <a:pPr eaLnBrk="0" hangingPunct="0"/>
                  <a:endParaRPr lang="en-US"/>
                </a:p>
              </p:txBody>
            </p:sp>
            <p:sp>
              <p:nvSpPr>
                <p:cNvPr id="66" name="Rectangle 121"/>
                <p:cNvSpPr>
                  <a:spLocks noChangeArrowheads="1"/>
                </p:cNvSpPr>
                <p:nvPr/>
              </p:nvSpPr>
              <p:spPr bwMode="auto">
                <a:xfrm>
                  <a:off x="1562" y="1842"/>
                  <a:ext cx="333" cy="518"/>
                </a:xfrm>
                <a:prstGeom prst="rect">
                  <a:avLst/>
                </a:prstGeom>
                <a:noFill/>
                <a:ln w="7">
                  <a:solidFill>
                    <a:srgbClr val="A0A0A0"/>
                  </a:solidFill>
                  <a:miter lim="800000"/>
                  <a:headEnd/>
                  <a:tailEnd/>
                </a:ln>
                <a:effectLst/>
              </p:spPr>
              <p:txBody>
                <a:bodyPr/>
                <a:lstStyle/>
                <a:p>
                  <a:endParaRPr lang="en-US"/>
                </a:p>
              </p:txBody>
            </p:sp>
          </p:grpSp>
          <p:grpSp>
            <p:nvGrpSpPr>
              <p:cNvPr id="47" name="Group 122"/>
              <p:cNvGrpSpPr>
                <a:grpSpLocks/>
              </p:cNvGrpSpPr>
              <p:nvPr/>
            </p:nvGrpSpPr>
            <p:grpSpPr bwMode="auto">
              <a:xfrm>
                <a:off x="1895" y="1842"/>
                <a:ext cx="303" cy="518"/>
                <a:chOff x="1895" y="1842"/>
                <a:chExt cx="303" cy="518"/>
              </a:xfrm>
            </p:grpSpPr>
            <p:sp>
              <p:nvSpPr>
                <p:cNvPr id="63" name="Rectangle 123"/>
                <p:cNvSpPr>
                  <a:spLocks noChangeArrowheads="1"/>
                </p:cNvSpPr>
                <p:nvPr/>
              </p:nvSpPr>
              <p:spPr bwMode="auto">
                <a:xfrm>
                  <a:off x="1938" y="1842"/>
                  <a:ext cx="217" cy="518"/>
                </a:xfrm>
                <a:prstGeom prst="rect">
                  <a:avLst/>
                </a:prstGeom>
                <a:noFill/>
                <a:ln w="9525">
                  <a:noFill/>
                  <a:miter lim="800000"/>
                  <a:headEnd/>
                  <a:tailEnd/>
                </a:ln>
                <a:effectLst/>
              </p:spPr>
              <p:txBody>
                <a:bodyPr/>
                <a:lstStyle/>
                <a:p>
                  <a:r>
                    <a:rPr lang="en-US">
                      <a:latin typeface="Arial Narrow" pitchFamily="34" charset="0"/>
                      <a:cs typeface="Times New Roman" pitchFamily="18" charset="0"/>
                    </a:rPr>
                    <a:t>T1</a:t>
                  </a:r>
                  <a:endParaRPr lang="en-US">
                    <a:cs typeface="Times New Roman" pitchFamily="18" charset="0"/>
                  </a:endParaRPr>
                </a:p>
                <a:p>
                  <a:pPr eaLnBrk="0" hangingPunct="0"/>
                  <a:endParaRPr lang="en-US"/>
                </a:p>
              </p:txBody>
            </p:sp>
            <p:sp>
              <p:nvSpPr>
                <p:cNvPr id="64" name="Rectangle 124"/>
                <p:cNvSpPr>
                  <a:spLocks noChangeArrowheads="1"/>
                </p:cNvSpPr>
                <p:nvPr/>
              </p:nvSpPr>
              <p:spPr bwMode="auto">
                <a:xfrm>
                  <a:off x="1895" y="1842"/>
                  <a:ext cx="303" cy="518"/>
                </a:xfrm>
                <a:prstGeom prst="rect">
                  <a:avLst/>
                </a:prstGeom>
                <a:noFill/>
                <a:ln w="7">
                  <a:solidFill>
                    <a:srgbClr val="A0A0A0"/>
                  </a:solidFill>
                  <a:miter lim="800000"/>
                  <a:headEnd/>
                  <a:tailEnd/>
                </a:ln>
                <a:effectLst/>
              </p:spPr>
              <p:txBody>
                <a:bodyPr/>
                <a:lstStyle/>
                <a:p>
                  <a:endParaRPr lang="en-US"/>
                </a:p>
              </p:txBody>
            </p:sp>
          </p:grpSp>
          <p:grpSp>
            <p:nvGrpSpPr>
              <p:cNvPr id="48" name="Group 125"/>
              <p:cNvGrpSpPr>
                <a:grpSpLocks/>
              </p:cNvGrpSpPr>
              <p:nvPr/>
            </p:nvGrpSpPr>
            <p:grpSpPr bwMode="auto">
              <a:xfrm>
                <a:off x="2198" y="1842"/>
                <a:ext cx="336" cy="518"/>
                <a:chOff x="2198" y="1842"/>
                <a:chExt cx="336" cy="518"/>
              </a:xfrm>
            </p:grpSpPr>
            <p:sp>
              <p:nvSpPr>
                <p:cNvPr id="61" name="Rectangle 126"/>
                <p:cNvSpPr>
                  <a:spLocks noChangeArrowheads="1"/>
                </p:cNvSpPr>
                <p:nvPr/>
              </p:nvSpPr>
              <p:spPr bwMode="auto">
                <a:xfrm>
                  <a:off x="2241" y="1842"/>
                  <a:ext cx="250" cy="518"/>
                </a:xfrm>
                <a:prstGeom prst="rect">
                  <a:avLst/>
                </a:prstGeom>
                <a:noFill/>
                <a:ln w="9525">
                  <a:noFill/>
                  <a:miter lim="800000"/>
                  <a:headEnd/>
                  <a:tailEnd/>
                </a:ln>
                <a:effectLst/>
              </p:spPr>
              <p:txBody>
                <a:bodyPr/>
                <a:lstStyle/>
                <a:p>
                  <a:r>
                    <a:rPr lang="en-US">
                      <a:latin typeface="Arial Narrow" pitchFamily="34" charset="0"/>
                      <a:cs typeface="Times New Roman" pitchFamily="18" charset="0"/>
                    </a:rPr>
                    <a:t>T2 </a:t>
                  </a:r>
                  <a:endParaRPr lang="en-US">
                    <a:cs typeface="Times New Roman" pitchFamily="18" charset="0"/>
                  </a:endParaRPr>
                </a:p>
                <a:p>
                  <a:pPr eaLnBrk="0" hangingPunct="0"/>
                  <a:endParaRPr lang="en-US"/>
                </a:p>
              </p:txBody>
            </p:sp>
            <p:sp>
              <p:nvSpPr>
                <p:cNvPr id="62" name="Rectangle 127"/>
                <p:cNvSpPr>
                  <a:spLocks noChangeArrowheads="1"/>
                </p:cNvSpPr>
                <p:nvPr/>
              </p:nvSpPr>
              <p:spPr bwMode="auto">
                <a:xfrm>
                  <a:off x="2198" y="1842"/>
                  <a:ext cx="336" cy="518"/>
                </a:xfrm>
                <a:prstGeom prst="rect">
                  <a:avLst/>
                </a:prstGeom>
                <a:noFill/>
                <a:ln w="7">
                  <a:solidFill>
                    <a:srgbClr val="A0A0A0"/>
                  </a:solidFill>
                  <a:miter lim="800000"/>
                  <a:headEnd/>
                  <a:tailEnd/>
                </a:ln>
                <a:effectLst/>
              </p:spPr>
              <p:txBody>
                <a:bodyPr/>
                <a:lstStyle/>
                <a:p>
                  <a:endParaRPr lang="en-US"/>
                </a:p>
              </p:txBody>
            </p:sp>
          </p:grpSp>
          <p:grpSp>
            <p:nvGrpSpPr>
              <p:cNvPr id="49" name="Group 128"/>
              <p:cNvGrpSpPr>
                <a:grpSpLocks/>
              </p:cNvGrpSpPr>
              <p:nvPr/>
            </p:nvGrpSpPr>
            <p:grpSpPr bwMode="auto">
              <a:xfrm>
                <a:off x="2534" y="1842"/>
                <a:ext cx="304" cy="518"/>
                <a:chOff x="2534" y="1842"/>
                <a:chExt cx="304" cy="518"/>
              </a:xfrm>
            </p:grpSpPr>
            <p:sp>
              <p:nvSpPr>
                <p:cNvPr id="59" name="Rectangle 129"/>
                <p:cNvSpPr>
                  <a:spLocks noChangeArrowheads="1"/>
                </p:cNvSpPr>
                <p:nvPr/>
              </p:nvSpPr>
              <p:spPr bwMode="auto">
                <a:xfrm>
                  <a:off x="2577" y="1842"/>
                  <a:ext cx="218" cy="518"/>
                </a:xfrm>
                <a:prstGeom prst="rect">
                  <a:avLst/>
                </a:prstGeom>
                <a:noFill/>
                <a:ln w="9525">
                  <a:noFill/>
                  <a:miter lim="800000"/>
                  <a:headEnd/>
                  <a:tailEnd/>
                </a:ln>
                <a:effectLst/>
              </p:spPr>
              <p:txBody>
                <a:bodyPr/>
                <a:lstStyle/>
                <a:p>
                  <a:endParaRPr lang="en-US">
                    <a:cs typeface="Times New Roman" pitchFamily="18" charset="0"/>
                  </a:endParaRPr>
                </a:p>
                <a:p>
                  <a:pPr eaLnBrk="0" hangingPunct="0"/>
                  <a:endParaRPr lang="en-US"/>
                </a:p>
              </p:txBody>
            </p:sp>
            <p:sp>
              <p:nvSpPr>
                <p:cNvPr id="60" name="Rectangle 130"/>
                <p:cNvSpPr>
                  <a:spLocks noChangeArrowheads="1"/>
                </p:cNvSpPr>
                <p:nvPr/>
              </p:nvSpPr>
              <p:spPr bwMode="auto">
                <a:xfrm>
                  <a:off x="2534" y="1842"/>
                  <a:ext cx="304" cy="518"/>
                </a:xfrm>
                <a:prstGeom prst="rect">
                  <a:avLst/>
                </a:prstGeom>
                <a:noFill/>
                <a:ln w="7">
                  <a:solidFill>
                    <a:srgbClr val="A0A0A0"/>
                  </a:solidFill>
                  <a:miter lim="800000"/>
                  <a:headEnd/>
                  <a:tailEnd/>
                </a:ln>
                <a:effectLst/>
              </p:spPr>
              <p:txBody>
                <a:bodyPr/>
                <a:lstStyle/>
                <a:p>
                  <a:endParaRPr lang="en-US"/>
                </a:p>
              </p:txBody>
            </p:sp>
          </p:grpSp>
          <p:grpSp>
            <p:nvGrpSpPr>
              <p:cNvPr id="50" name="Group 131"/>
              <p:cNvGrpSpPr>
                <a:grpSpLocks/>
              </p:cNvGrpSpPr>
              <p:nvPr/>
            </p:nvGrpSpPr>
            <p:grpSpPr bwMode="auto">
              <a:xfrm>
                <a:off x="2838" y="1842"/>
                <a:ext cx="336" cy="518"/>
                <a:chOff x="2838" y="1842"/>
                <a:chExt cx="336" cy="518"/>
              </a:xfrm>
            </p:grpSpPr>
            <p:sp>
              <p:nvSpPr>
                <p:cNvPr id="57" name="Rectangle 132"/>
                <p:cNvSpPr>
                  <a:spLocks noChangeArrowheads="1"/>
                </p:cNvSpPr>
                <p:nvPr/>
              </p:nvSpPr>
              <p:spPr bwMode="auto">
                <a:xfrm>
                  <a:off x="2881" y="1842"/>
                  <a:ext cx="250" cy="518"/>
                </a:xfrm>
                <a:prstGeom prst="rect">
                  <a:avLst/>
                </a:prstGeom>
                <a:noFill/>
                <a:ln w="9525">
                  <a:noFill/>
                  <a:miter lim="800000"/>
                  <a:headEnd/>
                  <a:tailEnd/>
                </a:ln>
                <a:effectLst/>
              </p:spPr>
              <p:txBody>
                <a:bodyPr/>
                <a:lstStyle/>
                <a:p>
                  <a:r>
                    <a:rPr lang="en-US">
                      <a:latin typeface="Arial Narrow" pitchFamily="34" charset="0"/>
                      <a:cs typeface="Times New Roman" pitchFamily="18" charset="0"/>
                    </a:rPr>
                    <a:t>T2</a:t>
                  </a:r>
                  <a:endParaRPr lang="en-US">
                    <a:cs typeface="Times New Roman" pitchFamily="18" charset="0"/>
                  </a:endParaRPr>
                </a:p>
                <a:p>
                  <a:pPr eaLnBrk="0" hangingPunct="0"/>
                  <a:endParaRPr lang="en-US"/>
                </a:p>
              </p:txBody>
            </p:sp>
            <p:sp>
              <p:nvSpPr>
                <p:cNvPr id="58" name="Rectangle 133"/>
                <p:cNvSpPr>
                  <a:spLocks noChangeArrowheads="1"/>
                </p:cNvSpPr>
                <p:nvPr/>
              </p:nvSpPr>
              <p:spPr bwMode="auto">
                <a:xfrm>
                  <a:off x="2838" y="1842"/>
                  <a:ext cx="336" cy="518"/>
                </a:xfrm>
                <a:prstGeom prst="rect">
                  <a:avLst/>
                </a:prstGeom>
                <a:noFill/>
                <a:ln w="7">
                  <a:solidFill>
                    <a:srgbClr val="A0A0A0"/>
                  </a:solidFill>
                  <a:miter lim="800000"/>
                  <a:headEnd/>
                  <a:tailEnd/>
                </a:ln>
                <a:effectLst/>
              </p:spPr>
              <p:txBody>
                <a:bodyPr/>
                <a:lstStyle/>
                <a:p>
                  <a:endParaRPr lang="en-US"/>
                </a:p>
              </p:txBody>
            </p:sp>
          </p:grpSp>
          <p:grpSp>
            <p:nvGrpSpPr>
              <p:cNvPr id="51" name="Group 134"/>
              <p:cNvGrpSpPr>
                <a:grpSpLocks/>
              </p:cNvGrpSpPr>
              <p:nvPr/>
            </p:nvGrpSpPr>
            <p:grpSpPr bwMode="auto">
              <a:xfrm>
                <a:off x="3174" y="1842"/>
                <a:ext cx="336" cy="518"/>
                <a:chOff x="3174" y="1842"/>
                <a:chExt cx="336" cy="518"/>
              </a:xfrm>
            </p:grpSpPr>
            <p:sp>
              <p:nvSpPr>
                <p:cNvPr id="55" name="Rectangle 135"/>
                <p:cNvSpPr>
                  <a:spLocks noChangeArrowheads="1"/>
                </p:cNvSpPr>
                <p:nvPr/>
              </p:nvSpPr>
              <p:spPr bwMode="auto">
                <a:xfrm>
                  <a:off x="3217" y="1842"/>
                  <a:ext cx="250" cy="518"/>
                </a:xfrm>
                <a:prstGeom prst="rect">
                  <a:avLst/>
                </a:prstGeom>
                <a:noFill/>
                <a:ln w="9525">
                  <a:noFill/>
                  <a:miter lim="800000"/>
                  <a:headEnd/>
                  <a:tailEnd/>
                </a:ln>
                <a:effectLst/>
              </p:spPr>
              <p:txBody>
                <a:bodyPr/>
                <a:lstStyle/>
                <a:p>
                  <a:pPr eaLnBrk="0" hangingPunct="0"/>
                  <a:endParaRPr lang="en-US"/>
                </a:p>
              </p:txBody>
            </p:sp>
            <p:sp>
              <p:nvSpPr>
                <p:cNvPr id="56" name="Rectangle 136"/>
                <p:cNvSpPr>
                  <a:spLocks noChangeArrowheads="1"/>
                </p:cNvSpPr>
                <p:nvPr/>
              </p:nvSpPr>
              <p:spPr bwMode="auto">
                <a:xfrm>
                  <a:off x="3174" y="1842"/>
                  <a:ext cx="336" cy="518"/>
                </a:xfrm>
                <a:prstGeom prst="rect">
                  <a:avLst/>
                </a:prstGeom>
                <a:noFill/>
                <a:ln w="7">
                  <a:solidFill>
                    <a:srgbClr val="A0A0A0"/>
                  </a:solidFill>
                  <a:miter lim="800000"/>
                  <a:headEnd/>
                  <a:tailEnd/>
                </a:ln>
                <a:effectLst/>
              </p:spPr>
              <p:txBody>
                <a:bodyPr/>
                <a:lstStyle/>
                <a:p>
                  <a:endParaRPr lang="en-US"/>
                </a:p>
              </p:txBody>
            </p:sp>
          </p:grpSp>
          <p:grpSp>
            <p:nvGrpSpPr>
              <p:cNvPr id="52" name="Group 137"/>
              <p:cNvGrpSpPr>
                <a:grpSpLocks/>
              </p:cNvGrpSpPr>
              <p:nvPr/>
            </p:nvGrpSpPr>
            <p:grpSpPr bwMode="auto">
              <a:xfrm>
                <a:off x="3510" y="1842"/>
                <a:ext cx="336" cy="518"/>
                <a:chOff x="3510" y="1842"/>
                <a:chExt cx="336" cy="518"/>
              </a:xfrm>
            </p:grpSpPr>
            <p:sp>
              <p:nvSpPr>
                <p:cNvPr id="53" name="Rectangle 138"/>
                <p:cNvSpPr>
                  <a:spLocks noChangeArrowheads="1"/>
                </p:cNvSpPr>
                <p:nvPr/>
              </p:nvSpPr>
              <p:spPr bwMode="auto">
                <a:xfrm>
                  <a:off x="3553" y="1842"/>
                  <a:ext cx="250" cy="518"/>
                </a:xfrm>
                <a:prstGeom prst="rect">
                  <a:avLst/>
                </a:prstGeom>
                <a:noFill/>
                <a:ln w="9525">
                  <a:noFill/>
                  <a:miter lim="800000"/>
                  <a:headEnd/>
                  <a:tailEnd/>
                </a:ln>
                <a:effectLst/>
              </p:spPr>
              <p:txBody>
                <a:bodyPr/>
                <a:lstStyle/>
                <a:p>
                  <a:r>
                    <a:rPr lang="en-US">
                      <a:latin typeface="Arial Narrow" pitchFamily="34" charset="0"/>
                      <a:cs typeface="Times New Roman" pitchFamily="18" charset="0"/>
                    </a:rPr>
                    <a:t>T1</a:t>
                  </a:r>
                  <a:endParaRPr lang="en-US">
                    <a:cs typeface="Times New Roman" pitchFamily="18" charset="0"/>
                  </a:endParaRPr>
                </a:p>
                <a:p>
                  <a:pPr eaLnBrk="0" hangingPunct="0"/>
                  <a:endParaRPr lang="en-US"/>
                </a:p>
              </p:txBody>
            </p:sp>
            <p:sp>
              <p:nvSpPr>
                <p:cNvPr id="54" name="Rectangle 139"/>
                <p:cNvSpPr>
                  <a:spLocks noChangeArrowheads="1"/>
                </p:cNvSpPr>
                <p:nvPr/>
              </p:nvSpPr>
              <p:spPr bwMode="auto">
                <a:xfrm>
                  <a:off x="3510" y="1842"/>
                  <a:ext cx="336" cy="518"/>
                </a:xfrm>
                <a:prstGeom prst="rect">
                  <a:avLst/>
                </a:prstGeom>
                <a:noFill/>
                <a:ln w="7">
                  <a:solidFill>
                    <a:srgbClr val="A0A0A0"/>
                  </a:solidFill>
                  <a:miter lim="800000"/>
                  <a:headEnd/>
                  <a:tailEnd/>
                </a:ln>
                <a:effectLst/>
              </p:spPr>
              <p:txBody>
                <a:bodyPr/>
                <a:lstStyle/>
                <a:p>
                  <a:endParaRPr lang="en-US"/>
                </a:p>
              </p:txBody>
            </p:sp>
          </p:grpSp>
        </p:grpSp>
        <p:sp>
          <p:nvSpPr>
            <p:cNvPr id="7" name="Rectangle 140"/>
            <p:cNvSpPr>
              <a:spLocks noChangeArrowheads="1"/>
            </p:cNvSpPr>
            <p:nvPr/>
          </p:nvSpPr>
          <p:spPr bwMode="auto">
            <a:xfrm>
              <a:off x="-3" y="-3"/>
              <a:ext cx="3852" cy="2366"/>
            </a:xfrm>
            <a:prstGeom prst="rect">
              <a:avLst/>
            </a:prstGeom>
            <a:noFill/>
            <a:ln w="9525">
              <a:solidFill>
                <a:srgbClr val="A0A0A0"/>
              </a:solidFill>
              <a:miter lim="800000"/>
              <a:headEnd/>
              <a:tailEnd/>
            </a:ln>
            <a:effectLst/>
          </p:spPr>
          <p:txBody>
            <a:bodyPr/>
            <a:lstStyle/>
            <a:p>
              <a:endParaRPr lang="en-US"/>
            </a:p>
          </p:txBody>
        </p:sp>
      </p:grpSp>
      <p:sp>
        <p:nvSpPr>
          <p:cNvPr id="143" name="Rectangle 142"/>
          <p:cNvSpPr/>
          <p:nvPr/>
        </p:nvSpPr>
        <p:spPr>
          <a:xfrm>
            <a:off x="762000" y="2590800"/>
            <a:ext cx="3967112" cy="461665"/>
          </a:xfrm>
          <a:prstGeom prst="rect">
            <a:avLst/>
          </a:prstGeom>
        </p:spPr>
        <p:txBody>
          <a:bodyPr wrap="none">
            <a:spAutoFit/>
          </a:bodyPr>
          <a:lstStyle/>
          <a:p>
            <a:pPr lvl="0" eaLnBrk="0" hangingPunct="0">
              <a:tabLst>
                <a:tab pos="114300" algn="l"/>
                <a:tab pos="381000" algn="r"/>
                <a:tab pos="2400300" algn="l"/>
                <a:tab pos="4686300" algn="r"/>
                <a:tab pos="5829300" algn="r"/>
              </a:tabLst>
            </a:pPr>
            <a:r>
              <a:rPr lang="en-US" sz="2400" dirty="0" smtClean="0">
                <a:solidFill>
                  <a:srgbClr val="000000"/>
                </a:solidFill>
                <a:latin typeface="Calibri" pitchFamily="34" charset="0"/>
                <a:ea typeface="Times New Roman" pitchFamily="18" charset="0"/>
                <a:cs typeface="Arial" pitchFamily="34" charset="0"/>
              </a:rPr>
              <a:t>Examples provided in ICH Q1D</a:t>
            </a:r>
            <a:endParaRPr lang="en-US" sz="2400" dirty="0" smtClean="0">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0"/>
            <a:ext cx="6208713" cy="917575"/>
          </a:xfrm>
        </p:spPr>
        <p:txBody>
          <a:bodyPr/>
          <a:lstStyle/>
          <a:p>
            <a:r>
              <a:rPr lang="en-US" dirty="0" smtClean="0"/>
              <a:t>New Initiatives!! – Moving Beyond the 20</a:t>
            </a:r>
            <a:r>
              <a:rPr lang="en-US" baseline="30000" dirty="0" smtClean="0"/>
              <a:t>th</a:t>
            </a:r>
            <a:r>
              <a:rPr lang="en-US" dirty="0" smtClean="0"/>
              <a:t> Century?</a:t>
            </a:r>
            <a:endParaRPr lang="en-US" dirty="0"/>
          </a:p>
        </p:txBody>
      </p:sp>
      <p:sp>
        <p:nvSpPr>
          <p:cNvPr id="3" name="Content Placeholder 2"/>
          <p:cNvSpPr>
            <a:spLocks noGrp="1"/>
          </p:cNvSpPr>
          <p:nvPr>
            <p:ph idx="1"/>
          </p:nvPr>
        </p:nvSpPr>
        <p:spPr>
          <a:xfrm>
            <a:off x="0" y="1219200"/>
            <a:ext cx="8991600" cy="1752600"/>
          </a:xfrm>
        </p:spPr>
        <p:txBody>
          <a:bodyPr/>
          <a:lstStyle/>
          <a:p>
            <a:pPr marL="793750" indent="-620713">
              <a:buClrTx/>
              <a:buFont typeface="Arial" pitchFamily="34" charset="0"/>
              <a:buChar char="•"/>
            </a:pPr>
            <a:r>
              <a:rPr lang="en-US" sz="2400" dirty="0" err="1" smtClean="0"/>
              <a:t>Inititiative</a:t>
            </a:r>
            <a:r>
              <a:rPr lang="en-US" sz="2400" dirty="0" smtClean="0"/>
              <a:t>: FDA – Pharmaceutical Quality in the 21</a:t>
            </a:r>
            <a:r>
              <a:rPr lang="en-US" sz="2400" baseline="30000" dirty="0" smtClean="0"/>
              <a:t>st</a:t>
            </a:r>
            <a:r>
              <a:rPr lang="en-US" sz="2400" dirty="0" smtClean="0"/>
              <a:t> Century – 2003</a:t>
            </a:r>
          </a:p>
          <a:p>
            <a:pPr marL="1141413" lvl="1" indent="-328613">
              <a:buClrTx/>
              <a:buFont typeface="Arial" pitchFamily="34" charset="0"/>
              <a:buChar char="•"/>
            </a:pPr>
            <a:r>
              <a:rPr lang="en-US" dirty="0" smtClean="0"/>
              <a:t>Encourage Application of science to better understand </a:t>
            </a:r>
            <a:r>
              <a:rPr lang="en-US" dirty="0" smtClean="0"/>
              <a:t>processes</a:t>
            </a:r>
            <a:endParaRPr lang="en-US" dirty="0" smtClean="0"/>
          </a:p>
        </p:txBody>
      </p:sp>
      <p:sp>
        <p:nvSpPr>
          <p:cNvPr id="4" name="TextBox 3"/>
          <p:cNvSpPr txBox="1"/>
          <p:nvPr/>
        </p:nvSpPr>
        <p:spPr>
          <a:xfrm>
            <a:off x="0" y="2895600"/>
            <a:ext cx="7315200" cy="2923877"/>
          </a:xfrm>
          <a:prstGeom prst="rect">
            <a:avLst/>
          </a:prstGeom>
          <a:noFill/>
        </p:spPr>
        <p:txBody>
          <a:bodyPr wrap="square" rtlCol="0">
            <a:spAutoFit/>
          </a:bodyPr>
          <a:lstStyle/>
          <a:p>
            <a:pPr marL="792163" indent="-617538">
              <a:buClrTx/>
              <a:buFont typeface="Arial" pitchFamily="34" charset="0"/>
              <a:buChar char="•"/>
            </a:pPr>
            <a:r>
              <a:rPr lang="en-US" sz="2400" b="1" dirty="0"/>
              <a:t>Guidance Documents</a:t>
            </a:r>
          </a:p>
          <a:p>
            <a:pPr marL="1143000" lvl="1" indent="-620713">
              <a:buClrTx/>
              <a:buFont typeface="Arial" pitchFamily="34" charset="0"/>
              <a:buChar char="•"/>
            </a:pPr>
            <a:r>
              <a:rPr lang="en-US" sz="2000" b="1" dirty="0"/>
              <a:t>FDA – Blend Uniformity – 2003</a:t>
            </a:r>
          </a:p>
          <a:p>
            <a:pPr marL="1143000" lvl="1" indent="-620713">
              <a:buClrTx/>
              <a:buFont typeface="Arial" pitchFamily="34" charset="0"/>
              <a:buChar char="•"/>
            </a:pPr>
            <a:r>
              <a:rPr lang="en-US" sz="2000" b="1" dirty="0"/>
              <a:t>FDA – Analytical Validation - 2014</a:t>
            </a:r>
          </a:p>
          <a:p>
            <a:pPr marL="1143000" lvl="1" indent="-620713">
              <a:buClrTx/>
              <a:buFont typeface="Arial" pitchFamily="34" charset="0"/>
              <a:buChar char="•"/>
            </a:pPr>
            <a:r>
              <a:rPr lang="en-US" sz="2000" b="1" dirty="0"/>
              <a:t>ICH – Q1A(r2), Q1D, Q1E – 2003</a:t>
            </a:r>
          </a:p>
          <a:p>
            <a:pPr marL="1143000" lvl="1" indent="-620713">
              <a:buClrTx/>
              <a:buFont typeface="Arial" pitchFamily="34" charset="0"/>
              <a:buChar char="•"/>
            </a:pPr>
            <a:r>
              <a:rPr lang="en-US" sz="2000" b="1" dirty="0"/>
              <a:t>ICH </a:t>
            </a:r>
            <a:r>
              <a:rPr lang="en-US" sz="2000" b="1" dirty="0" smtClean="0"/>
              <a:t>–</a:t>
            </a:r>
            <a:r>
              <a:rPr lang="en-US" sz="2000" b="1" smtClean="0"/>
              <a:t>Q2, Q6, </a:t>
            </a:r>
            <a:r>
              <a:rPr lang="en-US" sz="2000" b="1" dirty="0" smtClean="0"/>
              <a:t>Q8</a:t>
            </a:r>
            <a:r>
              <a:rPr lang="en-US" sz="2000" b="1" dirty="0"/>
              <a:t>, Q9, Q10, Q11 – 2005-2012</a:t>
            </a:r>
          </a:p>
          <a:p>
            <a:pPr marL="1143000" lvl="1" indent="-620713">
              <a:buClrTx/>
              <a:buFont typeface="Arial" pitchFamily="34" charset="0"/>
              <a:buChar char="•"/>
            </a:pPr>
            <a:r>
              <a:rPr lang="en-US" sz="2000" b="1" dirty="0"/>
              <a:t>USP&lt;1010&gt; - 2010</a:t>
            </a:r>
          </a:p>
          <a:p>
            <a:pPr marL="1143000" lvl="1" indent="-620713">
              <a:buClrTx/>
              <a:buFont typeface="Arial" pitchFamily="34" charset="0"/>
              <a:buChar char="•"/>
            </a:pPr>
            <a:r>
              <a:rPr lang="en-US" sz="2000" b="1" dirty="0"/>
              <a:t>USP Stimuli to the Revision Process</a:t>
            </a:r>
          </a:p>
          <a:p>
            <a:pPr marL="1479550" lvl="3" indent="-620713">
              <a:buClrTx/>
              <a:buFont typeface="Arial" pitchFamily="34" charset="0"/>
              <a:buChar char="•"/>
            </a:pPr>
            <a:r>
              <a:rPr lang="en-US" sz="2000" b="1" dirty="0"/>
              <a:t>Acceptable, Equivalent, or Better… - 2009</a:t>
            </a:r>
          </a:p>
          <a:p>
            <a:pPr marL="1479550" lvl="3" indent="-620713">
              <a:buClrTx/>
              <a:buFont typeface="Arial" pitchFamily="34" charset="0"/>
              <a:buChar char="•"/>
            </a:pPr>
            <a:r>
              <a:rPr lang="en-US" sz="2000" b="1" dirty="0"/>
              <a:t>Performance Based Monographs - 2009</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447800" y="0"/>
            <a:ext cx="7543800" cy="917575"/>
          </a:xfrm>
        </p:spPr>
        <p:txBody>
          <a:bodyPr/>
          <a:lstStyle/>
          <a:p>
            <a:pPr algn="r"/>
            <a:r>
              <a:rPr lang="en-US" dirty="0" smtClean="0"/>
              <a:t>Risk Assessment + DoE Strategy</a:t>
            </a:r>
          </a:p>
        </p:txBody>
      </p:sp>
      <p:sp>
        <p:nvSpPr>
          <p:cNvPr id="14339" name="Content Placeholder 2"/>
          <p:cNvSpPr>
            <a:spLocks noGrp="1"/>
          </p:cNvSpPr>
          <p:nvPr>
            <p:ph idx="1"/>
          </p:nvPr>
        </p:nvSpPr>
        <p:spPr>
          <a:xfrm>
            <a:off x="2895600" y="1447800"/>
            <a:ext cx="4419600" cy="457200"/>
          </a:xfrm>
        </p:spPr>
        <p:txBody>
          <a:bodyPr/>
          <a:lstStyle/>
          <a:p>
            <a:r>
              <a:rPr lang="en-US" smtClean="0"/>
              <a:t>Standard &amp; Sample Preparation</a:t>
            </a:r>
          </a:p>
          <a:p>
            <a:pPr>
              <a:buFont typeface="Wingdings" pitchFamily="2" charset="2"/>
              <a:buNone/>
            </a:pPr>
            <a:endParaRPr lang="en-US" smtClean="0"/>
          </a:p>
        </p:txBody>
      </p:sp>
      <p:pic>
        <p:nvPicPr>
          <p:cNvPr id="14340" name="Picture 9" descr="C:\Documents and Settings\harrinb\Local Settings\Temporary Internet Files\Content.IE5\I1AL4BFT\MC900305267[1].wmf"/>
          <p:cNvPicPr>
            <a:picLocks noChangeAspect="1" noChangeArrowheads="1"/>
          </p:cNvPicPr>
          <p:nvPr/>
        </p:nvPicPr>
        <p:blipFill>
          <a:blip r:embed="rId3" cstate="print"/>
          <a:srcRect/>
          <a:stretch>
            <a:fillRect/>
          </a:stretch>
        </p:blipFill>
        <p:spPr bwMode="auto">
          <a:xfrm>
            <a:off x="228600" y="990600"/>
            <a:ext cx="1374775" cy="1184275"/>
          </a:xfrm>
          <a:prstGeom prst="rect">
            <a:avLst/>
          </a:prstGeom>
          <a:noFill/>
          <a:ln w="9525">
            <a:noFill/>
            <a:miter lim="800000"/>
            <a:headEnd/>
            <a:tailEnd/>
          </a:ln>
        </p:spPr>
      </p:pic>
      <p:grpSp>
        <p:nvGrpSpPr>
          <p:cNvPr id="2" name="Group 30"/>
          <p:cNvGrpSpPr>
            <a:grpSpLocks/>
          </p:cNvGrpSpPr>
          <p:nvPr/>
        </p:nvGrpSpPr>
        <p:grpSpPr bwMode="auto">
          <a:xfrm>
            <a:off x="533400" y="6096000"/>
            <a:ext cx="1143000" cy="609600"/>
            <a:chOff x="1600200" y="5715000"/>
            <a:chExt cx="1143000" cy="609600"/>
          </a:xfrm>
        </p:grpSpPr>
        <p:sp>
          <p:nvSpPr>
            <p:cNvPr id="20" name="Oval 19"/>
            <p:cNvSpPr/>
            <p:nvPr/>
          </p:nvSpPr>
          <p:spPr>
            <a:xfrm>
              <a:off x="1600200" y="5715000"/>
              <a:ext cx="1143000" cy="609600"/>
            </a:xfrm>
            <a:prstGeom prst="ellipse">
              <a:avLst/>
            </a:prstGeom>
            <a:solidFill>
              <a:schemeClr val="bg2">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50" name="TextBox 20"/>
            <p:cNvSpPr txBox="1">
              <a:spLocks noChangeArrowheads="1"/>
            </p:cNvSpPr>
            <p:nvPr/>
          </p:nvSpPr>
          <p:spPr bwMode="auto">
            <a:xfrm>
              <a:off x="1676400" y="5791200"/>
              <a:ext cx="990600" cy="400110"/>
            </a:xfrm>
            <a:prstGeom prst="rect">
              <a:avLst/>
            </a:prstGeom>
            <a:noFill/>
            <a:ln w="9525">
              <a:noFill/>
              <a:miter lim="800000"/>
              <a:headEnd/>
              <a:tailEnd/>
            </a:ln>
          </p:spPr>
          <p:txBody>
            <a:bodyPr>
              <a:spAutoFit/>
            </a:bodyPr>
            <a:lstStyle/>
            <a:p>
              <a:r>
                <a:rPr lang="en-US" sz="2000" b="1"/>
                <a:t>Result</a:t>
              </a:r>
            </a:p>
          </p:txBody>
        </p:sp>
      </p:grpSp>
      <p:sp>
        <p:nvSpPr>
          <p:cNvPr id="14342" name="AutoShape 2" descr="data:image/jpeg;base64,/9j/4AAQSkZJRgABAQAAAQABAAD/2wCEAAkGBxISEhUUERQSFhQVFRcVFhYVGBUYGBQaFBQXFhUWFRUaHiggHRolHhYVITEhJSkrLi4uFx8zODMtOCgvLisBCgoKBQUFDgUFDisZExkrKysrKysrKysrKysrKysrKysrKysrKysrKysrKysrKysrKysrKysrKysrKysrKysrK//AABEIAL4BCgMBIgACEQEDEQH/xAAbAAEAAwEBAQEAAAAAAAAAAAAABAUGAQMCB//EAEcQAAIBAwIDBAUICAQFBAMAAAECAwAREgQhBRMxBiJBUSMyQmGRFENSU3GBk9EVJDNUkqGxwWJyg/AHFoKi0zRzs7REY2T/xAAUAQEAAAAAAAAAAAAAAAAAAAAA/8QAFBEBAAAAAAAAAAAAAAAAAAAAAP/aAAwDAQACEQMRAD8A/T+P9oH086oFQoUyPixa7EIdxhksb4sQVLKQSu2UaXt7pkvmsmQRXYKYmteLmkXD2uBa467itQ0SkhioLDoSBcfYa8m0URNzHHcWAOK326b2oKKftaiSzAgmKJE3GObO0mBCgvuN12IBve17ivPWdsU5PMhVrmTBS+GLY95zs97Y/fcjY2IrRHRx7+jTcAHuruBawO3TYfCg0cWOPLTG98cVtfztbr76CvPFHGsEBCctomYMLlg6FO63ldXJ3A6Dc5WFIe29jGWjtG1mY3UnB4JJ1YDIHuhAG23ubeF9esKhiwVQx2JsLm3S5rxXQRAW5aW36qDbIkm1/C7Nt76CpTtXCWRcJrvLLEtlUi8EwglY4sbKHYC/lvaoi9sFmhik0yuObKiAzRsAFeMyhwLgOMQNla+/utWlGmQWsi7HIbDYnqR5H30GmSwGC2ByAsNj1yHv99Bl5e2a4u6Du8pSgYLlzHkCIGs+OBzTxFt9/AenEO1ojj0pC3k1D6dSCCFCyzaeOUhiRe3yhbWvv9htovkcdrctLWt6q9L3t06X3r6fTIQAUUhfVBAIW3Sw8KDLcL7ao4YyC4MiIhQKvrxad++GkNjec9Cdl+P2nbeIKryK6h1QhBgzLmJ2JLB7HuwNta+1t72GjGhitblx2ve2K2uOhtbrvX0dLHe+CX2PqjwNx/Mk/fQUek7VxyvCqK1pJjAcsbq3yeTUK2zEFcYnHncitFUddFGGDBFBW9rAC1+uw8eu/vPmakUClKUClKUClKUClKUClKUClKUClKUClKUClK4Deg7SlKBSuE0bpQeHyoc3l2N8M7+FgwW3271Iqg4TEF1Jx07QDk9GMZy9J4YO3T326+Phf0ClKUClKUClKUCo+j10UwJhkjkCsVYoysFYdVJB2I8qkVmewnDjBHqAUKZ6qVwC4kue6rEEAWGStsf72AaalK5QdpSlApSlBmtNwxhxWSfJsTpwuJWMAElQCrhszshFiLAg2O9aWqRZm+XHc4GPl28MltKD9tnI++rr+lB2lKUClKUClKUClKUClKUClKUClKUCuN0qGOKxGYwBjzQASoV9gRcEtbH+dUnC+HcURyZ9ZC6Y2A5Q67bkDH3+15nxsoS+FFTqDi8z+h+dDi3pPDJR/u1XtUnDZGbUtlNFL6Efs1xC983v326/d0q7oFKUoFKUoFKUoFU3ZtyRNc+tMzj/ACv0/p/WrgmqLs3YH/NptO9v83MvQX1KUoFKUoFKUoKC36wG/wD7CD9nyC39QKvxVHJ6md//AMwW++YQW/mRV5QKUpQKUpQKUpQKUpQKUpQKUpQKUpQZOHMcZk3TE6NDjeTIASOM/wBnhu1lxzvZb+Nas1klZRxxr2ybh627u9l1DX7wHTcbH3W6mta3Sgp+Hh/lJzjijPJFhGxe/pD1JRf71c1RcJVRqGxilj9CNpDcnvncd9v7Ve0ClKUClKUClKUHnqGsrHyUn4CqrhsfLaIePyVQfL0RHu/xmp3F3xgmPlE5+CGvF0xlg98ckfxCP1/0zQQ+xvaMcQ03PVMBzJI8cg/7Nit7gDra9XtUnZKIJCyh5ZCJZLtK2TkFrxsW8QUKMD/i8Ogu6BSqLsgZOVJzZzOec9nJVgBtZVKomw+zrer2gUpSgoXYjSOx9maST7k1bOP5Cr6qaOLmaJwLekSYj/ULsOn21Z6KYPGjjoyK38QB/vQe1KUoFKUoFKUoFKUoFKUoFKUoFKUoM/p+DSjiUurfl4HTpBHiXzsrl25gPd9YmxH31yLs7Iuoln+WanGS55YKlUvbZQ4YW28B/e+hrhoKPhLg6hrSyS+iG8gQEd87AKi7fbV7VPoeZ8pPMeJ/Qi3LUqB3z1u7Xq4oFKUoFKUoFKUoIPHf/TyjzjZf4hj/AHrx4+jctWT1lkUL9soMFz9nNv8AdXrxz9iR9Jo0/jlRf713jP7Mf+9B/wDYjoPjRRCOVo12UxRlf+i8Z/kI6sahaoYzRN55xHrtkA4Pl1jA/wCqvvirkQyFeuDW+3E2/nagicAnZlIb2rTLsR3ZyXAN/EHIfYBVrVcU5csIHqlGiPvKgNHf7hL8asaBXGNheu1H4hJjFI3kjH4KTQeHAltpofH0SH4qD/enAz6FV+rLRfhMY/6KDUnRRYxoo9lFHwAFQ4zytQVt3J++p/8A2IoDr96gMB/gc0FlSlKBSlcoO0pSgUpSgUpSgUpSgUpSg4TRv9jzrtVer4FFJOJ2MocR8ruSOgxyLewQep87HbyFgj8OTHUNeKKH0I2Qg377bmyirrMeY+NUY4PB8oKunMHJBHOZprd8ju80sVv7utTv0Hpf3fT/AIUf5UE7MeYoXHmPjUD9A6T920/4Uf5U/QWk/dtP+FH+VBP5g8x8aZjzFQf0Fpf3fT/hR/lXP0FpP3bT/hR/lQT8x/u1duKgDgWk/dtP+FH+VBwPS/u2n/Cj/KgcTlVjHFcZGRGIv0VGzyI8iUAHvIpxhxyxYj9tAOvlqI7ipEGiiQYpHGq3vZVUC46GwHWo2nMcwdTyyY5twhBxZWWRMrdGKlGI8m99B7apopFxLqMjdSGF7xnK6+9St/u3qvn12domKX7srOGGBhRwxkBvsDYKQfpHqBerDQTK4JGF1d17tjbvbdCdypU/fXsNOuWVt8cfda9+lBH1c8LKQ0iDHF75KCm4KN8bWvsffXh+mEjuNQyKVYKXU3Qk9L2uUJ+i3nsTUnh2sWZSylGGTL3CGHdYgXt0NrEjwvUuggrxjTn52P8AiHwPvqLxTiULRtGskZL9wgMvdVjaRm32AXI3Pl51apGASR1Y3PvIAH9AK4IVDFrbsACfMLew/wC4/Gg821sQveSMWCk3Zdg3qk77A+HnUfiRjkUrzEV1dcGuLpJ1Ta/U/R8QSPGvVNWpmaK6XVFNgwLXJNwV6gAYG/8AiqVjQVEXaGEWWZ1ikuVIJ7pZfWCSdG/qARcA7VITjmlPTUQH/UT86sK8ooFXKw9Zsj7yQBf+QoI36Z0318H4ifnT9M6b6+D8RPzqYVHkKYDyHwoIf6Z037xB+In50/TOn+vg/ET86l8pfIfAU5K/RX4CgirxfTHpPB+In519DikH10P8afnXsIE+ivwFPkyfQX4Cg8f0pB9dF/Gn519fpCH62L+Nfzr7+Sx/QT+EU+Sx/QT+EUHyuuiPSSM/Yy/nXRrI/pp/EPzp8jj+gn8I/KnyOP6tP4V/Kg9gb7iu1wC2w6V2gUpSggD/ANV/oj/5DU+s9xriTwahSkavlGF3fC27t9Br7K38vuhr2ulOP6uneIH7Y+MZl+q+iPj8aDW0rLQ9qZW+YUbLtzvpZEfN+Sn+VfUfawkKeSBkEI9IPnL4j1eu1Bp6VmU7VMbWg9bD5wfO3x9n3G/96+oe1JYgCHduXbvj50sFvt/hN/uoNJXFv42+7f7Kzadqr2AhO5Qeuu3McoCdvMEn3Vxe1lwPQncIR319uQxr4eYNBpqx3/Dcv8mmDKFCzuF9YXARMmxJOKl8yoWwxxsB0qX/AM1mynkN3gCO+njLyh/3fy+FUHZOYaCKaNY3k5krzEgRJbJ1hxsDY2K9fKgtv+FqW0I7uPpZT43JLXZyWJY5MWYZEnFl3rX1gOyOq+QacQCKRwrO2XoU+cCeqGI6kW93la1XX/Nmx/V5diw9aL2HwPtedBH/AOGWoD6O4NzzGyF3IQkKxjGYFgt7Yi4FuprW1hOz2ri0Ebxw6fUFXklmbJ4D3iwDhQCABe1gB41bHtb1vpptsvah9gqG9v8AxD+dBpaVm5O1oAJOnmsMid4dsFDN855EV9P2qAv+rz7XvvD7IBPznkRQRNCsf6YnKoA504DvsMseSQPWJNgy74qN+rW7utrIwcahSaWUQarmP695Iyvo4kPdTm4jugb2vcmpp7VrcgwT3BYdYfYUM2/M8iKDQ0rOydrFUAmCexv4wezHzD859Gu/81r+76j4wfQz+s8qDQ0rNp2vQi4g1G9vqfaQyD5z6IJr6j7Woemn1PVR8z1dSy/OeQoNFSs6va1Dj6DU97G37H21LL855Ami9rYzb0Gp3xttD7fq/Oe6g0VKzqdroza0GpIIBBtFazFgPnPNW+FF7XRm3odR3gCNo98mxHt+e1BoqVnU7XRHpDqPD2Y/Fyg9v6QI+6ujtZH9TqPD2Y/FsR7fnQaGlZ49rYvqtR/Cng+H0/pbV9HtVF9VqPH2V9k4n2vOgv6V8QyZKG3FwDY9RcX3r7oFKUoIz6JDJzGFziFsQCBYsQR7+8a4NBGHLYruoW1hba+/22NqlUoMxoppDqyraQol3iyN8AkQZklFo8buXK45bAePSrpOGxhy2K2KIoXEWXAubj39+33VNpQZjh+oZtUyto3VCWjzIHLVdOWMUguo3fNhYXAwG5uKuk4ZGJC+K7rGoXEWXlFyCvv7/wDIVMb3da7QZLh2rd9aUbQuiEOvMYejX5NITE47lryGVj125YsW6i+i4TGsjPimJRECYiy4PI+Q+3Mfw1PpQZPhupMmraN9C6R2dRIyHlr8nkBjIJQD0hctt4xe1cGrxeERZuxVCGCjHEWWzMxI+0kH7RVhSgzWiYNqWibSMqukjZFDy15cxUANjiTILSWvfcbHci2ThEQZiUQhjcLiLKb5Mfvbf7akanULEjySsFRFLux6Kqgkn4Vnn7bRIjPLBq4lEfNQvHbmpkqkpYmzDNe42Lb9KD64dhJqXR9Ky3WQ3dBiuEojsptY8wASbHoN6tk4PFk5ZEIY3AKju3Chh77lQfhVd2j7Y6bRczn8y0aRSMVUMAs0piXx63U3HlUzT9oIJNXJpELGWOJZX27oVzZRl59D99BXcKMcsro+ldQwdvSR9xLMITGG6EsFz29lh1q3j4RFdyyI2RJAKjugoqsv2EqT99YvjGt0U0zSZ8RgfFirQoyfKRC3JZYu6S3ekTY2vZT0qvmTSlFeTiPE425iaPlswTUGVZix5ilbNtPH3rWC4m+4oNXwmWOTUzRvppBdebm8dkW9oDEH6FiI89vBx9tW0PBYg0hZEYO1wCo7oMaIy/fiT99Uuh43ptCsumeZ5pNLFNqpTYsypzOZZzfeTGRdvHrYXFamKQMoYdCAR94vQZjg7QzzSxNppBZVlBkSypmvJaIN0yshJt4SVcRcIiUuWVWu2S7WxHLCYjfyB+NWVKDI9l5odQ0g+TyoMIpVLrZUDRlBEpB9ZQpv/nt4GrqLhEScwsqsCwdRa2ISNVVQb+5v4qtKUGU7NTQaljaB0xSGVc7dzNGURXDHvLi1/wDOKtU4RDGGZlDBTmvhiEHdXc223+NW1cyF7ePW329P6H4UGW7MSafUAgQyCyRygujKoWUyNHGGvizJuDYmxNvsshwmGKNmZA2GTDfoqs0iKCSBt7/jVxSgyXZaXTakyAQyApy3JdSotNeeONSGIYpezW8birNuFQwxyPIoYLnJsbWVWaRV3IG3vq6pQZLsw+m1QlURP6NlY5iwtKeeiqQSCUuFNvFTVxDwKK3fUE5PvdvVaUuo6+Hd+FWtKDiKAAB0AsPurtKUClKUCo+n1sUn7OSN9yO6ytutiRseouPjXpqZgiM7eqqlj9ii5rESw6MgwrLOrhmDxrFEGHy6VEALGPErGZEAIJ2UetYUG7oRWP7O6HSwSxtFLqpGJfTDmXVQQrTEFCF2tG1iFIvfzNbCg4Tbc1yOQMAVIIO4INwfsIrx4hpFmjaN74sLG3+7fcdj41m+M9louXJJJLMFVWkblqg2VbkKoW1u6SB5s56sTQaylfnGhXRKgMmsk2Lv6rDJBOVD42JzuQhfrbawBqw0PBdNO2MOskblR2wVjYLIuzWFgSbsTe+9uhUUG2BrtVPCOBjTuzhsi6KpuveOGy96/QLYW91W1BC43w1dTp5oHJCzRvGSOoDqVuPjWX4rwDiOq00kGon0oTk8u0aMFlbNDzJS1yllQgKvi5udgK2tVfaCZOU0Tvy+akgzKhgihCXZr7WA8/MUGY4n/wAOoXkfkLDHBKNKJIwDZhBqWlkNul2RrD3ivfsR2Pn0cnNnlSWV4ikrqCC7BkEfh6ojjQfbeokXD4O/AmrlQCMIlhKiwxwSBrZhwlrSLGSLE4gX7pFXXBmSCaYHVvOzyRxlD3uQ9nsDYm2QFr2HqjxoK08F4pnqJstGdRIjRwzFpSNOhYYpHEY8QABkSblmAvsAB7p2ambRchlhST5TDNkJZJc+XqYZ5HkkdAeY2D7WsO6BYbDYUoMv2n7OSal5mRkAk0E+lGV/XmZCrGw9UBd/u2qz4CdXjjqo9OmIULyZHkvYWJbJFt4edWtKBSlKBSlKBSlKBSlKBSlcZrC5oFdpSgUpSgUpSgj69rRt6NpbixRMAWDbH12UdD51RPpomJLcMlJNrsw0ZY4srLdudc2ZVbfxANXXFVYwvgwU4+sWxsBu3ft3dr97w61S8Qj1Z0qKsiI45V5i+zk3BF7D2sN/audj6rB7QhQysugnUhsgQdMACwZCxCzb2Dv4H1jarnVzlFyWN5Dt3UwyN/Hvso/nWb0sepLj9YRv1xiLSbCO1zEV3u2Ibbw8h1Fz2gWUwPyGxk7uJuo9tct229W4/uKDx/TEv7lq/jpP/PXnPxJ3VkfQaoqwKsCdIQQRYgjn7g1WIOMKtiYGKqljYd8rC1yxuLFpMQbLsCbVLE+uEoVgMGllucR3YlxZDmDYMQrLY2N5AfY3CJLpIG9bhMx2t6ujtu2Z251t2JNS9AyQEmHh+ojuADiNOAcRttztq+nXVtoERHx1bRxrzMozibqHlHVWAF2t47Dxrz08uvORwALMlwWjcKREVkEYDDbmKCbm9ibb7ALEcXf911Xwh/8ALXtpuIM7BTBOl795wlhbzs5O9UpfieQYLEbKymPu43IQjfO+xzsfFbXANWPCzquZecWUxnphiGErY7BiQxTC9iRe9jQT9XqSlrJI9/oAG323Iqs4iyTqRJBqfVddhY2kUq1rN5Hxq7rNRw68i7OqyCSchQUMbpg3JBGOWzlPG9lN9zQSNLyYjdNLOGK4FimTFQ7PYsWJIydjv4sa+AkIcuNPqQxcOTi27DLG+/QZubdO9eoLLxAK37cnkgAg6XvOZBZtz3SFuSO8DkQCMQWteHPqhJLzlLIXQR4mMYLZrki99u7c9bkgCwuQkxcUDMBytQLkC5jIAv4k+AqwrPaXT61J4gZGeG8xkLcokr3hGCVAN/UOw8WBO2+hoFKUoFKUoFKUoFKUoFKUoFKUoFKUoFKUoFKUoIPHAvyeUvliqljgAzdzvbKdj06HrVPxjhUQ0qxSPLyS0MSYqM0Mh5NwV6ZcyxPQAna1XHHXx08xxV7RucGBIeynukAEkHpsKpuOTwrAWSDmm+nLLi5xCnOJrbE422AN726UEI/I5plKtJddWylgAAHi5IEZa4AXKOLu7kkVddsTD8kf5RIIoy0YMhFwp5qYlvJb2BNxYG9x1qtXUJzEtBGf1qRWxVibh1wYA2H0XPUDAkdLi57Rvjp5H5aycsCQIxKg8shuoBNxa4FtyAKDFaLQ6NkQQ6+XcQCNRmXjvp2WHKMHujcOLqLFRe9WWlSJnR11m4mlkERVgSZDGvLZS/hmi77d8dL3PIZtOgxGnWM8zTrJZ3x3YISjAgiwuwJAzQEnavCTiekR0YaecGMyHFSllZYFU3Ja4cK5WwItYm21B4JpdO8cf68YsNNHizI0R5bIpSwZ9gwxDL6xOW4vtJ+QQC/L1y2aWHO0jD1iVPtEM0iF1vtvZr3XeRw2LQSyLpxpXAEe2RJROSxVQnfO4ts69Olx0q/HZzS/V+IOzyD1SSvteBY/GgzWi4fBDMsv6QB9K7lAx9KyQIHy9IcmEcYY7WsSQBtWu0/FIJGCJLGXZOYEyGRS9ssOtrkb1FXs3pQVYRC63x7z7XULbr0CgADoBsK9tJwaCN+YiHPHHIs7Ej3libnwud7ADoKCwrEwQ6VVXmOQyyTsJI9M8RQ8hu6CQwQhCzAbZWBte99tWIzSIoDCqkDVIttTKPLK2RDYs6tk9rLgDfe9BUarh2kEIRtY9l0UMYHJYrgs0ZjKKp6k4gpcnvA7WtWo7OaeMSznTTq95I+Z6M2tZ3xzyAaTvgZb2VEW216pdTroMWI0yNlAMmbUFA4aWPO8hNijFriTL0nLI32q64PJpGkmKhI3WdEsspBduTzY1Me2J9LJ6O3UMdzQQOzei06tpuXOsmLzlCImVpe4Q5V8iOXvcncM24I6VtaxHZ6bTGXT4aZI2DSYMJCSt4t8LjvqqgRsOkbALvatvQKUpQKUpQKUpQKUpQK4TXaUClKUClKUClKUClKUClKUClKUClKUClKUClKUETXtOMeQIT1y5jMv2Y4qb+NQRPrT0TRn/Vl8OvzVTOJ6Ey8qxUcuVZLlcvVuCF3GJIJF99idqrH7LpdCvLGDzOByxY81GQIQCBgFZQRbfAHagkGbWjqmj/Gl6fhfZX0sut+r0l/dNJ/4qqpex+Qs8qv+rxwEMjYnlMpVhaQEDu3sDuSbkiwFlw7gzwvIySKea4dwUPesGya+WzsStyLKAmyi5oPeCXVZDNNMBfcrLITbxsDGLn76sqz3C+zZieGRmjyi5l8EZA3M6qq5lVW9j0v3Rvub6EUClKUClKUClKUClKUClKUClKUClKUClKUH/9k="/>
          <p:cNvSpPr>
            <a:spLocks noChangeAspect="1" noChangeArrowheads="1"/>
          </p:cNvSpPr>
          <p:nvPr/>
        </p:nvSpPr>
        <p:spPr bwMode="auto">
          <a:xfrm>
            <a:off x="0" y="-1106488"/>
            <a:ext cx="2533650" cy="1809751"/>
          </a:xfrm>
          <a:prstGeom prst="rect">
            <a:avLst/>
          </a:prstGeom>
          <a:noFill/>
          <a:ln w="9525">
            <a:noFill/>
            <a:miter lim="800000"/>
            <a:headEnd/>
            <a:tailEnd/>
          </a:ln>
        </p:spPr>
        <p:txBody>
          <a:bodyPr/>
          <a:lstStyle/>
          <a:p>
            <a:endParaRPr lang="en-US"/>
          </a:p>
        </p:txBody>
      </p:sp>
      <p:sp>
        <p:nvSpPr>
          <p:cNvPr id="14343" name="AutoShape 4" descr="data:image/jpeg;base64,/9j/4AAQSkZJRgABAQAAAQABAAD/2wCEAAkGBxISEhUUERQSFhQVFRcVFhYVGBUYGBQaFBQXFhUWFRUaHiggHRolHhYVITEhJSkrLi4uFx8zODMtOCgvLisBCgoKBQUFDgUFDisZExkrKysrKysrKysrKysrKysrKysrKysrKysrKysrKysrKysrKysrKysrKysrKysrKysrK//AABEIAL4BCgMBIgACEQEDEQH/xAAbAAEAAwEBAQEAAAAAAAAAAAAABAUGAQMCB//EAEcQAAIBAwIDBAUICAQFBAMAAAECAwAREgQhBRMxBiJBUSMyQmGRFENSU3GBk9EVJDNUkqGxwWJyg/AHFoKi0zRzs7REY2T/xAAUAQEAAAAAAAAAAAAAAAAAAAAA/8QAFBEBAAAAAAAAAAAAAAAAAAAAAP/aAAwDAQACEQMRAD8A/T+P9oH086oFQoUyPixa7EIdxhksb4sQVLKQSu2UaXt7pkvmsmQRXYKYmteLmkXD2uBa467itQ0SkhioLDoSBcfYa8m0URNzHHcWAOK326b2oKKftaiSzAgmKJE3GObO0mBCgvuN12IBve17ivPWdsU5PMhVrmTBS+GLY95zs97Y/fcjY2IrRHRx7+jTcAHuruBawO3TYfCg0cWOPLTG98cVtfztbr76CvPFHGsEBCctomYMLlg6FO63ldXJ3A6Dc5WFIe29jGWjtG1mY3UnB4JJ1YDIHuhAG23ubeF9esKhiwVQx2JsLm3S5rxXQRAW5aW36qDbIkm1/C7Nt76CpTtXCWRcJrvLLEtlUi8EwglY4sbKHYC/lvaoi9sFmhik0yuObKiAzRsAFeMyhwLgOMQNla+/utWlGmQWsi7HIbDYnqR5H30GmSwGC2ByAsNj1yHv99Bl5e2a4u6Du8pSgYLlzHkCIGs+OBzTxFt9/AenEO1ojj0pC3k1D6dSCCFCyzaeOUhiRe3yhbWvv9htovkcdrctLWt6q9L3t06X3r6fTIQAUUhfVBAIW3Sw8KDLcL7ao4YyC4MiIhQKvrxad++GkNjec9Cdl+P2nbeIKryK6h1QhBgzLmJ2JLB7HuwNta+1t72GjGhitblx2ve2K2uOhtbrvX0dLHe+CX2PqjwNx/Mk/fQUek7VxyvCqK1pJjAcsbq3yeTUK2zEFcYnHncitFUddFGGDBFBW9rAC1+uw8eu/vPmakUClKUClKUClKUClKUClKUClKUClKUClKUClK4Deg7SlKBSuE0bpQeHyoc3l2N8M7+FgwW3271Iqg4TEF1Jx07QDk9GMZy9J4YO3T326+Phf0ClKUClKUClKUCo+j10UwJhkjkCsVYoysFYdVJB2I8qkVmewnDjBHqAUKZ6qVwC4kue6rEEAWGStsf72AaalK5QdpSlApSlBmtNwxhxWSfJsTpwuJWMAElQCrhszshFiLAg2O9aWqRZm+XHc4GPl28MltKD9tnI++rr+lB2lKUClKUClKUClKUClKUClKUClKUCuN0qGOKxGYwBjzQASoV9gRcEtbH+dUnC+HcURyZ9ZC6Y2A5Q67bkDH3+15nxsoS+FFTqDi8z+h+dDi3pPDJR/u1XtUnDZGbUtlNFL6Efs1xC983v326/d0q7oFKUoFKUoFKUoFU3ZtyRNc+tMzj/ACv0/p/WrgmqLs3YH/NptO9v83MvQX1KUoFKUoFKUoKC36wG/wD7CD9nyC39QKvxVHJ6md//AMwW++YQW/mRV5QKUpQKUpQKUpQKUpQKUpQKUpQKUpQZOHMcZk3TE6NDjeTIASOM/wBnhu1lxzvZb+Nas1klZRxxr2ybh627u9l1DX7wHTcbH3W6mta3Sgp+Hh/lJzjijPJFhGxe/pD1JRf71c1RcJVRqGxilj9CNpDcnvncd9v7Ve0ClKUClKUClKUHnqGsrHyUn4CqrhsfLaIePyVQfL0RHu/xmp3F3xgmPlE5+CGvF0xlg98ckfxCP1/0zQQ+xvaMcQ03PVMBzJI8cg/7Nit7gDra9XtUnZKIJCyh5ZCJZLtK2TkFrxsW8QUKMD/i8Ogu6BSqLsgZOVJzZzOec9nJVgBtZVKomw+zrer2gUpSgoXYjSOx9maST7k1bOP5Cr6qaOLmaJwLekSYj/ULsOn21Z6KYPGjjoyK38QB/vQe1KUoFKUoFKUoFKUoFKUoFKUoFKUoM/p+DSjiUurfl4HTpBHiXzsrl25gPd9YmxH31yLs7Iuoln+WanGS55YKlUvbZQ4YW28B/e+hrhoKPhLg6hrSyS+iG8gQEd87AKi7fbV7VPoeZ8pPMeJ/Qi3LUqB3z1u7Xq4oFKUoFKUoFKUoIPHf/TyjzjZf4hj/AHrx4+jctWT1lkUL9soMFz9nNv8AdXrxz9iR9Jo0/jlRf713jP7Mf+9B/wDYjoPjRRCOVo12UxRlf+i8Z/kI6sahaoYzRN55xHrtkA4Pl1jA/wCqvvirkQyFeuDW+3E2/nagicAnZlIb2rTLsR3ZyXAN/EHIfYBVrVcU5csIHqlGiPvKgNHf7hL8asaBXGNheu1H4hJjFI3kjH4KTQeHAltpofH0SH4qD/enAz6FV+rLRfhMY/6KDUnRRYxoo9lFHwAFQ4zytQVt3J++p/8A2IoDr96gMB/gc0FlSlKBSlcoO0pSgUpSgUpSgUpSgUpSg4TRv9jzrtVer4FFJOJ2MocR8ruSOgxyLewQep87HbyFgj8OTHUNeKKH0I2Qg377bmyirrMeY+NUY4PB8oKunMHJBHOZprd8ju80sVv7utTv0Hpf3fT/AIUf5UE7MeYoXHmPjUD9A6T920/4Uf5U/QWk/dtP+FH+VBP5g8x8aZjzFQf0Fpf3fT/hR/lXP0FpP3bT/hR/lQT8x/u1duKgDgWk/dtP+FH+VBwPS/u2n/Cj/KgcTlVjHFcZGRGIv0VGzyI8iUAHvIpxhxyxYj9tAOvlqI7ipEGiiQYpHGq3vZVUC46GwHWo2nMcwdTyyY5twhBxZWWRMrdGKlGI8m99B7apopFxLqMjdSGF7xnK6+9St/u3qvn12domKX7srOGGBhRwxkBvsDYKQfpHqBerDQTK4JGF1d17tjbvbdCdypU/fXsNOuWVt8cfda9+lBH1c8LKQ0iDHF75KCm4KN8bWvsffXh+mEjuNQyKVYKXU3Qk9L2uUJ+i3nsTUnh2sWZSylGGTL3CGHdYgXt0NrEjwvUuggrxjTn52P8AiHwPvqLxTiULRtGskZL9wgMvdVjaRm32AXI3Pl51apGASR1Y3PvIAH9AK4IVDFrbsACfMLew/wC4/Gg821sQveSMWCk3Zdg3qk77A+HnUfiRjkUrzEV1dcGuLpJ1Ta/U/R8QSPGvVNWpmaK6XVFNgwLXJNwV6gAYG/8AiqVjQVEXaGEWWZ1ikuVIJ7pZfWCSdG/qARcA7VITjmlPTUQH/UT86sK8ooFXKw9Zsj7yQBf+QoI36Z0318H4ifnT9M6b6+D8RPzqYVHkKYDyHwoIf6Z037xB+In50/TOn+vg/ET86l8pfIfAU5K/RX4CgirxfTHpPB+In519DikH10P8afnXsIE+ivwFPkyfQX4Cg8f0pB9dF/Gn519fpCH62L+Nfzr7+Sx/QT+EU+Sx/QT+EUHyuuiPSSM/Yy/nXRrI/pp/EPzp8jj+gn8I/KnyOP6tP4V/Kg9gb7iu1wC2w6V2gUpSggD/ANV/oj/5DU+s9xriTwahSkavlGF3fC27t9Br7K38vuhr2ulOP6uneIH7Y+MZl+q+iPj8aDW0rLQ9qZW+YUbLtzvpZEfN+Sn+VfUfawkKeSBkEI9IPnL4j1eu1Bp6VmU7VMbWg9bD5wfO3x9n3G/96+oe1JYgCHduXbvj50sFvt/hN/uoNJXFv42+7f7Kzadqr2AhO5Qeuu3McoCdvMEn3Vxe1lwPQncIR319uQxr4eYNBpqx3/Dcv8mmDKFCzuF9YXARMmxJOKl8yoWwxxsB0qX/AM1mynkN3gCO+njLyh/3fy+FUHZOYaCKaNY3k5krzEgRJbJ1hxsDY2K9fKgtv+FqW0I7uPpZT43JLXZyWJY5MWYZEnFl3rX1gOyOq+QacQCKRwrO2XoU+cCeqGI6kW93la1XX/Nmx/V5diw9aL2HwPtedBH/AOGWoD6O4NzzGyF3IQkKxjGYFgt7Yi4FuprW1hOz2ri0Ebxw6fUFXklmbJ4D3iwDhQCABe1gB41bHtb1vpptsvah9gqG9v8AxD+dBpaVm5O1oAJOnmsMid4dsFDN855EV9P2qAv+rz7XvvD7IBPznkRQRNCsf6YnKoA504DvsMseSQPWJNgy74qN+rW7utrIwcahSaWUQarmP695Iyvo4kPdTm4jugb2vcmpp7VrcgwT3BYdYfYUM2/M8iKDQ0rOydrFUAmCexv4wezHzD859Gu/81r+76j4wfQz+s8qDQ0rNp2vQi4g1G9vqfaQyD5z6IJr6j7Woemn1PVR8z1dSy/OeQoNFSs6va1Dj6DU97G37H21LL855Ami9rYzb0Gp3xttD7fq/Oe6g0VKzqdroza0GpIIBBtFazFgPnPNW+FF7XRm3odR3gCNo98mxHt+e1BoqVnU7XRHpDqPD2Y/Fyg9v6QI+6ujtZH9TqPD2Y/FsR7fnQaGlZ49rYvqtR/Cng+H0/pbV9HtVF9VqPH2V9k4n2vOgv6V8QyZKG3FwDY9RcX3r7oFKUoIz6JDJzGFziFsQCBYsQR7+8a4NBGHLYruoW1hba+/22NqlUoMxoppDqyraQol3iyN8AkQZklFo8buXK45bAePSrpOGxhy2K2KIoXEWXAubj39+33VNpQZjh+oZtUyto3VCWjzIHLVdOWMUguo3fNhYXAwG5uKuk4ZGJC+K7rGoXEWXlFyCvv7/wDIVMb3da7QZLh2rd9aUbQuiEOvMYejX5NITE47lryGVj125YsW6i+i4TGsjPimJRECYiy4PI+Q+3Mfw1PpQZPhupMmraN9C6R2dRIyHlr8nkBjIJQD0hctt4xe1cGrxeERZuxVCGCjHEWWzMxI+0kH7RVhSgzWiYNqWibSMqukjZFDy15cxUANjiTILSWvfcbHci2ThEQZiUQhjcLiLKb5Mfvbf7akanULEjySsFRFLux6Kqgkn4Vnn7bRIjPLBq4lEfNQvHbmpkqkpYmzDNe42Lb9KD64dhJqXR9Ky3WQ3dBiuEojsptY8wASbHoN6tk4PFk5ZEIY3AKju3Chh77lQfhVd2j7Y6bRczn8y0aRSMVUMAs0piXx63U3HlUzT9oIJNXJpELGWOJZX27oVzZRl59D99BXcKMcsro+ldQwdvSR9xLMITGG6EsFz29lh1q3j4RFdyyI2RJAKjugoqsv2EqT99YvjGt0U0zSZ8RgfFirQoyfKRC3JZYu6S3ekTY2vZT0qvmTSlFeTiPE425iaPlswTUGVZix5ilbNtPH3rWC4m+4oNXwmWOTUzRvppBdebm8dkW9oDEH6FiI89vBx9tW0PBYg0hZEYO1wCo7oMaIy/fiT99Uuh43ptCsumeZ5pNLFNqpTYsypzOZZzfeTGRdvHrYXFamKQMoYdCAR94vQZjg7QzzSxNppBZVlBkSypmvJaIN0yshJt4SVcRcIiUuWVWu2S7WxHLCYjfyB+NWVKDI9l5odQ0g+TyoMIpVLrZUDRlBEpB9ZQpv/nt4GrqLhEScwsqsCwdRa2ISNVVQb+5v4qtKUGU7NTQaljaB0xSGVc7dzNGURXDHvLi1/wDOKtU4RDGGZlDBTmvhiEHdXc223+NW1cyF7ePW329P6H4UGW7MSafUAgQyCyRygujKoWUyNHGGvizJuDYmxNvsshwmGKNmZA2GTDfoqs0iKCSBt7/jVxSgyXZaXTakyAQyApy3JdSotNeeONSGIYpezW8birNuFQwxyPIoYLnJsbWVWaRV3IG3vq6pQZLsw+m1QlURP6NlY5iwtKeeiqQSCUuFNvFTVxDwKK3fUE5PvdvVaUuo6+Hd+FWtKDiKAAB0AsPurtKUClKUCo+n1sUn7OSN9yO6ytutiRseouPjXpqZgiM7eqqlj9ii5rESw6MgwrLOrhmDxrFEGHy6VEALGPErGZEAIJ2UetYUG7oRWP7O6HSwSxtFLqpGJfTDmXVQQrTEFCF2tG1iFIvfzNbCg4Tbc1yOQMAVIIO4INwfsIrx4hpFmjaN74sLG3+7fcdj41m+M9louXJJJLMFVWkblqg2VbkKoW1u6SB5s56sTQaylfnGhXRKgMmsk2Lv6rDJBOVD42JzuQhfrbawBqw0PBdNO2MOskblR2wVjYLIuzWFgSbsTe+9uhUUG2BrtVPCOBjTuzhsi6KpuveOGy96/QLYW91W1BC43w1dTp5oHJCzRvGSOoDqVuPjWX4rwDiOq00kGon0oTk8u0aMFlbNDzJS1yllQgKvi5udgK2tVfaCZOU0Tvy+akgzKhgihCXZr7WA8/MUGY4n/wAOoXkfkLDHBKNKJIwDZhBqWlkNul2RrD3ivfsR2Pn0cnNnlSWV4ikrqCC7BkEfh6ojjQfbeokXD4O/AmrlQCMIlhKiwxwSBrZhwlrSLGSLE4gX7pFXXBmSCaYHVvOzyRxlD3uQ9nsDYm2QFr2HqjxoK08F4pnqJstGdRIjRwzFpSNOhYYpHEY8QABkSblmAvsAB7p2ambRchlhST5TDNkJZJc+XqYZ5HkkdAeY2D7WsO6BYbDYUoMv2n7OSal5mRkAk0E+lGV/XmZCrGw9UBd/u2qz4CdXjjqo9OmIULyZHkvYWJbJFt4edWtKBSlKBSlKBSlKBSlKBSlcZrC5oFdpSgUpSgUpSgj69rRt6NpbixRMAWDbH12UdD51RPpomJLcMlJNrsw0ZY4srLdudc2ZVbfxANXXFVYwvgwU4+sWxsBu3ft3dr97w61S8Qj1Z0qKsiI45V5i+zk3BF7D2sN/audj6rB7QhQysugnUhsgQdMACwZCxCzb2Dv4H1jarnVzlFyWN5Dt3UwyN/Hvso/nWb0sepLj9YRv1xiLSbCO1zEV3u2Ibbw8h1Fz2gWUwPyGxk7uJuo9tct229W4/uKDx/TEv7lq/jpP/PXnPxJ3VkfQaoqwKsCdIQQRYgjn7g1WIOMKtiYGKqljYd8rC1yxuLFpMQbLsCbVLE+uEoVgMGllucR3YlxZDmDYMQrLY2N5AfY3CJLpIG9bhMx2t6ujtu2Z251t2JNS9AyQEmHh+ojuADiNOAcRttztq+nXVtoERHx1bRxrzMozibqHlHVWAF2t47Dxrz08uvORwALMlwWjcKREVkEYDDbmKCbm9ibb7ALEcXf911Xwh/8ALXtpuIM7BTBOl795wlhbzs5O9UpfieQYLEbKymPu43IQjfO+xzsfFbXANWPCzquZecWUxnphiGErY7BiQxTC9iRe9jQT9XqSlrJI9/oAG323Iqs4iyTqRJBqfVddhY2kUq1rN5Hxq7rNRw68i7OqyCSchQUMbpg3JBGOWzlPG9lN9zQSNLyYjdNLOGK4FimTFQ7PYsWJIydjv4sa+AkIcuNPqQxcOTi27DLG+/QZubdO9eoLLxAK37cnkgAg6XvOZBZtz3SFuSO8DkQCMQWteHPqhJLzlLIXQR4mMYLZrki99u7c9bkgCwuQkxcUDMBytQLkC5jIAv4k+AqwrPaXT61J4gZGeG8xkLcokr3hGCVAN/UOw8WBO2+hoFKUoFKUoFKUoFKUoFKUoFKUoFKUoFKUoFKUoIPHAvyeUvliqljgAzdzvbKdj06HrVPxjhUQ0qxSPLyS0MSYqM0Mh5NwV6ZcyxPQAna1XHHXx08xxV7RucGBIeynukAEkHpsKpuOTwrAWSDmm+nLLi5xCnOJrbE422AN726UEI/I5plKtJddWylgAAHi5IEZa4AXKOLu7kkVddsTD8kf5RIIoy0YMhFwp5qYlvJb2BNxYG9x1qtXUJzEtBGf1qRWxVibh1wYA2H0XPUDAkdLi57Rvjp5H5aycsCQIxKg8shuoBNxa4FtyAKDFaLQ6NkQQ6+XcQCNRmXjvp2WHKMHujcOLqLFRe9WWlSJnR11m4mlkERVgSZDGvLZS/hmi77d8dL3PIZtOgxGnWM8zTrJZ3x3YISjAgiwuwJAzQEnavCTiekR0YaecGMyHFSllZYFU3Ja4cK5WwItYm21B4JpdO8cf68YsNNHizI0R5bIpSwZ9gwxDL6xOW4vtJ+QQC/L1y2aWHO0jD1iVPtEM0iF1vtvZr3XeRw2LQSyLpxpXAEe2RJROSxVQnfO4ts69Olx0q/HZzS/V+IOzyD1SSvteBY/GgzWi4fBDMsv6QB9K7lAx9KyQIHy9IcmEcYY7WsSQBtWu0/FIJGCJLGXZOYEyGRS9ssOtrkb1FXs3pQVYRC63x7z7XULbr0CgADoBsK9tJwaCN+YiHPHHIs7Ej3libnwud7ADoKCwrEwQ6VVXmOQyyTsJI9M8RQ8hu6CQwQhCzAbZWBte99tWIzSIoDCqkDVIttTKPLK2RDYs6tk9rLgDfe9BUarh2kEIRtY9l0UMYHJYrgs0ZjKKp6k4gpcnvA7WtWo7OaeMSznTTq95I+Z6M2tZ3xzyAaTvgZb2VEW216pdTroMWI0yNlAMmbUFA4aWPO8hNijFriTL0nLI32q64PJpGkmKhI3WdEsspBduTzY1Me2J9LJ6O3UMdzQQOzei06tpuXOsmLzlCImVpe4Q5V8iOXvcncM24I6VtaxHZ6bTGXT4aZI2DSYMJCSt4t8LjvqqgRsOkbALvatvQKUpQKUpQKUpQKUpQK4TXaUClKUClKUClKUClKUClKUClKUClKUClKUClKUETXtOMeQIT1y5jMv2Y4qb+NQRPrT0TRn/Vl8OvzVTOJ6Ey8qxUcuVZLlcvVuCF3GJIJF99idqrH7LpdCvLGDzOByxY81GQIQCBgFZQRbfAHagkGbWjqmj/Gl6fhfZX0sut+r0l/dNJ/4qqpex+Qs8qv+rxwEMjYnlMpVhaQEDu3sDuSbkiwFlw7gzwvIySKea4dwUPesGya+WzsStyLKAmyi5oPeCXVZDNNMBfcrLITbxsDGLn76sqz3C+zZieGRmjyi5l8EZA3M6qq5lVW9j0v3Rvub6EUClKUClKUClKUClKUClKUClKUClKUClKUH/9k="/>
          <p:cNvSpPr>
            <a:spLocks noChangeAspect="1" noChangeArrowheads="1"/>
          </p:cNvSpPr>
          <p:nvPr/>
        </p:nvSpPr>
        <p:spPr bwMode="auto">
          <a:xfrm>
            <a:off x="0" y="-1106488"/>
            <a:ext cx="2533650" cy="1809751"/>
          </a:xfrm>
          <a:prstGeom prst="rect">
            <a:avLst/>
          </a:prstGeom>
          <a:noFill/>
          <a:ln w="9525">
            <a:noFill/>
            <a:miter lim="800000"/>
            <a:headEnd/>
            <a:tailEnd/>
          </a:ln>
        </p:spPr>
        <p:txBody>
          <a:bodyPr/>
          <a:lstStyle/>
          <a:p>
            <a:endParaRPr lang="en-US"/>
          </a:p>
        </p:txBody>
      </p:sp>
      <p:pic>
        <p:nvPicPr>
          <p:cNvPr id="14344" name="Picture 7"/>
          <p:cNvPicPr>
            <a:picLocks noChangeAspect="1" noChangeArrowheads="1"/>
          </p:cNvPicPr>
          <p:nvPr/>
        </p:nvPicPr>
        <p:blipFill>
          <a:blip r:embed="rId4" cstate="print"/>
          <a:srcRect/>
          <a:stretch>
            <a:fillRect/>
          </a:stretch>
        </p:blipFill>
        <p:spPr bwMode="auto">
          <a:xfrm>
            <a:off x="533400" y="5105400"/>
            <a:ext cx="1143000" cy="811213"/>
          </a:xfrm>
          <a:prstGeom prst="rect">
            <a:avLst/>
          </a:prstGeom>
          <a:noFill/>
          <a:ln w="9525">
            <a:noFill/>
            <a:miter lim="800000"/>
            <a:headEnd/>
            <a:tailEnd/>
          </a:ln>
        </p:spPr>
      </p:pic>
      <p:pic>
        <p:nvPicPr>
          <p:cNvPr id="14345" name="Picture 8"/>
          <p:cNvPicPr>
            <a:picLocks noChangeAspect="1" noChangeArrowheads="1"/>
          </p:cNvPicPr>
          <p:nvPr/>
        </p:nvPicPr>
        <p:blipFill>
          <a:blip r:embed="rId5" cstate="print"/>
          <a:srcRect/>
          <a:stretch>
            <a:fillRect/>
          </a:stretch>
        </p:blipFill>
        <p:spPr bwMode="auto">
          <a:xfrm>
            <a:off x="304800" y="2286000"/>
            <a:ext cx="1903413" cy="2814638"/>
          </a:xfrm>
          <a:prstGeom prst="rect">
            <a:avLst/>
          </a:prstGeom>
          <a:noFill/>
          <a:ln w="9525">
            <a:noFill/>
            <a:miter lim="800000"/>
            <a:headEnd/>
            <a:tailEnd/>
          </a:ln>
        </p:spPr>
      </p:pic>
      <p:sp>
        <p:nvSpPr>
          <p:cNvPr id="32" name="Content Placeholder 2"/>
          <p:cNvSpPr txBox="1">
            <a:spLocks/>
          </p:cNvSpPr>
          <p:nvPr/>
        </p:nvSpPr>
        <p:spPr bwMode="gray">
          <a:xfrm>
            <a:off x="2895600" y="3352800"/>
            <a:ext cx="4419600" cy="457200"/>
          </a:xfrm>
          <a:prstGeom prst="rect">
            <a:avLst/>
          </a:prstGeom>
          <a:noFill/>
          <a:ln w="9525">
            <a:noFill/>
            <a:miter lim="800000"/>
            <a:headEnd/>
            <a:tailEnd/>
          </a:ln>
        </p:spPr>
        <p:txBody>
          <a:bodyPr/>
          <a:lstStyle/>
          <a:p>
            <a:pPr marL="342900" indent="-342900" eaLnBrk="0" hangingPunct="0">
              <a:spcBef>
                <a:spcPct val="20000"/>
              </a:spcBef>
              <a:buClr>
                <a:schemeClr val="accent1"/>
              </a:buClr>
              <a:buFont typeface="Wingdings" pitchFamily="2" charset="2"/>
              <a:buBlip>
                <a:blip r:embed="rId6"/>
              </a:buBlip>
              <a:defRPr/>
            </a:pPr>
            <a:r>
              <a:rPr lang="en-US" sz="2000" b="1" kern="0" dirty="0">
                <a:latin typeface="+mn-lt"/>
              </a:rPr>
              <a:t>Chromatography (Method)</a:t>
            </a:r>
          </a:p>
          <a:p>
            <a:pPr marL="342900" indent="-342900" eaLnBrk="0" hangingPunct="0">
              <a:spcBef>
                <a:spcPct val="20000"/>
              </a:spcBef>
              <a:buClr>
                <a:schemeClr val="accent1"/>
              </a:buClr>
              <a:buFont typeface="Wingdings" pitchFamily="2" charset="2"/>
              <a:buNone/>
              <a:defRPr/>
            </a:pPr>
            <a:endParaRPr lang="en-US" sz="2000" b="1" kern="0" dirty="0">
              <a:latin typeface="+mn-lt"/>
            </a:endParaRPr>
          </a:p>
        </p:txBody>
      </p:sp>
      <p:sp>
        <p:nvSpPr>
          <p:cNvPr id="38" name="Text Box 4"/>
          <p:cNvSpPr txBox="1">
            <a:spLocks noChangeArrowheads="1"/>
          </p:cNvSpPr>
          <p:nvPr/>
        </p:nvSpPr>
        <p:spPr bwMode="auto">
          <a:xfrm>
            <a:off x="1837481" y="5349740"/>
            <a:ext cx="6705600" cy="1015663"/>
          </a:xfrm>
          <a:prstGeom prst="rect">
            <a:avLst/>
          </a:prstGeom>
          <a:noFill/>
          <a:ln w="9525">
            <a:noFill/>
            <a:miter lim="800000"/>
            <a:headEnd/>
            <a:tailEnd/>
          </a:ln>
        </p:spPr>
        <p:txBody>
          <a:bodyPr>
            <a:spAutoFit/>
          </a:bodyPr>
          <a:lstStyle/>
          <a:p>
            <a:pPr algn="ctr"/>
            <a:r>
              <a:rPr lang="en-US" sz="2000" dirty="0"/>
              <a:t>The level of effort, formality and documentation of the quality risk management process should be commensurate with the level of risk (ICH Q9)</a:t>
            </a:r>
          </a:p>
        </p:txBody>
      </p:sp>
      <p:pic>
        <p:nvPicPr>
          <p:cNvPr id="22543" name="Picture 15"/>
          <p:cNvPicPr>
            <a:picLocks noChangeAspect="1" noChangeArrowheads="1"/>
          </p:cNvPicPr>
          <p:nvPr/>
        </p:nvPicPr>
        <p:blipFill>
          <a:blip r:embed="rId7" cstate="print"/>
          <a:srcRect/>
          <a:stretch>
            <a:fillRect/>
          </a:stretch>
        </p:blipFill>
        <p:spPr bwMode="auto">
          <a:xfrm>
            <a:off x="1905000" y="1066800"/>
            <a:ext cx="6858000" cy="38687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543"/>
                                        </p:tgtEl>
                                        <p:attrNameLst>
                                          <p:attrName>style.visibility</p:attrName>
                                        </p:attrNameLst>
                                      </p:cBhvr>
                                      <p:to>
                                        <p:strVal val="visible"/>
                                      </p:to>
                                    </p:set>
                                    <p:animEffect transition="in" filter="dissolve">
                                      <p:cBhvr>
                                        <p:cTn id="7" dur="500"/>
                                        <p:tgtEl>
                                          <p:spTgt spid="2254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dissolve">
                                      <p:cBhvr>
                                        <p:cTn id="1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theme/theme1.xml><?xml version="1.0" encoding="utf-8"?>
<a:theme xmlns:a="http://schemas.openxmlformats.org/drawingml/2006/main" name="pfizer1">
  <a:themeElements>
    <a:clrScheme name="PFZ171 client FET template with legal disclaimer V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FZ171 client FET template with legal disclaimer V1">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FZ171 client FET template with legal disclaimer V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FZ171 client FET template with legal disclaimer V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FZ171 client FET template with legal disclaimer V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FZ171 client FET template with legal disclaimer V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FZ171 client FET template with legal disclaimer V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FZ171 client FET template with legal disclaimer V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FZ171 client FET template with legal disclaimer V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FZ171 client FET template with legal disclaimer V1 8">
        <a:dk1>
          <a:srgbClr val="093A80"/>
        </a:dk1>
        <a:lt1>
          <a:srgbClr val="DDDDDD"/>
        </a:lt1>
        <a:dk2>
          <a:srgbClr val="FFFFFF"/>
        </a:dk2>
        <a:lt2>
          <a:srgbClr val="666666"/>
        </a:lt2>
        <a:accent1>
          <a:srgbClr val="FF9900"/>
        </a:accent1>
        <a:accent2>
          <a:srgbClr val="2B5CA3"/>
        </a:accent2>
        <a:accent3>
          <a:srgbClr val="EBEBEB"/>
        </a:accent3>
        <a:accent4>
          <a:srgbClr val="06306C"/>
        </a:accent4>
        <a:accent5>
          <a:srgbClr val="FFCAAA"/>
        </a:accent5>
        <a:accent6>
          <a:srgbClr val="265393"/>
        </a:accent6>
        <a:hlink>
          <a:srgbClr val="AAAAAA"/>
        </a:hlink>
        <a:folHlink>
          <a:srgbClr val="663399"/>
        </a:folHlink>
      </a:clrScheme>
      <a:clrMap bg1="lt1" tx1="dk1" bg2="lt2" tx2="dk2" accent1="accent1" accent2="accent2" accent3="accent3" accent4="accent4" accent5="accent5" accent6="accent6" hlink="hlink" folHlink="folHlink"/>
    </a:extraClrScheme>
    <a:extraClrScheme>
      <a:clrScheme name="PFZ171 client FET template with legal disclaimer V1 9">
        <a:dk1>
          <a:srgbClr val="093A80"/>
        </a:dk1>
        <a:lt1>
          <a:srgbClr val="DDDDDD"/>
        </a:lt1>
        <a:dk2>
          <a:srgbClr val="FFFFFF"/>
        </a:dk2>
        <a:lt2>
          <a:srgbClr val="666666"/>
        </a:lt2>
        <a:accent1>
          <a:srgbClr val="FF9900"/>
        </a:accent1>
        <a:accent2>
          <a:srgbClr val="2B5CA3"/>
        </a:accent2>
        <a:accent3>
          <a:srgbClr val="EBEBEB"/>
        </a:accent3>
        <a:accent4>
          <a:srgbClr val="06306C"/>
        </a:accent4>
        <a:accent5>
          <a:srgbClr val="FFCAAA"/>
        </a:accent5>
        <a:accent6>
          <a:srgbClr val="265393"/>
        </a:accent6>
        <a:hlink>
          <a:srgbClr val="008000"/>
        </a:hlink>
        <a:folHlink>
          <a:srgbClr val="663399"/>
        </a:folHlink>
      </a:clrScheme>
      <a:clrMap bg1="lt1" tx1="dk1" bg2="lt2" tx2="dk2" accent1="accent1" accent2="accent2" accent3="accent3" accent4="accent4" accent5="accent5" accent6="accent6" hlink="hlink" folHlink="folHlink"/>
    </a:extraClrScheme>
    <a:extraClrScheme>
      <a:clrScheme name="PFZ171 client FET template with legal disclaimer V1 10">
        <a:dk1>
          <a:srgbClr val="093A80"/>
        </a:dk1>
        <a:lt1>
          <a:srgbClr val="DDDDDD"/>
        </a:lt1>
        <a:dk2>
          <a:srgbClr val="FFFFFF"/>
        </a:dk2>
        <a:lt2>
          <a:srgbClr val="666666"/>
        </a:lt2>
        <a:accent1>
          <a:srgbClr val="FF9900"/>
        </a:accent1>
        <a:accent2>
          <a:srgbClr val="2B5CA3"/>
        </a:accent2>
        <a:accent3>
          <a:srgbClr val="EBEBEB"/>
        </a:accent3>
        <a:accent4>
          <a:srgbClr val="06306C"/>
        </a:accent4>
        <a:accent5>
          <a:srgbClr val="FFCAAA"/>
        </a:accent5>
        <a:accent6>
          <a:srgbClr val="265393"/>
        </a:accent6>
        <a:hlink>
          <a:srgbClr val="009900"/>
        </a:hlink>
        <a:folHlink>
          <a:srgbClr val="663399"/>
        </a:folHlink>
      </a:clrScheme>
      <a:clrMap bg1="lt1" tx1="dk1" bg2="lt2" tx2="dk2" accent1="accent1" accent2="accent2" accent3="accent3" accent4="accent4" accent5="accent5" accent6="accent6" hlink="hlink" folHlink="folHlink"/>
    </a:extraClrScheme>
    <a:extraClrScheme>
      <a:clrScheme name="PFZ171 client FET template with legal disclaimer V1 11">
        <a:dk1>
          <a:srgbClr val="093A80"/>
        </a:dk1>
        <a:lt1>
          <a:srgbClr val="B4C6D8"/>
        </a:lt1>
        <a:dk2>
          <a:srgbClr val="FFFFFF"/>
        </a:dk2>
        <a:lt2>
          <a:srgbClr val="666666"/>
        </a:lt2>
        <a:accent1>
          <a:srgbClr val="FF9900"/>
        </a:accent1>
        <a:accent2>
          <a:srgbClr val="2B5CA3"/>
        </a:accent2>
        <a:accent3>
          <a:srgbClr val="D6DFE9"/>
        </a:accent3>
        <a:accent4>
          <a:srgbClr val="06306C"/>
        </a:accent4>
        <a:accent5>
          <a:srgbClr val="FFCAAA"/>
        </a:accent5>
        <a:accent6>
          <a:srgbClr val="265393"/>
        </a:accent6>
        <a:hlink>
          <a:srgbClr val="009900"/>
        </a:hlink>
        <a:folHlink>
          <a:srgbClr val="663399"/>
        </a:folHlink>
      </a:clrScheme>
      <a:clrMap bg1="lt1" tx1="dk1" bg2="lt2" tx2="dk2" accent1="accent1" accent2="accent2" accent3="accent3" accent4="accent4" accent5="accent5" accent6="accent6" hlink="hlink" folHlink="folHlink"/>
    </a:extraClrScheme>
    <a:extraClrScheme>
      <a:clrScheme name="PFZ171 client FET template with legal disclaimer V1 12">
        <a:dk1>
          <a:srgbClr val="093A80"/>
        </a:dk1>
        <a:lt1>
          <a:srgbClr val="FFFFFF"/>
        </a:lt1>
        <a:dk2>
          <a:srgbClr val="FFFFFF"/>
        </a:dk2>
        <a:lt2>
          <a:srgbClr val="666666"/>
        </a:lt2>
        <a:accent1>
          <a:srgbClr val="FF9900"/>
        </a:accent1>
        <a:accent2>
          <a:srgbClr val="2B5CA3"/>
        </a:accent2>
        <a:accent3>
          <a:srgbClr val="FFFFFF"/>
        </a:accent3>
        <a:accent4>
          <a:srgbClr val="06306C"/>
        </a:accent4>
        <a:accent5>
          <a:srgbClr val="FFCAAA"/>
        </a:accent5>
        <a:accent6>
          <a:srgbClr val="265393"/>
        </a:accent6>
        <a:hlink>
          <a:srgbClr val="009900"/>
        </a:hlink>
        <a:folHlink>
          <a:srgbClr val="66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Quick_x0020_Links xmlns="7e5322ec-4d47-4350-8fa2-f57cf37a6056">
      <Url xmlns="7e5322ec-4d47-4350-8fa2-f57cf37a6056" xsi:nil="true"/>
      <Description xmlns="7e5322ec-4d47-4350-8fa2-f57cf37a6056" xsi:nil="true"/>
    </Quick_x0020_Link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3C84590DD139B41847B3C4C5880CB50" ma:contentTypeVersion="2" ma:contentTypeDescription="Create a new document." ma:contentTypeScope="" ma:versionID="f194e40dbef8bb87f4a84b9cb808b506">
  <xsd:schema xmlns:xsd="http://www.w3.org/2001/XMLSchema" xmlns:xs="http://www.w3.org/2001/XMLSchema" xmlns:p="http://schemas.microsoft.com/office/2006/metadata/properties" xmlns:ns2="7e5322ec-4d47-4350-8fa2-f57cf37a6056" targetNamespace="http://schemas.microsoft.com/office/2006/metadata/properties" ma:root="true" ma:fieldsID="28325ded30aad5069f0282b5bbef65e3" ns2:_="">
    <xsd:import namespace="7e5322ec-4d47-4350-8fa2-f57cf37a6056"/>
    <xsd:element name="properties">
      <xsd:complexType>
        <xsd:sequence>
          <xsd:element name="documentManagement">
            <xsd:complexType>
              <xsd:all>
                <xsd:element ref="ns2:Quick_x0020_Link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5322ec-4d47-4350-8fa2-f57cf37a6056" elementFormDefault="qualified">
    <xsd:import namespace="http://schemas.microsoft.com/office/2006/documentManagement/types"/>
    <xsd:import namespace="http://schemas.microsoft.com/office/infopath/2007/PartnerControls"/>
    <xsd:element name="Quick_x0020_Links" ma:index="8" nillable="true" ma:displayName="Quick Links" ma:description="BTx Stat Useful Links" ma:format="Hyperlink" ma:internalName="Quick_x0020_Links">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ma:index="9" ma:displayName="Category"/>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24A8C6-1CBF-4511-A02E-660FAF41D65C}">
  <ds:schemaRefs>
    <ds:schemaRef ds:uri="http://schemas.microsoft.com/office/2006/metadata/properties"/>
    <ds:schemaRef ds:uri="7e5322ec-4d47-4350-8fa2-f57cf37a6056"/>
  </ds:schemaRefs>
</ds:datastoreItem>
</file>

<file path=customXml/itemProps2.xml><?xml version="1.0" encoding="utf-8"?>
<ds:datastoreItem xmlns:ds="http://schemas.openxmlformats.org/officeDocument/2006/customXml" ds:itemID="{3A93FBA8-A1E6-4390-9AC8-022066D1E4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5322ec-4d47-4350-8fa2-f57cf37a60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4DFD57-E85F-4948-96FA-2A6D3C7D7BB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pfizer1</Template>
  <TotalTime>68423</TotalTime>
  <Words>1478</Words>
  <Application>Microsoft Office PowerPoint</Application>
  <PresentationFormat>On-screen Show (4:3)</PresentationFormat>
  <Paragraphs>260</Paragraphs>
  <Slides>29</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pfizer1</vt:lpstr>
      <vt:lpstr>Visio</vt:lpstr>
      <vt:lpstr>Statistical Impact/Influence on Regulatory</vt:lpstr>
      <vt:lpstr>Acknowledgements</vt:lpstr>
      <vt:lpstr>Outline</vt:lpstr>
      <vt:lpstr>Success Story … 20th Century</vt:lpstr>
      <vt:lpstr>Success Story … 20th Century</vt:lpstr>
      <vt:lpstr>PowerPoint Presentation</vt:lpstr>
      <vt:lpstr>Success Story … 20th Century</vt:lpstr>
      <vt:lpstr>New Initiatives!! – Moving Beyond the 20th Century?</vt:lpstr>
      <vt:lpstr>Risk Assessment + DoE Strategy</vt:lpstr>
      <vt:lpstr>Design of Experiments</vt:lpstr>
      <vt:lpstr>Contour Plots of Two Responses &amp; Two PP’s</vt:lpstr>
      <vt:lpstr>Overlay Plot of Two Responses vs. Two PP’s</vt:lpstr>
      <vt:lpstr>Overlay Plot of Two Responses vs. Two PP’s</vt:lpstr>
      <vt:lpstr>PowerPoint Presentation</vt:lpstr>
      <vt:lpstr>Issues?  </vt:lpstr>
      <vt:lpstr>Regulatory Criteria</vt:lpstr>
      <vt:lpstr>Regulatory Criteria</vt:lpstr>
      <vt:lpstr>Regulatory Criteria</vt:lpstr>
      <vt:lpstr>Regulatory Criteria</vt:lpstr>
      <vt:lpstr>Process Capability  …  the reality</vt:lpstr>
      <vt:lpstr>The Measurement System</vt:lpstr>
      <vt:lpstr>Graphical Representation of  Traditional Method Validation Criteria </vt:lpstr>
      <vt:lpstr>Success – ATP verification</vt:lpstr>
      <vt:lpstr>Success – Potency Assay Sample Strategy</vt:lpstr>
      <vt:lpstr>Opportunities</vt:lpstr>
      <vt:lpstr>UDU Acceptance</vt:lpstr>
      <vt:lpstr>PowerPoint Presentation</vt:lpstr>
      <vt:lpstr>Path Forward</vt:lpstr>
      <vt:lpstr>Thank you, for your attention!</vt:lpstr>
    </vt:vector>
  </TitlesOfParts>
  <Company>Pfizer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harrinb</dc:creator>
  <cp:lastModifiedBy>Harrington, Brent</cp:lastModifiedBy>
  <cp:revision>1883</cp:revision>
  <dcterms:created xsi:type="dcterms:W3CDTF">2013-08-26T18:30:22Z</dcterms:created>
  <dcterms:modified xsi:type="dcterms:W3CDTF">2014-05-15T18:52:32Z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0x010100D3C84590DD139B41847B3C4C5880CB50</vt:lpwstr>
  </property>
  <property fmtid="{D5CDD505-2E9C-101B-9397-08002B2CF9AE}" pid="3" name="ContentType">
    <vt:lpwstr>Document</vt:lpwstr>
  </property>
</Properties>
</file>