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31"/>
  </p:notesMasterIdLst>
  <p:handoutMasterIdLst>
    <p:handoutMasterId r:id="rId32"/>
  </p:handoutMasterIdLst>
  <p:sldIdLst>
    <p:sldId id="265" r:id="rId7"/>
    <p:sldId id="271" r:id="rId8"/>
    <p:sldId id="273" r:id="rId9"/>
    <p:sldId id="274" r:id="rId10"/>
    <p:sldId id="266" r:id="rId11"/>
    <p:sldId id="267" r:id="rId12"/>
    <p:sldId id="268" r:id="rId13"/>
    <p:sldId id="269" r:id="rId14"/>
    <p:sldId id="275" r:id="rId15"/>
    <p:sldId id="261" r:id="rId16"/>
    <p:sldId id="287" r:id="rId17"/>
    <p:sldId id="288" r:id="rId18"/>
    <p:sldId id="263" r:id="rId19"/>
    <p:sldId id="262" r:id="rId20"/>
    <p:sldId id="264" r:id="rId21"/>
    <p:sldId id="276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9" autoAdjust="0"/>
  </p:normalViewPr>
  <p:slideViewPr>
    <p:cSldViewPr snapToGrid="0"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687364-E240-4147-8A50-0C0AF022C133}" type="datetime1">
              <a:rPr lang="en-US"/>
              <a:pPr/>
              <a:t>5/13/2014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300906-530D-C748-AC79-F41D6AA72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2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453B76-649C-1047-AB39-06CD9CC3743F}" type="datetime1">
              <a:rPr lang="en-US"/>
              <a:pPr/>
              <a:t>5/13/2014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45A613-7C39-204D-9E84-E8628D596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90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453B76-649C-1047-AB39-06CD9CC3743F}" type="datetime1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5A613-7C39-204D-9E84-E8628D5964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2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ation9wav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689"/>
            <a:ext cx="9137904" cy="1524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28024"/>
            <a:ext cx="9143999" cy="753136"/>
          </a:xfrm>
          <a:effectLst/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36084"/>
            <a:ext cx="9144000" cy="455041"/>
          </a:xfrm>
          <a:effectLst/>
        </p:spPr>
        <p:txBody>
          <a:bodyPr/>
          <a:lstStyle>
            <a:lvl1pPr marL="0" indent="0" algn="ctr">
              <a:buFontTx/>
              <a:buNone/>
              <a:defRPr sz="2000" b="1"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5351774"/>
            <a:ext cx="1531990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rgbClr val="000000"/>
                </a:solidFill>
              </a:rPr>
              <a:t>Company Confidential </a:t>
            </a:r>
            <a:br>
              <a:rPr lang="en-US" sz="800" dirty="0">
                <a:solidFill>
                  <a:srgbClr val="000000"/>
                </a:solidFill>
              </a:rPr>
            </a:br>
            <a:r>
              <a:rPr lang="en-US" sz="800" dirty="0">
                <a:solidFill>
                  <a:srgbClr val="000000"/>
                </a:solidFill>
              </a:rPr>
              <a:t>© </a:t>
            </a:r>
            <a:r>
              <a:rPr lang="en-US" sz="800" dirty="0" smtClean="0">
                <a:solidFill>
                  <a:srgbClr val="000000"/>
                </a:solidFill>
              </a:rPr>
              <a:t>2014 </a:t>
            </a:r>
            <a:r>
              <a:rPr lang="en-US" sz="800" dirty="0">
                <a:solidFill>
                  <a:srgbClr val="000000"/>
                </a:solidFill>
              </a:rPr>
              <a:t>Eli Lilly and Company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933645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illyRGB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80" y="6088349"/>
            <a:ext cx="1171130" cy="6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0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0827"/>
            <a:ext cx="2133600" cy="2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73EE6C21-F3B4-4C72-A361-F6420F38C316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1367"/>
            <a:ext cx="2895600" cy="2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2447"/>
            <a:ext cx="2133600" cy="2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4C47640-ECEC-E34E-A5C6-81F2A80A8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4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26AD-8D2C-4092-9F84-5450F3375A8E}" type="datetime1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68-279D-4F9B-B442-6E4C22862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9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0ED2-8539-47C3-9A28-9A9138CF3F53}" type="datetime1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68-279D-4F9B-B442-6E4C22862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7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esentation9wav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904" cy="1524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54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30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380354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0827"/>
            <a:ext cx="2133600" cy="2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02594625-00B6-44F3-A165-09D42D5BC7C8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1367"/>
            <a:ext cx="2895600" cy="2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2447"/>
            <a:ext cx="2133600" cy="2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4C47640-ECEC-E34E-A5C6-81F2A80A8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njugate_pri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5360"/>
            <a:ext cx="7772400" cy="2152651"/>
          </a:xfrm>
        </p:spPr>
        <p:txBody>
          <a:bodyPr>
            <a:noAutofit/>
          </a:bodyPr>
          <a:lstStyle/>
          <a:p>
            <a:r>
              <a:rPr lang="en-US" sz="3200" dirty="0"/>
              <a:t>Establishing Validation Acceptance Criteria on the Observed Mean and Standard Deviation for 2-Sided Dissolution Specifications Using Bayesian Methodology and 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8364"/>
            <a:ext cx="9144000" cy="628501"/>
          </a:xfrm>
        </p:spPr>
        <p:txBody>
          <a:bodyPr>
            <a:noAutofit/>
          </a:bodyPr>
          <a:lstStyle/>
          <a:p>
            <a:r>
              <a:rPr lang="en-US" sz="1400" dirty="0" smtClean="0"/>
              <a:t>Thomas Parks, Eli Lilly &amp; Co</a:t>
            </a:r>
          </a:p>
          <a:p>
            <a:r>
              <a:rPr lang="en-US" sz="1400" dirty="0" smtClean="0"/>
              <a:t>Adam Rauk, Inventive Health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501445" y="5378245"/>
            <a:ext cx="1219200" cy="226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 &amp;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500820" cy="4525963"/>
          </a:xfrm>
        </p:spPr>
        <p:txBody>
          <a:bodyPr/>
          <a:lstStyle/>
          <a:p>
            <a:r>
              <a:rPr lang="en-US" sz="2400" dirty="0" smtClean="0"/>
              <a:t>Determine acceptance criteria for 2-sided dissolution specifications to provide assurance that future dissolution results will meet the specification limits.</a:t>
            </a:r>
          </a:p>
          <a:p>
            <a:endParaRPr lang="en-US" sz="2000" dirty="0" smtClean="0"/>
          </a:p>
          <a:p>
            <a:r>
              <a:rPr lang="en-US" sz="2400" dirty="0" smtClean="0"/>
              <a:t>Options</a:t>
            </a:r>
          </a:p>
          <a:p>
            <a:pPr lvl="1"/>
            <a:r>
              <a:rPr lang="en-US" sz="2400" dirty="0" smtClean="0"/>
              <a:t>Implement ASTM E2709 Standard Practice for Demonstrating Capability to Comply with a Lot Acceptance Procedure</a:t>
            </a:r>
          </a:p>
          <a:p>
            <a:pPr lvl="2"/>
            <a:r>
              <a:rPr lang="en-US" sz="2000" dirty="0" smtClean="0"/>
              <a:t>Modify the Validated SAS program </a:t>
            </a:r>
            <a:r>
              <a:rPr lang="en-US" sz="2000" dirty="0" err="1" smtClean="0"/>
              <a:t>CuDAL</a:t>
            </a:r>
            <a:r>
              <a:rPr lang="en-US" sz="2000" dirty="0" smtClean="0"/>
              <a:t> (Content uniformity and Dissolution Acceptance Limits) to calculate 2-sided limits</a:t>
            </a:r>
          </a:p>
          <a:p>
            <a:pPr lvl="1"/>
            <a:r>
              <a:rPr lang="en-US" sz="2400" dirty="0" smtClean="0"/>
              <a:t>Apply an alternate approach</a:t>
            </a:r>
          </a:p>
          <a:p>
            <a:pPr lvl="2"/>
            <a:r>
              <a:rPr lang="en-US" sz="2000" dirty="0" smtClean="0"/>
              <a:t>A Bayesian approach with simulation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481D8ED-6E16-4AF3-895D-4ABAC94455FD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ASTM E2709, Joint Confidence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716" y="1392071"/>
                <a:ext cx="8734568" cy="491319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𝑝𝑎𝑠𝑠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𝑠𝑡𝑎𝑔𝑒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𝑝𝑟𝑜𝑐𝑒𝑑𝑢𝑟𝑒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 …,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= probability of passing at stage </a:t>
                </a:r>
                <a:r>
                  <a:rPr lang="en-US" sz="2400" i="1" dirty="0" smtClean="0"/>
                  <a:t>i</a:t>
                </a:r>
                <a:r>
                  <a:rPr lang="en-US" sz="2400" dirty="0" smtClean="0"/>
                  <a:t>, evaluated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regardless of passing at a prior stage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Where,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𝑎𝑛𝑑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…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𝑎𝑛𝑑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𝑖𝑚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1−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And,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= probability of passing the</a:t>
                </a:r>
                <a:r>
                  <a:rPr lang="en-US" sz="2400" i="1" dirty="0" smtClean="0"/>
                  <a:t> j</a:t>
                </a:r>
                <a:r>
                  <a:rPr lang="en-US" sz="2400" dirty="0" smtClean="0"/>
                  <a:t>-</a:t>
                </a:r>
                <a:r>
                  <a:rPr lang="en-US" sz="2400" dirty="0" err="1" smtClean="0"/>
                  <a:t>th</a:t>
                </a:r>
                <a:r>
                  <a:rPr lang="en-US" sz="2400" dirty="0" smtClean="0"/>
                  <a:t> criterion of the </a:t>
                </a:r>
                <a:r>
                  <a:rPr lang="en-US" sz="2400" i="1" dirty="0" smtClean="0"/>
                  <a:t>m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 </a:t>
                </a:r>
                <a:r>
                  <a:rPr lang="en-US" sz="2400" i="1" dirty="0" smtClean="0"/>
                  <a:t>               </a:t>
                </a:r>
                <a:r>
                  <a:rPr lang="en-US" sz="2400" dirty="0" smtClean="0"/>
                  <a:t> criteria within the </a:t>
                </a:r>
                <a:r>
                  <a:rPr lang="en-US" sz="2400" i="1" dirty="0" smtClean="0"/>
                  <a:t>i</a:t>
                </a:r>
                <a:r>
                  <a:rPr lang="en-US" sz="2400" dirty="0" smtClean="0"/>
                  <a:t>-</a:t>
                </a:r>
                <a:r>
                  <a:rPr lang="en-US" sz="2400" dirty="0" err="1" smtClean="0"/>
                  <a:t>th</a:t>
                </a:r>
                <a:r>
                  <a:rPr lang="en-US" sz="2400" dirty="0" smtClean="0"/>
                  <a:t> stage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This results in the lower probability bound being calculated for any </a:t>
                </a:r>
                <a:r>
                  <a:rPr lang="en-US" sz="2400" dirty="0" smtClean="0">
                    <a:sym typeface="Symbol"/>
                  </a:rPr>
                  <a:t>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sym typeface="Symbol"/>
                      </a:rPr>
                      <m:t></m:t>
                    </m:r>
                  </m:oMath>
                </a14:m>
                <a:endParaRPr lang="en-US" sz="2400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Then, …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6" y="1392071"/>
                <a:ext cx="8734568" cy="4913193"/>
              </a:xfrm>
              <a:blipFill rotWithShape="1">
                <a:blip r:embed="rId2"/>
                <a:stretch>
                  <a:fillRect l="-1117" b="-5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EE6C21-F3B4-4C72-A361-F6420F38C316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ASTM E2709, Joint Confidence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8364" y="1543050"/>
                <a:ext cx="872092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A joint confidence interval can be calculated by choosing </a:t>
                </a:r>
                <a:r>
                  <a:rPr lang="en-US" sz="2400" dirty="0" smtClean="0">
                    <a:sym typeface="Symbol"/>
                  </a:rPr>
                  <a:t>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sym typeface="Symbol"/>
                  </a:rPr>
                  <a:t> such that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Yields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=1−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ra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 smtClean="0"/>
                  <a:t>/2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 smtClean="0"/>
                  <a:t>Then the joint confidence interval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f>
                                        <m:fPr>
                                          <m:type m:val="skw"/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1−2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                                   = (1 - </a:t>
                </a:r>
                <a:r>
                  <a:rPr lang="en-US" sz="2400" dirty="0" smtClean="0">
                    <a:sym typeface="Symbol"/>
                  </a:rPr>
                  <a:t>)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364" y="1543050"/>
                <a:ext cx="8720920" cy="4525963"/>
              </a:xfrm>
              <a:blipFill rotWithShape="1">
                <a:blip r:embed="rId2"/>
                <a:stretch>
                  <a:fillRect l="-1119" t="-1077" r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EE6C21-F3B4-4C72-A361-F6420F38C316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ASTM E2709, Joint Confidence Region from Observed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dirty="0" smtClean="0"/>
                  <a:t> and 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7CDEFD-89E4-4514-A4ED-D4EB9A821D9E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0" y="1309498"/>
            <a:ext cx="8279807" cy="500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2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2-sided Dissolution Acceptance Criteria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43050"/>
                <a:ext cx="8330340" cy="4873248"/>
              </a:xfrm>
            </p:spPr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en-US" dirty="0" smtClean="0"/>
                  <a:t>Goal: Set criteria on 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observed</a:t>
                </a:r>
                <a:r>
                  <a:rPr lang="en-US" dirty="0" smtClean="0"/>
                  <a:t> mean and 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dev</a:t>
                </a:r>
                <a:endParaRPr lang="en-US" dirty="0" smtClean="0"/>
              </a:p>
              <a:p>
                <a:r>
                  <a:rPr lang="en-US" dirty="0" smtClean="0"/>
                  <a:t>Approach</a:t>
                </a:r>
              </a:p>
              <a:p>
                <a:pPr lvl="1"/>
                <a:r>
                  <a:rPr lang="en-US" dirty="0" smtClean="0"/>
                  <a:t>Identify posterior predictive distribution (PPD) for the dissolution results</a:t>
                </a:r>
              </a:p>
              <a:p>
                <a:pPr lvl="1"/>
                <a:r>
                  <a:rPr lang="en-US" dirty="0" smtClean="0"/>
                  <a:t>Sample </a:t>
                </a:r>
                <a:r>
                  <a:rPr lang="en-US" i="1" dirty="0" smtClean="0"/>
                  <a:t>j</a:t>
                </a:r>
                <a:r>
                  <a:rPr lang="en-US" dirty="0" smtClean="0"/>
                  <a:t> = 1 to N times sets of n = 6, 12, 18, … dissolution results from the PPD </a:t>
                </a:r>
              </a:p>
              <a:p>
                <a:pPr lvl="2"/>
                <a:r>
                  <a:rPr lang="en-US" dirty="0" smtClean="0"/>
                  <a:t>Compare </a:t>
                </a:r>
                <a:r>
                  <a:rPr lang="en-US" i="1" dirty="0" smtClean="0"/>
                  <a:t>j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sample to 2-sided specifications</a:t>
                </a:r>
              </a:p>
              <a:p>
                <a:pPr lvl="2"/>
                <a:r>
                  <a:rPr lang="en-US" dirty="0" smtClean="0"/>
                  <a:t>Determine proportion of samples that pass dissolution Stage 1 or Stage 2 criteria</a:t>
                </a:r>
              </a:p>
              <a:p>
                <a:pPr lvl="1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 criteria based on predicted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(Pass)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43050"/>
                <a:ext cx="8330340" cy="4873248"/>
              </a:xfrm>
              <a:blipFill rotWithShape="1">
                <a:blip r:embed="rId2"/>
                <a:stretch>
                  <a:fillRect l="-1244" t="-1250" r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14A170-465D-4A13-81E8-3CC596C20CCF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1"/>
            <a:ext cx="1402597" cy="5927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Let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0A248E-1647-43AB-89C3-393F761FF009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4881" y="1479018"/>
                <a:ext cx="6261317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~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+mn-lt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sym typeface="Symbol"/>
                      </a:rPr>
                      <m:t>𝜏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and </a:t>
                </a:r>
                <a:r>
                  <a:rPr lang="en-US" sz="2400" i="1" dirty="0" smtClean="0">
                    <a:latin typeface="+mn-lt"/>
                  </a:rPr>
                  <a:t>j</a:t>
                </a:r>
                <a:r>
                  <a:rPr lang="en-US" sz="2400" dirty="0" smtClean="0">
                    <a:latin typeface="+mn-lt"/>
                  </a:rPr>
                  <a:t> = 1 to </a:t>
                </a:r>
                <a:r>
                  <a:rPr lang="en-US" sz="2400" i="1" dirty="0" smtClean="0">
                    <a:latin typeface="+mn-lt"/>
                  </a:rPr>
                  <a:t>n</a:t>
                </a:r>
                <a:endParaRPr lang="en-US" sz="24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81" y="1479018"/>
                <a:ext cx="6261317" cy="625812"/>
              </a:xfrm>
              <a:prstGeom prst="rect">
                <a:avLst/>
              </a:prstGeom>
              <a:blipFill rotWithShape="1"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3437" y="2784162"/>
                <a:ext cx="8322590" cy="678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/2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/2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  <a:sym typeface="Symbol"/>
                      </a:rPr>
                      <m:t>𝑒𝑥𝑝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𝜏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99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990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𝜇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990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ctrlP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sym typeface="Symbol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sym typeface="Symbol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sym typeface="Symbol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i="1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sym typeface="Symbol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sym typeface="Symbol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37" y="2784162"/>
                <a:ext cx="8322590" cy="6789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5574" y="2228894"/>
            <a:ext cx="6820554" cy="5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/>
              <a:t>Then the likelihood can be written as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2994" y="3512648"/>
            <a:ext cx="8282552" cy="5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/>
              <a:t>F</a:t>
            </a:r>
            <a:r>
              <a:rPr lang="en-US" sz="2400" dirty="0" smtClean="0"/>
              <a:t>or unknown </a:t>
            </a:r>
            <a:r>
              <a:rPr lang="en-US" sz="2400" dirty="0" smtClean="0">
                <a:sym typeface="Symbol"/>
              </a:rPr>
              <a:t> and , a conjugate prior is Normal-Gamma 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1963" y="6067869"/>
            <a:ext cx="8152109" cy="29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200" dirty="0" smtClean="0"/>
              <a:t>* K. Murphy, “Conjugate Bayesian analysis of the Gaussian distribution”, 2007  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0857" y="4052418"/>
                <a:ext cx="8322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≝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𝐺𝑎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57" y="4052418"/>
                <a:ext cx="832259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2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00467" y="4669758"/>
                <a:ext cx="6516104" cy="1166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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0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bSup>
                              </m:den>
                            </m:f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𝜋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1/2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𝜏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  <a:sym typeface="Symbol"/>
                      </a:rPr>
                      <m:t>𝑒𝑥𝑝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𝜏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990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990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990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990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𝜇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  <a:ea typeface="Cambria Math"/>
                                            <a:sym typeface="Symbol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990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67" y="4669758"/>
                <a:ext cx="6516104" cy="11662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2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Distributions*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0A248E-1647-43AB-89C3-393F761FF009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4853" y="1834216"/>
                <a:ext cx="55980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𝑁𝐺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>
                    <a:latin typeface="+mn-lt"/>
                  </a:rPr>
                  <a:t>, where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3" y="1834216"/>
                <a:ext cx="5598062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109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6892" y="1358851"/>
            <a:ext cx="6820554" cy="47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smtClean="0"/>
              <a:t>Then the posterior can be written as</a:t>
            </a:r>
            <a:endParaRPr lang="en-US" sz="2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4853" y="3710891"/>
            <a:ext cx="8282552" cy="5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smtClean="0"/>
              <a:t>And the posterior predictive distribution is a Student’s </a:t>
            </a:r>
            <a:r>
              <a:rPr lang="en-US" sz="2200" i="1" dirty="0" smtClean="0"/>
              <a:t>t</a:t>
            </a:r>
            <a:endParaRPr lang="en-US" sz="2200" i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1963" y="6067869"/>
            <a:ext cx="8152109" cy="29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200" dirty="0" smtClean="0"/>
              <a:t>* K. Murphy, “Conjugate Bayesian analysis of the Gaussian distribution”, 2007  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5329" y="4831372"/>
                <a:ext cx="64815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degrees freedom,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shifted mean, 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29" y="4831372"/>
                <a:ext cx="6481598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94" t="-714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36985" y="1617605"/>
                <a:ext cx="2496763" cy="79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985" y="1617605"/>
                <a:ext cx="2496763" cy="7925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5775" y="2745156"/>
                <a:ext cx="19496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,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75" y="2745156"/>
                <a:ext cx="194963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625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66022" y="2727400"/>
                <a:ext cx="1949630" cy="54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+mn-lt"/>
                  </a:rPr>
                  <a:t>,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022" y="2727400"/>
                <a:ext cx="1949630" cy="543547"/>
              </a:xfrm>
              <a:prstGeom prst="rect">
                <a:avLst/>
              </a:prstGeom>
              <a:blipFill rotWithShape="1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17965" y="2423422"/>
                <a:ext cx="5157964" cy="107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200" i="1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/>
                              <a:ea typeface="Cambria Math"/>
                              <a:sym typeface="Symbol"/>
                            </a:rPr>
                            <m:t>𝑗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  <a:sym typeface="Symbol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  <a:sym typeface="Symbol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/>
                          <a:ea typeface="Cambria Math"/>
                          <a:sym typeface="Symbol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65" y="2423422"/>
                <a:ext cx="5157964" cy="10743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1963" y="4139002"/>
                <a:ext cx="8322590" cy="63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2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2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2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200" dirty="0" smtClean="0">
                    <a:latin typeface="+mn-lt"/>
                  </a:rPr>
                  <a:t>, where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3" y="4139002"/>
                <a:ext cx="8322590" cy="6387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02109" y="4718554"/>
                <a:ext cx="2616229" cy="63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variance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109" y="4718554"/>
                <a:ext cx="2616229" cy="638765"/>
              </a:xfrm>
              <a:prstGeom prst="rect">
                <a:avLst/>
              </a:prstGeom>
              <a:blipFill rotWithShape="1">
                <a:blip r:embed="rId9"/>
                <a:stretch>
                  <a:fillRect r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8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0A248E-1647-43AB-89C3-393F761FF009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4853" y="1834216"/>
            <a:ext cx="10955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</a:rPr>
              <a:t>t</a:t>
            </a:r>
            <a:r>
              <a:rPr lang="en-US" sz="2200" dirty="0" smtClean="0">
                <a:latin typeface="+mn-lt"/>
              </a:rPr>
              <a:t>hen, </a:t>
            </a:r>
            <a:endParaRPr lang="en-US" sz="2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276891" y="1358851"/>
                <a:ext cx="8494247" cy="478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ヒラギノ角ゴ Pro W3" charset="0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200" dirty="0" smtClean="0"/>
                  <a:t>If we use a non-informative prior by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,</a:t>
                </a:r>
                <a:endParaRPr lang="en-US" sz="22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891" y="1358851"/>
                <a:ext cx="8494247" cy="478828"/>
              </a:xfrm>
              <a:prstGeom prst="rect">
                <a:avLst/>
              </a:prstGeom>
              <a:blipFill rotWithShape="1">
                <a:blip r:embed="rId2"/>
                <a:stretch>
                  <a:fillRect l="-861" t="-6410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4853" y="4303828"/>
            <a:ext cx="8282552" cy="5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smtClean="0"/>
              <a:t>then the posterior predictive distribution is Student’s </a:t>
            </a:r>
            <a:r>
              <a:rPr lang="en-US" sz="2200" i="1" dirty="0" smtClean="0"/>
              <a:t>t</a:t>
            </a:r>
            <a:endParaRPr lang="en-US" sz="2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5329" y="5601869"/>
                <a:ext cx="64815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𝑛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degrees freedom,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shifted mean, 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29" y="5601869"/>
                <a:ext cx="6481598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51708" y="2265102"/>
                <a:ext cx="114881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+mn-lt"/>
                  </a:rPr>
                  <a:t>,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708" y="2265102"/>
                <a:ext cx="1148813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7143" r="-16402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2669" y="2265103"/>
                <a:ext cx="11967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,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9" y="2265103"/>
                <a:ext cx="1196796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020" t="-714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18278" y="2208771"/>
                <a:ext cx="1209838" cy="54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+mn-lt"/>
                  </a:rPr>
                  <a:t>,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78" y="2208771"/>
                <a:ext cx="1209838" cy="543547"/>
              </a:xfrm>
              <a:prstGeom prst="rect">
                <a:avLst/>
              </a:prstGeom>
              <a:blipFill rotWithShape="1">
                <a:blip r:embed="rId6"/>
                <a:stretch>
                  <a:fillRect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92599" y="2133687"/>
                <a:ext cx="4136427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200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/>
                            <a:ea typeface="Cambria Math"/>
                            <a:sym typeface="Symbol"/>
                          </a:rPr>
                          <m:t>𝑗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200" i="1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i="1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200" b="0" i="0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+mn-lt"/>
                  </a:rPr>
                  <a:t>,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599" y="2133687"/>
                <a:ext cx="4136427" cy="618631"/>
              </a:xfrm>
              <a:prstGeom prst="rect">
                <a:avLst/>
              </a:prstGeom>
              <a:blipFill rotWithShape="1">
                <a:blip r:embed="rId7"/>
                <a:stretch>
                  <a:fillRect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1963" y="4847353"/>
                <a:ext cx="8322590" cy="691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d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sz="22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2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200" dirty="0" smtClean="0">
                    <a:latin typeface="+mn-lt"/>
                  </a:rPr>
                  <a:t>, where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3" y="4847353"/>
                <a:ext cx="8322590" cy="6910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77523" y="5515685"/>
                <a:ext cx="3040816" cy="5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variance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523" y="5515685"/>
                <a:ext cx="3040816" cy="599010"/>
              </a:xfrm>
              <a:prstGeom prst="rect">
                <a:avLst/>
              </a:prstGeom>
              <a:blipFill rotWithShape="1">
                <a:blip r:embed="rId9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26327" y="2714612"/>
            <a:ext cx="10955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and, </a:t>
            </a:r>
            <a:endParaRPr lang="en-US" sz="2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2669" y="3166441"/>
                <a:ext cx="7951403" cy="958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200" i="1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𝑛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−1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 smtClean="0">
                    <a:latin typeface="+mn-lt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9" y="3166441"/>
                <a:ext cx="7951403" cy="95801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4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– Core Routine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085" y="1615736"/>
                <a:ext cx="8682361" cy="44532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/>
                  <a:t>For </a:t>
                </a:r>
                <a:r>
                  <a:rPr lang="en-US" sz="2200" i="1" dirty="0" err="1" smtClean="0"/>
                  <a:t>xbar</a:t>
                </a:r>
                <a:r>
                  <a:rPr lang="en-US" sz="2200" dirty="0" smtClean="0"/>
                  <a:t> = LSL to USL by increment1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    For </a:t>
                </a:r>
                <a:r>
                  <a:rPr lang="en-US" sz="2200" i="1" dirty="0" smtClean="0"/>
                  <a:t>S</a:t>
                </a:r>
                <a:r>
                  <a:rPr lang="en-US" sz="2200" dirty="0" smtClean="0"/>
                  <a:t> = 0 to 9 by increment2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        For </a:t>
                </a:r>
                <a:r>
                  <a:rPr lang="en-US" sz="2200" i="1" dirty="0" smtClean="0"/>
                  <a:t>n</a:t>
                </a:r>
                <a:r>
                  <a:rPr lang="en-US" sz="2200" dirty="0" smtClean="0"/>
                  <a:t> = 6 to 36 by 6, where </a:t>
                </a:r>
                <a:r>
                  <a:rPr lang="en-US" sz="2200" i="1" dirty="0" smtClean="0"/>
                  <a:t>n</a:t>
                </a:r>
                <a:r>
                  <a:rPr lang="en-US" sz="2200" dirty="0" smtClean="0"/>
                  <a:t> = number of dissolution results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            For Sims = 1 to </a:t>
                </a:r>
                <a:r>
                  <a:rPr lang="en-US" sz="2200" i="1" dirty="0" smtClean="0"/>
                  <a:t>N</a:t>
                </a:r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     For </a:t>
                </a:r>
                <a:r>
                  <a:rPr lang="en-US" sz="2200" i="1" dirty="0" smtClean="0"/>
                  <a:t>j</a:t>
                </a:r>
                <a:r>
                  <a:rPr lang="en-US" sz="2200" dirty="0" smtClean="0"/>
                  <a:t> = 1 to </a:t>
                </a:r>
                <a:r>
                  <a:rPr lang="en-US" sz="2200" i="1" dirty="0" smtClean="0"/>
                  <a:t>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200" b="0" i="0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𝑅𝑎𝑛𝑑𝑜𝑚𝑆𝑡𝑎𝑛𝑑𝑎𝑟𝑑𝑁𝑜𝑟𝑚𝑎𝑙</m:t>
                        </m:r>
                        <m:r>
                          <a:rPr lang="en-US" sz="2200" i="1">
                            <a:latin typeface="Cambria Math"/>
                          </a:rPr>
                          <m:t>∗</m:t>
                        </m:r>
                        <m:r>
                          <a:rPr lang="en-US" sz="2200" i="1">
                            <a:latin typeface="Cambria Math"/>
                          </a:rPr>
                          <m:t>𝑆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/>
                                  </a:rPr>
                                  <m:t>𝑅𝑎𝑛𝑑𝑜𝑚𝐶h𝑖𝑠𝑞𝑢𝑎𝑟𝑒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     Stage1 = LSL </a:t>
                </a:r>
                <a:r>
                  <a:rPr lang="en-US" sz="2200" dirty="0" smtClean="0">
                    <a:sym typeface="Symbol"/>
                  </a:rPr>
                  <a:t> </a:t>
                </a:r>
                <a:r>
                  <a:rPr lang="en-US" sz="2200" i="1" dirty="0" err="1" smtClean="0">
                    <a:sym typeface="Symbol"/>
                  </a:rPr>
                  <a:t>t</a:t>
                </a:r>
                <a:r>
                  <a:rPr lang="en-US" sz="2200" i="1" baseline="-25000" dirty="0" err="1" smtClean="0">
                    <a:sym typeface="Symbol"/>
                  </a:rPr>
                  <a:t>j</a:t>
                </a:r>
                <a:r>
                  <a:rPr lang="en-US" sz="2200" dirty="0" smtClean="0">
                    <a:sym typeface="Symbol"/>
                  </a:rPr>
                  <a:t>  USL for all </a:t>
                </a:r>
                <a:r>
                  <a:rPr lang="en-US" sz="2200" i="1" dirty="0" smtClean="0">
                    <a:sym typeface="Symbol"/>
                  </a:rPr>
                  <a:t>j</a:t>
                </a:r>
                <a:r>
                  <a:rPr lang="en-US" sz="2200" dirty="0" smtClean="0">
                    <a:sym typeface="Symbol"/>
                  </a:rPr>
                  <a:t> </a:t>
                </a:r>
                <a:endParaRPr lang="en-US" sz="2200" i="1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sym typeface="Symbol"/>
                  </a:rPr>
                  <a:t> </a:t>
                </a:r>
                <a:r>
                  <a:rPr lang="en-US" sz="2200" dirty="0" smtClean="0">
                    <a:sym typeface="Symbol"/>
                  </a:rPr>
                  <a:t>               Stage2 = </a:t>
                </a:r>
                <a:r>
                  <a:rPr lang="en-US" sz="2200" dirty="0"/>
                  <a:t>LSL </a:t>
                </a:r>
                <a:r>
                  <a:rPr lang="en-US" sz="2200" dirty="0">
                    <a:sym typeface="Symbol"/>
                  </a:rPr>
                  <a:t>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sym typeface="Symbol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200" dirty="0" smtClean="0">
                    <a:sym typeface="Symbol"/>
                  </a:rPr>
                  <a:t>  USL, &amp; </a:t>
                </a:r>
                <a:r>
                  <a:rPr lang="en-US" sz="2200" dirty="0" smtClean="0"/>
                  <a:t>LSL-10 </a:t>
                </a:r>
                <a:r>
                  <a:rPr lang="en-US" sz="2200" dirty="0">
                    <a:sym typeface="Symbol"/>
                  </a:rPr>
                  <a:t> </a:t>
                </a:r>
                <a:r>
                  <a:rPr lang="en-US" sz="2200" i="1" dirty="0" err="1">
                    <a:sym typeface="Symbol"/>
                  </a:rPr>
                  <a:t>t</a:t>
                </a:r>
                <a:r>
                  <a:rPr lang="en-US" sz="2200" i="1" baseline="-25000" dirty="0" err="1">
                    <a:sym typeface="Symbol"/>
                  </a:rPr>
                  <a:t>j</a:t>
                </a:r>
                <a:r>
                  <a:rPr lang="en-US" sz="2200" dirty="0">
                    <a:sym typeface="Symbol"/>
                  </a:rPr>
                  <a:t>  </a:t>
                </a:r>
                <a:r>
                  <a:rPr lang="en-US" sz="2200" dirty="0" smtClean="0">
                    <a:sym typeface="Symbol"/>
                  </a:rPr>
                  <a:t>USL+10 </a:t>
                </a:r>
                <a:r>
                  <a:rPr lang="en-US" sz="2200" dirty="0">
                    <a:sym typeface="Symbol"/>
                  </a:rPr>
                  <a:t>for all </a:t>
                </a:r>
                <a:r>
                  <a:rPr lang="en-US" sz="2200" i="1" dirty="0" smtClean="0">
                    <a:sym typeface="Symbol"/>
                  </a:rPr>
                  <a:t>j</a:t>
                </a:r>
                <a:endParaRPr lang="en-US" sz="2200" dirty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200" dirty="0" smtClean="0"/>
                  <a:t>            </a:t>
                </a:r>
                <a:r>
                  <a:rPr lang="en-US" sz="2200" dirty="0" err="1" smtClean="0"/>
                  <a:t>Prob</a:t>
                </a:r>
                <a:r>
                  <a:rPr lang="en-US" sz="2200" dirty="0" smtClean="0"/>
                  <a:t>(</a:t>
                </a:r>
                <a:r>
                  <a:rPr lang="en-US" sz="2200" dirty="0" err="1" smtClean="0"/>
                  <a:t>pass|xbar</a:t>
                </a:r>
                <a:r>
                  <a:rPr lang="en-US" sz="2200" dirty="0" smtClean="0"/>
                  <a:t>, S) = #pass(Stage1 or Stage2)/N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085" y="1615736"/>
                <a:ext cx="8682361" cy="4453277"/>
              </a:xfrm>
              <a:blipFill rotWithShape="1">
                <a:blip r:embed="rId2"/>
                <a:stretch>
                  <a:fillRect l="-913" t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EE6C21-F3B4-4C72-A361-F6420F38C316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EE6C21-F3B4-4C72-A361-F6420F38C316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28" y="1371605"/>
            <a:ext cx="6771429" cy="49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5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368"/>
            <a:ext cx="8469086" cy="51226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Background on USP dissolution test &lt;711&gt;</a:t>
            </a:r>
          </a:p>
          <a:p>
            <a:r>
              <a:rPr lang="en-US" dirty="0" smtClean="0"/>
              <a:t>Defining the problem</a:t>
            </a:r>
          </a:p>
          <a:p>
            <a:pPr lvl="1"/>
            <a:r>
              <a:rPr lang="en-US" dirty="0" smtClean="0"/>
              <a:t>Specifications on an extended release product</a:t>
            </a:r>
          </a:p>
          <a:p>
            <a:pPr lvl="1"/>
            <a:r>
              <a:rPr lang="en-US" dirty="0" smtClean="0"/>
              <a:t>Statistically supporting criteria for validation</a:t>
            </a:r>
          </a:p>
          <a:p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ASTM E2709, “Standard Practice for Demonstrating Capability to Comply with a Lot Acceptance Procedure” (the “Bergum method)</a:t>
            </a:r>
          </a:p>
          <a:p>
            <a:pPr lvl="2"/>
            <a:r>
              <a:rPr lang="en-US" dirty="0" err="1" smtClean="0"/>
              <a:t>CuDAL</a:t>
            </a:r>
            <a:r>
              <a:rPr lang="en-US" dirty="0" smtClean="0"/>
              <a:t> (Content Uniformity and Dissolution Acceptance Limits) is validated software for calculating one-sided limits</a:t>
            </a:r>
          </a:p>
          <a:p>
            <a:pPr lvl="1"/>
            <a:r>
              <a:rPr lang="en-US" dirty="0" smtClean="0"/>
              <a:t>Bayesian approach using conjugate priors</a:t>
            </a:r>
          </a:p>
          <a:p>
            <a:r>
              <a:rPr lang="en-US" dirty="0" smtClean="0"/>
              <a:t>Distributions/Model</a:t>
            </a:r>
          </a:p>
          <a:p>
            <a:r>
              <a:rPr lang="en-US" dirty="0" smtClean="0"/>
              <a:t>Simulation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References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B47388-5287-4D50-9B03-8C18664DB150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EE6C21-F3B4-4C72-A361-F6420F38C316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" y="831683"/>
            <a:ext cx="3724286" cy="273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64" y="840561"/>
            <a:ext cx="3708572" cy="273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9" y="3607194"/>
            <a:ext cx="3692857" cy="27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64" y="3616072"/>
            <a:ext cx="3677143" cy="27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0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</a:t>
            </a:r>
            <a:r>
              <a:rPr lang="en-US" dirty="0" smtClean="0"/>
              <a:t>Combined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340571" cy="1120251"/>
          </a:xfrm>
        </p:spPr>
        <p:txBody>
          <a:bodyPr/>
          <a:lstStyle/>
          <a:p>
            <a:r>
              <a:rPr lang="en-US" dirty="0" smtClean="0"/>
              <a:t>Over the n of interest (18-36, 3 lots), the selected polygons/acceptance regions are very similar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EE6C21-F3B4-4C72-A361-F6420F38C316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73" y="2552868"/>
            <a:ext cx="5427663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7405" y="4452311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Accept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20399" y="2740400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Bayesian methodology provides a closed form solution for the posterior predictive distribution</a:t>
                </a:r>
              </a:p>
              <a:p>
                <a:r>
                  <a:rPr lang="en-US" dirty="0" smtClean="0"/>
                  <a:t>Simulations from this PPD provided predictions of the probability of passing the USP &lt;711&gt; criteria given specified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and</a:t>
                </a:r>
                <a:r>
                  <a:rPr lang="en-US" i="1" dirty="0"/>
                  <a:t>S</a:t>
                </a:r>
                <a:endParaRPr lang="en-US" dirty="0"/>
              </a:p>
              <a:p>
                <a:r>
                  <a:rPr lang="en-US" dirty="0" smtClean="0"/>
                  <a:t>The simulations provided acceptance regions for a given set of n dissolution results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346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EE6C21-F3B4-4C72-A361-F6420F38C316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and Questions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0ED2-8539-47C3-9A28-9A9138CF3F53}" type="datetime1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68-279D-4F9B-B442-6E4C2286207C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732" t="2312" r="13420" b="992"/>
          <a:stretch>
            <a:fillRect/>
          </a:stretch>
        </p:blipFill>
        <p:spPr bwMode="auto">
          <a:xfrm>
            <a:off x="2667000" y="2147248"/>
            <a:ext cx="3733800" cy="318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18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en.wikipedia.org/wiki/Conjugate_prior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K. Murphy, “Conjugate Bayesian Analysis of the Gaussian Distribution”, 2007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United States Pharmacopeia general chapter &lt;711&gt;</a:t>
            </a:r>
          </a:p>
          <a:p>
            <a:pPr marL="0" indent="0">
              <a:buNone/>
            </a:pPr>
            <a:r>
              <a:rPr lang="en-US" sz="2000" dirty="0" smtClean="0"/>
              <a:t>ASTM E2709, “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M. Evans, et. al., “Statistical Distributions”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ed., 1993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N. Johnson, et. al., “Continuous </a:t>
            </a:r>
            <a:r>
              <a:rPr lang="en-US" sz="2000" dirty="0" err="1" smtClean="0"/>
              <a:t>Univariate</a:t>
            </a:r>
            <a:r>
              <a:rPr lang="en-US" sz="2000" dirty="0" smtClean="0"/>
              <a:t> Distributions” </a:t>
            </a:r>
            <a:r>
              <a:rPr lang="en-US" sz="2000" dirty="0" err="1" smtClean="0"/>
              <a:t>vol</a:t>
            </a:r>
            <a:r>
              <a:rPr lang="en-US" sz="2000" dirty="0" smtClean="0"/>
              <a:t> 2, 2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ed., 1995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EE6C21-F3B4-4C72-A361-F6420F38C316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USP &lt;711&gt; Dissolution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43050"/>
            <a:ext cx="8349449" cy="4525963"/>
          </a:xfrm>
        </p:spPr>
        <p:txBody>
          <a:bodyPr/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To provide in vitro drug release information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Quality control including batch-to-batch variability</a:t>
            </a:r>
          </a:p>
          <a:p>
            <a:pPr lvl="1"/>
            <a:r>
              <a:rPr lang="en-US" dirty="0" smtClean="0"/>
              <a:t>Surrogate for in vivo testing through In Vitro/In Vivo Correlations (IVIVC)</a:t>
            </a:r>
          </a:p>
          <a:p>
            <a:r>
              <a:rPr lang="en-US" dirty="0" smtClean="0"/>
              <a:t>International Conference on </a:t>
            </a:r>
            <a:r>
              <a:rPr lang="en-US" dirty="0" err="1" smtClean="0"/>
              <a:t>Harmonisation</a:t>
            </a:r>
            <a:r>
              <a:rPr lang="en-US" dirty="0" smtClean="0"/>
              <a:t> (ICH)</a:t>
            </a:r>
          </a:p>
          <a:p>
            <a:pPr lvl="1"/>
            <a:r>
              <a:rPr lang="en-US" dirty="0" smtClean="0"/>
              <a:t>The USP General Chapter &lt;711&gt; Dissolution test is harmonized with Europe and Japan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EE6C21-F3B4-4C72-A361-F6420F38C316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Dissolution Setup (Apparatus 2, Paddle)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EE6C21-F3B4-4C72-A361-F6420F38C316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http://pharma.financialexpress.com/20120115/20120115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80"/>
          <a:stretch/>
        </p:blipFill>
        <p:spPr bwMode="auto">
          <a:xfrm>
            <a:off x="5618142" y="2483848"/>
            <a:ext cx="2916632" cy="223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sedlabequipment.com/images/product_images/main/2100B-Dissolution-System-icludes-Distek-2100B-Dissolution-Test-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1" y="1434414"/>
            <a:ext cx="48482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Dissolution USP </a:t>
            </a:r>
            <a:r>
              <a:rPr lang="en-US" dirty="0"/>
              <a:t>T</a:t>
            </a:r>
            <a:r>
              <a:rPr lang="en-US" dirty="0" smtClean="0"/>
              <a:t>est – General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USP &lt;711&gt; is a multi-stage test</a:t>
            </a:r>
          </a:p>
          <a:p>
            <a:pPr lvl="1"/>
            <a:r>
              <a:rPr lang="en-US" dirty="0" smtClean="0"/>
              <a:t>Stage 1: Sample 6, if fail Stage 1 criteria then</a:t>
            </a:r>
          </a:p>
          <a:p>
            <a:pPr lvl="1"/>
            <a:r>
              <a:rPr lang="en-US" dirty="0" smtClean="0"/>
              <a:t>Stage 2: Sample additional 6, if fail Stage 2 criteria then</a:t>
            </a:r>
          </a:p>
          <a:p>
            <a:pPr lvl="1"/>
            <a:r>
              <a:rPr lang="en-US" dirty="0" smtClean="0"/>
              <a:t>Stage 3: Sample additional 12 and assess against Stage 3 criteria</a:t>
            </a:r>
          </a:p>
          <a:p>
            <a:r>
              <a:rPr lang="en-US" dirty="0" smtClean="0"/>
              <a:t>Total of up to 24 dosage units could be tested for a single batch </a:t>
            </a:r>
          </a:p>
          <a:p>
            <a:r>
              <a:rPr lang="en-US" dirty="0" smtClean="0"/>
              <a:t>Applies to immediate release, extended release, and delayed release dosage forms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370301-D61C-4615-8A1C-FB166FE8ECFF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7446" t="12500" r="25019" b="63893"/>
          <a:stretch/>
        </p:blipFill>
        <p:spPr bwMode="auto">
          <a:xfrm>
            <a:off x="0" y="1435048"/>
            <a:ext cx="4472492" cy="233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USP &lt;711&gt; Extended Release Test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B4D9-79A4-434B-A1BC-3D9CA7520094}" type="datetime1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68-279D-4F9B-B442-6E4C2286207C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7446" t="35339" r="25019" b="16589"/>
          <a:stretch/>
        </p:blipFill>
        <p:spPr bwMode="auto">
          <a:xfrm>
            <a:off x="4321857" y="1383960"/>
            <a:ext cx="4669744" cy="4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Extended Release Dissolution Specs at Specified Times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1600200"/>
            <a:ext cx="0" cy="4038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9200" y="5638800"/>
            <a:ext cx="6781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99072" y="5486400"/>
            <a:ext cx="0" cy="381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25528" y="5486400"/>
            <a:ext cx="0" cy="381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39000" y="5486400"/>
            <a:ext cx="0" cy="381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3600" y="586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586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71072" y="586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09800" y="3810000"/>
            <a:ext cx="381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9800" y="4953000"/>
            <a:ext cx="381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3800" y="2819400"/>
            <a:ext cx="381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33800" y="4191000"/>
            <a:ext cx="381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22690" y="2286000"/>
            <a:ext cx="381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219200" y="1891784"/>
            <a:ext cx="6177099" cy="3742100"/>
          </a:xfrm>
          <a:custGeom>
            <a:avLst/>
            <a:gdLst>
              <a:gd name="connsiteX0" fmla="*/ 0 w 6177099"/>
              <a:gd name="connsiteY0" fmla="*/ 3742100 h 3742100"/>
              <a:gd name="connsiteX1" fmla="*/ 147484 w 6177099"/>
              <a:gd name="connsiteY1" fmla="*/ 3456964 h 3742100"/>
              <a:gd name="connsiteX2" fmla="*/ 678426 w 6177099"/>
              <a:gd name="connsiteY2" fmla="*/ 2837532 h 3742100"/>
              <a:gd name="connsiteX3" fmla="*/ 1641987 w 6177099"/>
              <a:gd name="connsiteY3" fmla="*/ 2316422 h 3742100"/>
              <a:gd name="connsiteX4" fmla="*/ 2694039 w 6177099"/>
              <a:gd name="connsiteY4" fmla="*/ 1746151 h 3742100"/>
              <a:gd name="connsiteX5" fmla="*/ 3608439 w 6177099"/>
              <a:gd name="connsiteY5" fmla="*/ 1146384 h 3742100"/>
              <a:gd name="connsiteX6" fmla="*/ 4876800 w 6177099"/>
              <a:gd name="connsiteY6" fmla="*/ 448293 h 3742100"/>
              <a:gd name="connsiteX7" fmla="*/ 5525729 w 6177099"/>
              <a:gd name="connsiteY7" fmla="*/ 113997 h 3742100"/>
              <a:gd name="connsiteX8" fmla="*/ 6125497 w 6177099"/>
              <a:gd name="connsiteY8" fmla="*/ 5842 h 3742100"/>
              <a:gd name="connsiteX9" fmla="*/ 6145161 w 6177099"/>
              <a:gd name="connsiteY9" fmla="*/ 15674 h 3742100"/>
              <a:gd name="connsiteX10" fmla="*/ 6125497 w 6177099"/>
              <a:gd name="connsiteY10" fmla="*/ 25506 h 3742100"/>
              <a:gd name="connsiteX11" fmla="*/ 6125497 w 6177099"/>
              <a:gd name="connsiteY11" fmla="*/ 25506 h 374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7099" h="3742100">
                <a:moveTo>
                  <a:pt x="0" y="3742100"/>
                </a:moveTo>
                <a:cubicBezTo>
                  <a:pt x="17206" y="3674912"/>
                  <a:pt x="34413" y="3607725"/>
                  <a:pt x="147484" y="3456964"/>
                </a:cubicBezTo>
                <a:cubicBezTo>
                  <a:pt x="260555" y="3306203"/>
                  <a:pt x="429342" y="3027622"/>
                  <a:pt x="678426" y="2837532"/>
                </a:cubicBezTo>
                <a:cubicBezTo>
                  <a:pt x="927510" y="2647442"/>
                  <a:pt x="1641987" y="2316422"/>
                  <a:pt x="1641987" y="2316422"/>
                </a:cubicBezTo>
                <a:cubicBezTo>
                  <a:pt x="1977922" y="2134525"/>
                  <a:pt x="2366297" y="1941157"/>
                  <a:pt x="2694039" y="1746151"/>
                </a:cubicBezTo>
                <a:cubicBezTo>
                  <a:pt x="3021781" y="1551145"/>
                  <a:pt x="3244646" y="1362694"/>
                  <a:pt x="3608439" y="1146384"/>
                </a:cubicBezTo>
                <a:cubicBezTo>
                  <a:pt x="3972232" y="930074"/>
                  <a:pt x="4557252" y="620357"/>
                  <a:pt x="4876800" y="448293"/>
                </a:cubicBezTo>
                <a:cubicBezTo>
                  <a:pt x="5196348" y="276229"/>
                  <a:pt x="5317613" y="187739"/>
                  <a:pt x="5525729" y="113997"/>
                </a:cubicBezTo>
                <a:cubicBezTo>
                  <a:pt x="5733845" y="40255"/>
                  <a:pt x="6022258" y="22229"/>
                  <a:pt x="6125497" y="5842"/>
                </a:cubicBezTo>
                <a:cubicBezTo>
                  <a:pt x="6228736" y="-10545"/>
                  <a:pt x="6145161" y="12397"/>
                  <a:pt x="6145161" y="15674"/>
                </a:cubicBezTo>
                <a:cubicBezTo>
                  <a:pt x="6145161" y="18951"/>
                  <a:pt x="6125497" y="25506"/>
                  <a:pt x="6125497" y="25506"/>
                </a:cubicBezTo>
                <a:lnTo>
                  <a:pt x="6125497" y="25506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2228850" y="3484922"/>
            <a:ext cx="342900" cy="2286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3752850" y="2494322"/>
            <a:ext cx="342900" cy="2286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2228850" y="5041325"/>
            <a:ext cx="342900" cy="2286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3752850" y="4273796"/>
            <a:ext cx="342900" cy="2286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6200000">
            <a:off x="7038054" y="2382479"/>
            <a:ext cx="342900" cy="2286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06614" y="2852278"/>
            <a:ext cx="210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% Released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8F6-0402-4AAA-B5C6-69E3DC09CAC9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68-279D-4F9B-B442-6E4C228620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Criteria – FDA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FDA 2011 guidance, “Process Validation: General Principles and Practices” states,</a:t>
            </a:r>
          </a:p>
          <a:p>
            <a:pPr marL="457200" lvl="1" indent="0">
              <a:buNone/>
            </a:pPr>
            <a:r>
              <a:rPr lang="en-US" dirty="0" smtClean="0"/>
              <a:t>“The number of samples [in the process performance protocol] should be adequate to provide sufficient statistical confidence of quality…”</a:t>
            </a:r>
          </a:p>
          <a:p>
            <a:r>
              <a:rPr lang="en-US" dirty="0" smtClean="0"/>
              <a:t>To provide assurance that the 2-sided dissolution specifications would be met for any other sample pulled randomly from the batch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88968D-B32F-4947-A2AB-83EC711FDDB7}" type="datetime1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Extended Release Dissolution Specs and Acceptance Criteria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1600200"/>
            <a:ext cx="0" cy="4038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9200" y="5638800"/>
            <a:ext cx="6781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99072" y="5486400"/>
            <a:ext cx="0" cy="381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25528" y="5486400"/>
            <a:ext cx="0" cy="381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39000" y="5486400"/>
            <a:ext cx="0" cy="381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3600" y="586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586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71072" y="586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09800" y="3810000"/>
            <a:ext cx="381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9800" y="4953000"/>
            <a:ext cx="381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3800" y="2819400"/>
            <a:ext cx="381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33800" y="4191000"/>
            <a:ext cx="381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22690" y="2286000"/>
            <a:ext cx="381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219200" y="1891784"/>
            <a:ext cx="6177099" cy="3742100"/>
          </a:xfrm>
          <a:custGeom>
            <a:avLst/>
            <a:gdLst>
              <a:gd name="connsiteX0" fmla="*/ 0 w 6177099"/>
              <a:gd name="connsiteY0" fmla="*/ 3742100 h 3742100"/>
              <a:gd name="connsiteX1" fmla="*/ 147484 w 6177099"/>
              <a:gd name="connsiteY1" fmla="*/ 3456964 h 3742100"/>
              <a:gd name="connsiteX2" fmla="*/ 678426 w 6177099"/>
              <a:gd name="connsiteY2" fmla="*/ 2837532 h 3742100"/>
              <a:gd name="connsiteX3" fmla="*/ 1641987 w 6177099"/>
              <a:gd name="connsiteY3" fmla="*/ 2316422 h 3742100"/>
              <a:gd name="connsiteX4" fmla="*/ 2694039 w 6177099"/>
              <a:gd name="connsiteY4" fmla="*/ 1746151 h 3742100"/>
              <a:gd name="connsiteX5" fmla="*/ 3608439 w 6177099"/>
              <a:gd name="connsiteY5" fmla="*/ 1146384 h 3742100"/>
              <a:gd name="connsiteX6" fmla="*/ 4876800 w 6177099"/>
              <a:gd name="connsiteY6" fmla="*/ 448293 h 3742100"/>
              <a:gd name="connsiteX7" fmla="*/ 5525729 w 6177099"/>
              <a:gd name="connsiteY7" fmla="*/ 113997 h 3742100"/>
              <a:gd name="connsiteX8" fmla="*/ 6125497 w 6177099"/>
              <a:gd name="connsiteY8" fmla="*/ 5842 h 3742100"/>
              <a:gd name="connsiteX9" fmla="*/ 6145161 w 6177099"/>
              <a:gd name="connsiteY9" fmla="*/ 15674 h 3742100"/>
              <a:gd name="connsiteX10" fmla="*/ 6125497 w 6177099"/>
              <a:gd name="connsiteY10" fmla="*/ 25506 h 3742100"/>
              <a:gd name="connsiteX11" fmla="*/ 6125497 w 6177099"/>
              <a:gd name="connsiteY11" fmla="*/ 25506 h 374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7099" h="3742100">
                <a:moveTo>
                  <a:pt x="0" y="3742100"/>
                </a:moveTo>
                <a:cubicBezTo>
                  <a:pt x="17206" y="3674912"/>
                  <a:pt x="34413" y="3607725"/>
                  <a:pt x="147484" y="3456964"/>
                </a:cubicBezTo>
                <a:cubicBezTo>
                  <a:pt x="260555" y="3306203"/>
                  <a:pt x="429342" y="3027622"/>
                  <a:pt x="678426" y="2837532"/>
                </a:cubicBezTo>
                <a:cubicBezTo>
                  <a:pt x="927510" y="2647442"/>
                  <a:pt x="1641987" y="2316422"/>
                  <a:pt x="1641987" y="2316422"/>
                </a:cubicBezTo>
                <a:cubicBezTo>
                  <a:pt x="1977922" y="2134525"/>
                  <a:pt x="2366297" y="1941157"/>
                  <a:pt x="2694039" y="1746151"/>
                </a:cubicBezTo>
                <a:cubicBezTo>
                  <a:pt x="3021781" y="1551145"/>
                  <a:pt x="3244646" y="1362694"/>
                  <a:pt x="3608439" y="1146384"/>
                </a:cubicBezTo>
                <a:cubicBezTo>
                  <a:pt x="3972232" y="930074"/>
                  <a:pt x="4557252" y="620357"/>
                  <a:pt x="4876800" y="448293"/>
                </a:cubicBezTo>
                <a:cubicBezTo>
                  <a:pt x="5196348" y="276229"/>
                  <a:pt x="5317613" y="187739"/>
                  <a:pt x="5525729" y="113997"/>
                </a:cubicBezTo>
                <a:cubicBezTo>
                  <a:pt x="5733845" y="40255"/>
                  <a:pt x="6022258" y="22229"/>
                  <a:pt x="6125497" y="5842"/>
                </a:cubicBezTo>
                <a:cubicBezTo>
                  <a:pt x="6228736" y="-10545"/>
                  <a:pt x="6145161" y="12397"/>
                  <a:pt x="6145161" y="15674"/>
                </a:cubicBezTo>
                <a:cubicBezTo>
                  <a:pt x="6145161" y="18951"/>
                  <a:pt x="6125497" y="25506"/>
                  <a:pt x="6125497" y="25506"/>
                </a:cubicBezTo>
                <a:lnTo>
                  <a:pt x="6125497" y="25506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2228850" y="3484922"/>
            <a:ext cx="342900" cy="2286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3752850" y="2494322"/>
            <a:ext cx="342900" cy="2286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2228850" y="5041325"/>
            <a:ext cx="342900" cy="2286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3752850" y="4273796"/>
            <a:ext cx="342900" cy="2286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6200000">
            <a:off x="7038054" y="2382479"/>
            <a:ext cx="342900" cy="2286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06614" y="2852278"/>
            <a:ext cx="210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% Released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8F6-0402-4AAA-B5C6-69E3DC09CAC9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Eli Lilly and Company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68-279D-4F9B-B442-6E4C2286207C}" type="slidenum">
              <a:rPr lang="en-US" smtClean="0"/>
              <a:t>9</a:t>
            </a:fld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4191000" y="2819400"/>
            <a:ext cx="419100" cy="1371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>
            <a:off x="2719314" y="3810000"/>
            <a:ext cx="419100" cy="117417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/>
          <p:cNvSpPr/>
          <p:nvPr/>
        </p:nvSpPr>
        <p:spPr>
          <a:xfrm rot="10800000">
            <a:off x="6494520" y="1501254"/>
            <a:ext cx="419100" cy="78474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34" idx="1"/>
          </p:cNvCxnSpPr>
          <p:nvPr/>
        </p:nvCxnSpPr>
        <p:spPr>
          <a:xfrm flipV="1">
            <a:off x="3138414" y="4090225"/>
            <a:ext cx="2893896" cy="3068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1"/>
          </p:cNvCxnSpPr>
          <p:nvPr/>
        </p:nvCxnSpPr>
        <p:spPr>
          <a:xfrm>
            <a:off x="4610100" y="3505200"/>
            <a:ext cx="1422210" cy="585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5" idx="1"/>
          </p:cNvCxnSpPr>
          <p:nvPr/>
        </p:nvCxnSpPr>
        <p:spPr>
          <a:xfrm flipH="1">
            <a:off x="6032311" y="1893627"/>
            <a:ext cx="462209" cy="21965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120929" y="1228298"/>
            <a:ext cx="1583141" cy="545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ASTM E2709, </a:t>
            </a:r>
            <a:r>
              <a:rPr lang="en-US" sz="1400" dirty="0" err="1" smtClean="0">
                <a:solidFill>
                  <a:schemeClr val="tx1"/>
                </a:solidFill>
              </a:rPr>
              <a:t>CuDAL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927743" y="2664817"/>
            <a:ext cx="1583141" cy="545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???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12302" y="4090225"/>
            <a:ext cx="2020776" cy="11430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Statistical Criteria Needed to Assure “Confidence”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7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  <p:bldP spid="35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Derika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c7d05db-9a88-43f7-9979-b3027636d983" ContentTypeId="0x0101" PreviousValue="false"/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8A67E2FEDEC4439CB5FFDE5AA5C533" ma:contentTypeVersion="7" ma:contentTypeDescription="Create a new document." ma:contentTypeScope="" ma:versionID="92e4a88079244822d630c1f440f2eaec">
  <xsd:schema xmlns:xsd="http://www.w3.org/2001/XMLSchema" xmlns:xs="http://www.w3.org/2001/XMLSchema" xmlns:p="http://schemas.microsoft.com/office/2006/metadata/properties" xmlns:ns2="edd83e0f-473a-485f-90e3-f278397133c4" xmlns:ns3="33648e8c-5399-4ce0-994e-2f4ddb1c4614" targetNamespace="http://schemas.microsoft.com/office/2006/metadata/properties" ma:root="true" ma:fieldsID="57b93e5e06a8b1cdad44d53ac4128d0b" ns2:_="" ns3:_="">
    <xsd:import namespace="edd83e0f-473a-485f-90e3-f278397133c4"/>
    <xsd:import namespace="33648e8c-5399-4ce0-994e-2f4ddb1c4614"/>
    <xsd:element name="properties">
      <xsd:complexType>
        <xsd:sequence>
          <xsd:element name="documentManagement">
            <xsd:complexType>
              <xsd:all>
                <xsd:element ref="ns2:Format" minOccurs="0"/>
                <xsd:element ref="ns2:Use" minOccurs="0"/>
                <xsd:element ref="ns2:Thumbnail" minOccurs="0"/>
                <xsd:element ref="ns3:EnterpriseRecordSeriesCodeTaxHTField0" minOccurs="0"/>
                <xsd:element ref="ns3:TaxCatchAll" minOccurs="0"/>
                <xsd:element ref="ns3:EnterpriseDocumentLanguageTaxHTField0" minOccurs="0"/>
                <xsd:element ref="ns3:EnterpriseSensitivityClassificationTaxHTField0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83e0f-473a-485f-90e3-f278397133c4" elementFormDefault="qualified">
    <xsd:import namespace="http://schemas.microsoft.com/office/2006/documentManagement/types"/>
    <xsd:import namespace="http://schemas.microsoft.com/office/infopath/2007/PartnerControls"/>
    <xsd:element name="Format" ma:index="2" nillable="true" ma:displayName="Format" ma:format="Dropdown" ma:internalName="Format">
      <xsd:simpleType>
        <xsd:union memberTypes="dms:Text">
          <xsd:simpleType>
            <xsd:restriction base="dms:Choice">
              <xsd:enumeration value="MS Word"/>
              <xsd:enumeration value="PowerPoint"/>
              <xsd:enumeration value="Stationery"/>
              <xsd:enumeration value="Specifications for printer (Offset Lithography)"/>
            </xsd:restriction>
          </xsd:simpleType>
        </xsd:union>
      </xsd:simpleType>
    </xsd:element>
    <xsd:element name="Use" ma:index="3" nillable="true" ma:displayName="Use" ma:format="Dropdown" ma:internalName="Use">
      <xsd:simpleType>
        <xsd:union memberTypes="dms:Text">
          <xsd:simpleType>
            <xsd:restriction base="dms:Choice">
              <xsd:enumeration value="High color - use for online"/>
              <xsd:enumeration value="Low color - use for printing"/>
              <xsd:enumeration value="Office printing"/>
              <xsd:enumeration value="Offset Lithography printing"/>
            </xsd:restriction>
          </xsd:simpleType>
        </xsd:union>
      </xsd:simpleType>
    </xsd:element>
    <xsd:element name="Thumbnail" ma:index="4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48e8c-5399-4ce0-994e-2f4ddb1c4614" elementFormDefault="qualified">
    <xsd:import namespace="http://schemas.microsoft.com/office/2006/documentManagement/types"/>
    <xsd:import namespace="http://schemas.microsoft.com/office/infopath/2007/PartnerControls"/>
    <xsd:element name="EnterpriseRecordSeriesCodeTaxHTField0" ma:index="10" ma:taxonomy="true" ma:internalName="EnterpriseRecordSeriesCodeTaxHTField0" ma:taxonomyFieldName="EnterpriseRecordSeriesCode" ma:displayName="Lilly Record Series Code" ma:readOnly="false" ma:default="1;#ADM130|70dc3311-3e76-421c-abfa-d108df48853c" ma:fieldId="{23eb9118-512f-4e30-ae67-b759512ccd2b}" ma:sspId="dc7d05db-9a88-43f7-9979-b3027636d983" ma:termSetId="596d0819-e4b3-4e25-8f9b-94317537e4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eab48719-d9f1-4836-b9ae-d49129974185}" ma:internalName="TaxCatchAll" ma:showField="CatchAllData" ma:web="4b5a7985-fd04-413e-9d11-53cc4684a9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nterpriseDocumentLanguageTaxHTField0" ma:index="12" ma:taxonomy="true" ma:internalName="EnterpriseDocumentLanguageTaxHTField0" ma:taxonomyFieldName="EnterpriseDocumentLanguage" ma:displayName="Lilly Document Language" ma:readOnly="false" ma:default="2;#eng|39540796-0396-4e54-afe9-a602f28bbe8f" ma:fieldId="{93e5a5e9-0ea5-4512-9a61-30e562d954b4}" ma:sspId="dc7d05db-9a88-43f7-9979-b3027636d983" ma:termSetId="29d92dd9-4caf-4659-961a-1591fcb1f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nterpriseSensitivityClassificationTaxHTField0" ma:index="13" ma:taxonomy="true" ma:internalName="EnterpriseSensitivityClassificationTaxHTField0" ma:taxonomyFieldName="EnterpriseSensitivityClassification" ma:displayName="Lilly Sensitivity Classification" ma:readOnly="false" ma:default="3;#GREEN|ec74153f-63be-46a4-ae5f-1b86c809897d" ma:fieldId="{beb4f0e4-155c-4680-a325-d4697a0b6b89}" ma:sspId="dc7d05db-9a88-43f7-9979-b3027636d983" ma:termSetId="d0f2adb2-a6de-4981-b791-99cbcd8ecd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4" nillable="true" ma:displayName="Taxonomy Catch All Column1" ma:hidden="true" ma:list="{eab48719-d9f1-4836-b9ae-d49129974185}" ma:internalName="TaxCatchAllLabel" ma:readOnly="true" ma:showField="CatchAllDataLabel" ma:web="4b5a7985-fd04-413e-9d11-53cc4684a9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terpriseDocumentLanguageTaxHTField0 xmlns="33648e8c-5399-4ce0-994e-2f4ddb1c46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</TermName>
          <TermId xmlns="http://schemas.microsoft.com/office/infopath/2007/PartnerControls">39540796-0396-4e54-afe9-a602f28bbe8f</TermId>
        </TermInfo>
      </Terms>
    </EnterpriseDocumentLanguageTaxHTField0>
    <EnterpriseRecordSeriesCodeTaxHTField0 xmlns="33648e8c-5399-4ce0-994e-2f4ddb1c46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ADM140</TermName>
          <TermId xmlns="http://schemas.microsoft.com/office/infopath/2007/PartnerControls">fdc85ba1-0671-407c-9ace-d011131f3a70</TermId>
        </TermInfo>
      </Terms>
    </EnterpriseRecordSeriesCodeTaxHTField0>
    <Use xmlns="edd83e0f-473a-485f-90e3-f278397133c4">Low color - use for printing</Use>
    <Thumbnail xmlns="edd83e0f-473a-485f-90e3-f278397133c4">
      <Url>http://lillynet.global.lilly.com/sites/LillyBrand/PublishingImages/Lilly-Wave-Template.gif</Url>
      <Description>Lilly Wave PPT Template image</Description>
    </Thumbnail>
    <TaxCatchAll xmlns="33648e8c-5399-4ce0-994e-2f4ddb1c4614">
      <Value>5</Value>
      <Value>3</Value>
      <Value>2</Value>
    </TaxCatchAll>
    <EnterpriseSensitivityClassificationTaxHTField0 xmlns="33648e8c-5399-4ce0-994e-2f4ddb1c46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GREEN</TermName>
          <TermId xmlns="http://schemas.microsoft.com/office/infopath/2007/PartnerControls">ec74153f-63be-46a4-ae5f-1b86c809897d</TermId>
        </TermInfo>
      </Terms>
    </EnterpriseSensitivityClassificationTaxHTField0>
    <Format xmlns="edd83e0f-473a-485f-90e3-f278397133c4">PowerPoint</Format>
  </documentManagement>
</p:properties>
</file>

<file path=customXml/itemProps1.xml><?xml version="1.0" encoding="utf-8"?>
<ds:datastoreItem xmlns:ds="http://schemas.openxmlformats.org/officeDocument/2006/customXml" ds:itemID="{1EACF462-00EC-47AE-B177-AAF2A6C5151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DEAC91B-FB85-4D38-BB63-D1B2BF03301B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523B8F91-C503-4D1A-8189-7581D5BCD58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971C486-1103-40DE-B7D0-6F7BD3838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d83e0f-473a-485f-90e3-f278397133c4"/>
    <ds:schemaRef ds:uri="33648e8c-5399-4ce0-994e-2f4ddb1c46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A67CCC1-04F3-4E64-98C2-4A978B587041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33648e8c-5399-4ce0-994e-2f4ddb1c4614"/>
    <ds:schemaRef ds:uri="http://schemas.microsoft.com/office/infopath/2007/PartnerControls"/>
    <ds:schemaRef ds:uri="edd83e0f-473a-485f-90e3-f278397133c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DerikaPresentation.POT</Template>
  <TotalTime>3274</TotalTime>
  <Words>1938</Words>
  <Application>Microsoft Office PowerPoint</Application>
  <PresentationFormat>On-screen Show (4:3)</PresentationFormat>
  <Paragraphs>224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DerikaPresentation</vt:lpstr>
      <vt:lpstr>Establishing Validation Acceptance Criteria on the Observed Mean and Standard Deviation for 2-Sided Dissolution Specifications Using Bayesian Methodology and Simulation</vt:lpstr>
      <vt:lpstr>Outline</vt:lpstr>
      <vt:lpstr>Background on USP &lt;711&gt; Dissolution Test</vt:lpstr>
      <vt:lpstr>Dissolution Setup (Apparatus 2, Paddle)</vt:lpstr>
      <vt:lpstr>Dissolution USP Test – General </vt:lpstr>
      <vt:lpstr>USP &lt;711&gt; Extended Release Test</vt:lpstr>
      <vt:lpstr>Extended Release Dissolution Specs at Specified Times</vt:lpstr>
      <vt:lpstr>Validation Criteria – FDA Guidance</vt:lpstr>
      <vt:lpstr>Extended Release Dissolution Specs and Acceptance Criteria</vt:lpstr>
      <vt:lpstr>Problem Statement &amp; Options</vt:lpstr>
      <vt:lpstr>ASTM E2709, Joint Confidence Region</vt:lpstr>
      <vt:lpstr>ASTM E2709, Joint Confidence Region</vt:lpstr>
      <vt:lpstr>ASTM E2709, Joint Confidence Region from Observed X ̅ and S</vt:lpstr>
      <vt:lpstr>Bayesian 2-sided Dissolution Acceptance Criteria</vt:lpstr>
      <vt:lpstr>Distributions*</vt:lpstr>
      <vt:lpstr>Distributions*</vt:lpstr>
      <vt:lpstr>Distributions</vt:lpstr>
      <vt:lpstr>Simulation – Core Routine</vt:lpstr>
      <vt:lpstr>Results</vt:lpstr>
      <vt:lpstr>Results</vt:lpstr>
      <vt:lpstr>Results – Combined</vt:lpstr>
      <vt:lpstr>Conclusions</vt:lpstr>
      <vt:lpstr>Comments and Questions</vt:lpstr>
      <vt:lpstr>References</vt:lpstr>
    </vt:vector>
  </TitlesOfParts>
  <Company>New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Lilly Wave Lilly Brand PowerPoint Template</dc:title>
  <dc:creator>New User</dc:creator>
  <cp:lastModifiedBy>Thomas Parks</cp:lastModifiedBy>
  <cp:revision>82</cp:revision>
  <dcterms:created xsi:type="dcterms:W3CDTF">2006-02-02T18:02:17Z</dcterms:created>
  <dcterms:modified xsi:type="dcterms:W3CDTF">2014-05-13T13:25:57Z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700</vt:r8>
  </property>
  <property fmtid="{D5CDD505-2E9C-101B-9397-08002B2CF9AE}" pid="3" name="Presentation Type">
    <vt:lpwstr>Office Documents</vt:lpwstr>
  </property>
  <property fmtid="{D5CDD505-2E9C-101B-9397-08002B2CF9AE}" pid="4" name="TaxCatchAll">
    <vt:lpwstr/>
  </property>
  <property fmtid="{D5CDD505-2E9C-101B-9397-08002B2CF9AE}" pid="5" name="EnterpriseDocumentLanguageTaxHTField0">
    <vt:lpwstr>2;#eng|39540796-0396-4e54-afe9-a602f28bbe8f</vt:lpwstr>
  </property>
  <property fmtid="{D5CDD505-2E9C-101B-9397-08002B2CF9AE}" pid="6" name="EnterpriseSensitivityClassificationTaxHTField0">
    <vt:lpwstr>3;#GREEN|ec74153f-63be-46a4-ae5f-1b86c809897d</vt:lpwstr>
  </property>
  <property fmtid="{D5CDD505-2E9C-101B-9397-08002B2CF9AE}" pid="7" name="EnterpriseRecordSeriesCodeTaxHTField0">
    <vt:lpwstr>1;#ADM130|70dc3311-3e76-421c-abfa-d108df48853c</vt:lpwstr>
  </property>
  <property fmtid="{D5CDD505-2E9C-101B-9397-08002B2CF9AE}" pid="8" name="EnterpriseDocumentLanguage">
    <vt:lpwstr>2;#eng|39540796-0396-4e54-afe9-a602f28bbe8f</vt:lpwstr>
  </property>
  <property fmtid="{D5CDD505-2E9C-101B-9397-08002B2CF9AE}" pid="9" name="EnterpriseRecordSeriesCode">
    <vt:lpwstr>5;#ADM140|fdc85ba1-0671-407c-9ace-d011131f3a70</vt:lpwstr>
  </property>
  <property fmtid="{D5CDD505-2E9C-101B-9397-08002B2CF9AE}" pid="10" name="ContentTypeId">
    <vt:lpwstr>0x010100E68A67E2FEDEC4439CB5FFDE5AA5C533</vt:lpwstr>
  </property>
  <property fmtid="{D5CDD505-2E9C-101B-9397-08002B2CF9AE}" pid="11" name="EnterpriseSensitivityClassification">
    <vt:lpwstr>3;#GREEN|ec74153f-63be-46a4-ae5f-1b86c809897d</vt:lpwstr>
  </property>
</Properties>
</file>