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47"/>
  </p:notesMasterIdLst>
  <p:handoutMasterIdLst>
    <p:handoutMasterId r:id="rId48"/>
  </p:handoutMasterIdLst>
  <p:sldIdLst>
    <p:sldId id="259" r:id="rId7"/>
    <p:sldId id="261" r:id="rId8"/>
    <p:sldId id="260" r:id="rId9"/>
    <p:sldId id="296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97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58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d N. Wolfe" initials="CNW" lastIdx="41" clrIdx="0"/>
  <p:cmAuthor id="1" name="Jeffrey D Hofer" initials="JDH" lastIdx="6" clrIdx="1"/>
  <p:cmAuthor id="2" name="Timothy T. Kramer" initials="TTK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32"/>
    </p:cViewPr>
  </p:sorterViewPr>
  <p:notesViewPr>
    <p:cSldViewPr snapToGrid="0">
      <p:cViewPr varScale="1">
        <p:scale>
          <a:sx n="89" d="100"/>
          <a:sy n="89" d="100"/>
        </p:scale>
        <p:origin x="-379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30:51.761" idx="12">
    <p:pos x="5472" y="1193"/>
    <p:text>You might want to consider cleaning up the labels on the graph (e.g., Ea (cal/mol) instead of act_energy; would also releable the y-axis but it is ok as is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35:03.450" idx="15">
    <p:pos x="5498" y="1185"/>
    <p:text>You might want to consider cleaning up the labels on the graph (e.g., Ea (cal/mol) instead of act_energy; would also releable the y-axis but it is ok as is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34:54.849" idx="14">
    <p:pos x="5472" y="1193"/>
    <p:text>You might want to consider cleaning up the labels on the graph (e.g., Ea (cal/mol) instead of act_energy; would also releable the y-axis but it is ok as is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47:06.324" idx="24">
    <p:pos x="5183" y="1008"/>
    <p:text>You might want to consider cleaning up the labels on the graph (e.g., Ea (cal/mol) instead of act_energy, shelf-life (yrs), and specification limit; would also releable the y-axis but it is ok as is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51:57.374" idx="25">
    <p:pos x="5173" y="1008"/>
    <p:text>YYou might want to consider cleaning up the labels on the graph (e.g., Ea (cal/mol) instead of act_energy, shelf-life (yrs), and Specification Limit (%); would also releable the y-axis but it is ok as is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51:49.498" idx="28">
    <p:pos x="5183" y="1008"/>
    <p:text>You might want to consider cleaning up the labels on the graph (e.g., Ea (cal/mol) instead of act_energy, shelf-life (yrs), and Specification Limit (%)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51:33.182" idx="31">
    <p:pos x="5472" y="1021"/>
    <p:text>You might want to consider cleaning up the labels on the graph (e.g., Ea (cal/mol) instead of act_energy, shelf-life (yrs), and Specification Limit (%); would also releable the y-axis but it is ok as is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07T10:52:21.143" idx="32">
    <p:pos x="5472" y="1021"/>
    <p:text>You might want to consider cleaning up the labels on the graph (e.g., Ea (cal/mol) instead of act_energy, shelf-life (yrs), and Specification Limit (%); would also releable the y-axis but it is ok as is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687364-E240-4147-8A50-0C0AF022C133}" type="datetime1">
              <a:rPr lang="en-US"/>
              <a:pPr/>
              <a:t>5/20/2014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00906-530D-C748-AC79-F41D6AA72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2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453B76-649C-1047-AB39-06CD9CC3743F}" type="datetime1">
              <a:rPr lang="en-US"/>
              <a:pPr/>
              <a:t>5/20/2014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45A613-7C39-204D-9E84-E8628D596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90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A453B76-649C-1047-AB39-06CD9CC3743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45A613-7C39-204D-9E84-E8628D5964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0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2E0E-A7AE-4389-AA09-32329627289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4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2-re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92175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362200"/>
            <a:ext cx="64008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5351774"/>
            <a:ext cx="1531990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Company Confidential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© </a:t>
            </a:r>
            <a:r>
              <a:rPr lang="en-US" sz="800" dirty="0" smtClean="0">
                <a:solidFill>
                  <a:schemeClr val="bg1"/>
                </a:solidFill>
              </a:rPr>
              <a:t>2014 </a:t>
            </a:r>
            <a:r>
              <a:rPr lang="en-US" sz="800" dirty="0">
                <a:solidFill>
                  <a:schemeClr val="bg1"/>
                </a:solidFill>
              </a:rPr>
              <a:t>Eli Lilly and Company</a:t>
            </a:r>
          </a:p>
        </p:txBody>
      </p:sp>
      <p:pic>
        <p:nvPicPr>
          <p:cNvPr id="8" name="Picture 7" descr="LillyRGB_Red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80" y="6088349"/>
            <a:ext cx="1171130" cy="6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0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9A1B4E0C-7F30-9841-83D2-D0DF3127C14C}" type="datetime1">
              <a:rPr lang="en-US" smtClean="0"/>
              <a:t>5/20/2014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smtClean="0"/>
              <a:t>Company Confidential  © 2014 Eli Lilly and Company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er1-Red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30224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5400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430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80354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09E53341-E950-184E-9D33-4DD71882ED04}" type="datetime1">
              <a:rPr lang="en-US" smtClean="0"/>
              <a:t>5/20/2014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smtClean="0"/>
              <a:t>Company Confidential  © 2014 Eli Lilly and Company 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Some Design Recommendations For ASAP Studies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 Kramer, Eli Lilly and Company</a:t>
            </a:r>
          </a:p>
          <a:p>
            <a:r>
              <a:rPr lang="en-US" dirty="0" smtClean="0"/>
              <a:t>Adam Rauk, </a:t>
            </a:r>
            <a:r>
              <a:rPr lang="en-US" dirty="0" err="1" smtClean="0"/>
              <a:t>Inventiv</a:t>
            </a:r>
            <a:r>
              <a:rPr lang="en-US" dirty="0" smtClean="0"/>
              <a:t> Clinical, LLC</a:t>
            </a:r>
          </a:p>
        </p:txBody>
      </p:sp>
    </p:spTree>
    <p:extLst>
      <p:ext uri="{BB962C8B-B14F-4D97-AF65-F5344CB8AC3E}">
        <p14:creationId xmlns:p14="http://schemas.microsoft.com/office/powerpoint/2010/main" val="159039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Environments, Exposures and Their Expected Degradation (0.5% Spec Limit, 8 Year Shelf Life)</a:t>
            </a:r>
            <a:endParaRPr lang="en-US" sz="2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25" y="1868936"/>
            <a:ext cx="8229600" cy="393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35689" y="1267122"/>
            <a:ext cx="278869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Bounded at 20% Increase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2411" y="3047999"/>
            <a:ext cx="189121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Only considering 1, 2, 7 or 14 day exposures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Environments, Exposures and Their Expected Degradation (2.0% Spec Limit, 2 Year Shelf Life)</a:t>
            </a:r>
            <a:endParaRPr lang="en-US" sz="2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4092"/>
            <a:ext cx="8229600" cy="393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04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Allowable Design Points (Temperature,  Relative Humidity and Maximum Number of Days)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893666"/>
              </p:ext>
            </p:extLst>
          </p:nvPr>
        </p:nvGraphicFramePr>
        <p:xfrm>
          <a:off x="1295400" y="1386376"/>
          <a:ext cx="6781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407"/>
                <a:gridCol w="857469"/>
                <a:gridCol w="857469"/>
                <a:gridCol w="935421"/>
                <a:gridCol w="779517"/>
                <a:gridCol w="779516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 Relative</a:t>
                      </a:r>
                      <a:r>
                        <a:rPr lang="en-US" sz="2400" b="1" baseline="0" dirty="0" smtClean="0"/>
                        <a:t> Humidity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Temperature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°C)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799" y="4722112"/>
            <a:ext cx="7775813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Restricted combinations of temperature, humidity, and days so that ≥60 of 81 combinations of Arrhenius assumptions and shelf-life have an expected degradation increase of 5% or less or </a:t>
            </a:r>
            <a:r>
              <a:rPr lang="en-US" sz="2400" dirty="0" smtClean="0">
                <a:solidFill>
                  <a:schemeClr val="bg1"/>
                </a:solidFill>
              </a:rPr>
              <a:t>less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100" dirty="0" smtClean="0"/>
              <a:t>Restricted Combinations: Environments, Exposures and Their Expected Degradation (0.5% Spec Limit, 8 Year Shelf Life)</a:t>
            </a:r>
            <a:endParaRPr lang="en-US" sz="2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43" y="1880444"/>
            <a:ext cx="8229600" cy="393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0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100" dirty="0" smtClean="0"/>
              <a:t>Restricted Combinations: Environments, Exposures and Their Expected Degradation (2.0% Spec Limit, 2 Year Shelf Life)</a:t>
            </a:r>
            <a:endParaRPr lang="en-US" sz="21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94092"/>
            <a:ext cx="8229600" cy="393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Initial + 3 Condition Designs for Arrhenius, Linear in Time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Search: 3 Points, Linear Degradation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647090"/>
              </p:ext>
            </p:extLst>
          </p:nvPr>
        </p:nvGraphicFramePr>
        <p:xfrm>
          <a:off x="914400" y="3842265"/>
          <a:ext cx="7239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112520"/>
                <a:gridCol w="1112520"/>
                <a:gridCol w="1112520"/>
                <a:gridCol w="1112520"/>
                <a:gridCol w="111252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Temp\RH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1140712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Suppose you will run samples at 3 conditions. Which conditions should you choose and how long should you store samples at each condition?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Subject to maximum day restrictions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Assume linear degradation</a:t>
            </a:r>
          </a:p>
        </p:txBody>
      </p:sp>
      <p:sp>
        <p:nvSpPr>
          <p:cNvPr id="6" name="Rectangle 5"/>
          <p:cNvSpPr/>
          <p:nvPr/>
        </p:nvSpPr>
        <p:spPr>
          <a:xfrm rot="21005941">
            <a:off x="1983074" y="4671177"/>
            <a:ext cx="626325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Possible Optimum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94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Simulate data </a:t>
            </a:r>
            <a:r>
              <a:rPr lang="en-US" dirty="0" smtClean="0">
                <a:cs typeface="Calibri"/>
              </a:rPr>
              <a:t>f</a:t>
            </a:r>
            <a:r>
              <a:rPr lang="en-US" dirty="0" smtClean="0"/>
              <a:t>or each of 162 combinations of </a:t>
            </a:r>
          </a:p>
          <a:p>
            <a:pPr lvl="1"/>
            <a:r>
              <a:rPr lang="en-US" dirty="0" smtClean="0"/>
              <a:t>Activation Energy (3 levels)</a:t>
            </a:r>
          </a:p>
          <a:p>
            <a:pPr lvl="1"/>
            <a:r>
              <a:rPr lang="en-US" dirty="0" smtClean="0"/>
              <a:t>RH factor (3 levels)</a:t>
            </a:r>
          </a:p>
          <a:p>
            <a:pPr lvl="1"/>
            <a:r>
              <a:rPr lang="en-US" dirty="0" smtClean="0"/>
              <a:t>True shelf life (3 levels)</a:t>
            </a:r>
          </a:p>
          <a:p>
            <a:pPr lvl="1"/>
            <a:r>
              <a:rPr lang="en-US" dirty="0" smtClean="0"/>
              <a:t>Specification limit (3 levels)</a:t>
            </a:r>
          </a:p>
          <a:p>
            <a:pPr lvl="1"/>
            <a:r>
              <a:rPr lang="en-US" dirty="0" smtClean="0"/>
              <a:t>Degradation uncertainty (2 levels)</a:t>
            </a:r>
          </a:p>
          <a:p>
            <a:r>
              <a:rPr lang="en-US" dirty="0"/>
              <a:t>Estimate shelf life at 25</a:t>
            </a:r>
            <a:r>
              <a:rPr lang="en-US" dirty="0">
                <a:cs typeface="Calibri"/>
              </a:rPr>
              <a:t>°C/60% RH </a:t>
            </a:r>
            <a:endParaRPr lang="en-US" dirty="0" smtClean="0">
              <a:cs typeface="Calibri"/>
            </a:endParaRPr>
          </a:p>
          <a:p>
            <a:r>
              <a:rPr lang="en-US" dirty="0">
                <a:cs typeface="Calibri"/>
              </a:rPr>
              <a:t>Repeat n times </a:t>
            </a:r>
            <a:r>
              <a:rPr lang="en-US" dirty="0" smtClean="0">
                <a:cs typeface="Calibri"/>
              </a:rPr>
              <a:t>for each combination (10 iterations initially, 100 for better designs)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24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Bound shelf life estimate by 0.1 and 20 years </a:t>
            </a:r>
            <a:endParaRPr lang="en-US" dirty="0"/>
          </a:p>
          <a:p>
            <a:r>
              <a:rPr lang="en-US" dirty="0" smtClean="0">
                <a:cs typeface="Calibri"/>
              </a:rPr>
              <a:t>Scale </a:t>
            </a:r>
            <a:r>
              <a:rPr lang="en-US" dirty="0">
                <a:cs typeface="Calibri"/>
              </a:rPr>
              <a:t>estimated shelf life by true shelf </a:t>
            </a:r>
            <a:r>
              <a:rPr lang="en-US" dirty="0" smtClean="0">
                <a:cs typeface="Calibri"/>
              </a:rPr>
              <a:t>life: </a:t>
            </a:r>
            <a:br>
              <a:rPr lang="en-US" dirty="0" smtClean="0">
                <a:cs typeface="Calibri"/>
              </a:rPr>
            </a:br>
            <a:r>
              <a:rPr lang="en-US" dirty="0" smtClean="0">
                <a:cs typeface="Calibri"/>
              </a:rPr>
              <a:t>scaled shelf life = estimated shelf life/true shelf life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Want values near 1</a:t>
            </a:r>
          </a:p>
          <a:p>
            <a:r>
              <a:rPr lang="en-US" dirty="0" smtClean="0"/>
              <a:t>Calculate squared bias: </a:t>
            </a:r>
            <a:r>
              <a:rPr lang="en-US" dirty="0" smtClean="0">
                <a:solidFill>
                  <a:srgbClr val="0070C0"/>
                </a:solidFill>
              </a:rPr>
              <a:t>(1 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Calibri"/>
              </a:rPr>
              <a:t>–</a:t>
            </a:r>
            <a:r>
              <a:rPr lang="en-US" dirty="0" smtClean="0">
                <a:solidFill>
                  <a:srgbClr val="0070C0"/>
                </a:solidFill>
              </a:rPr>
              <a:t> scaled shelf life)</a:t>
            </a:r>
            <a:r>
              <a:rPr lang="en-US" baseline="30000" dirty="0" smtClean="0">
                <a:solidFill>
                  <a:srgbClr val="0070C0"/>
                </a:solidFill>
              </a:rPr>
              <a:t>2 </a:t>
            </a:r>
            <a:r>
              <a:rPr lang="en-US" sz="3100" dirty="0"/>
              <a:t>for </a:t>
            </a:r>
            <a:r>
              <a:rPr lang="en-US" sz="3100" dirty="0" smtClean="0"/>
              <a:t>each combination</a:t>
            </a:r>
          </a:p>
          <a:p>
            <a:r>
              <a:rPr lang="en-US" sz="3100" dirty="0" smtClean="0">
                <a:latin typeface="Calibri"/>
                <a:cs typeface="Calibri"/>
              </a:rPr>
              <a:t>Calculate average squared bias across “162 combinations times n iterations”</a:t>
            </a:r>
          </a:p>
          <a:p>
            <a:pPr lvl="1"/>
            <a:r>
              <a:rPr lang="en-US" sz="2900" dirty="0" smtClean="0">
                <a:latin typeface="Calibri"/>
                <a:cs typeface="Calibri"/>
              </a:rPr>
              <a:t>Equal weight given to each combination—equal probability point prior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2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Iteration for One Design Proposal: Estimated Shelf Life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64" y="1667933"/>
            <a:ext cx="731280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39709" y="2232775"/>
            <a:ext cx="1465139" cy="255454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Orange horizontal lines represent observed averages from simulation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25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Goal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temperatures, </a:t>
            </a:r>
            <a:r>
              <a:rPr lang="en-US" dirty="0" err="1" smtClean="0"/>
              <a:t>humidities</a:t>
            </a:r>
            <a:r>
              <a:rPr lang="en-US" dirty="0" smtClean="0"/>
              <a:t> and times that </a:t>
            </a:r>
            <a:r>
              <a:rPr lang="en-US" dirty="0" smtClean="0"/>
              <a:t>should be used to optimally determine shelf life (at 25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C/60% RH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/>
              <a:t>Although degradation rate parameters are of interest, the main goal is to get a valid estimate of the </a:t>
            </a:r>
            <a:r>
              <a:rPr lang="en-US" dirty="0" smtClean="0"/>
              <a:t>shelf 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9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Iteration for One Design </a:t>
            </a:r>
            <a:r>
              <a:rPr lang="en-US" dirty="0" smtClean="0"/>
              <a:t>Proposal: Scaled Shelf Life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3" y="1600200"/>
            <a:ext cx="727879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39709" y="2232775"/>
            <a:ext cx="1465139" cy="255454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Orange horizontal lines represent observed averages from simulation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04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Iteration for One Design Proposal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97" y="1576137"/>
            <a:ext cx="731280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1981200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39709" y="2232775"/>
            <a:ext cx="1465139" cy="255454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Orange horizontal lines represent observed averages from simulation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94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Generate 100 designs completely at random from the set of possible run conditions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dirty="0">
                <a:solidFill>
                  <a:srgbClr val="0070C0"/>
                </a:solidFill>
              </a:rPr>
              <a:t>the top 20 designs in the total design pool, sample one. The probability of a given design being selected is proportional to </a:t>
            </a:r>
            <a:r>
              <a:rPr lang="en-US" dirty="0" smtClean="0">
                <a:solidFill>
                  <a:srgbClr val="0070C0"/>
                </a:solidFill>
              </a:rPr>
              <a:t>1/</a:t>
            </a:r>
            <a:r>
              <a:rPr lang="en-US" dirty="0" err="1" smtClean="0">
                <a:solidFill>
                  <a:srgbClr val="0070C0"/>
                </a:solidFill>
              </a:rPr>
              <a:t>sqrt</a:t>
            </a:r>
            <a:r>
              <a:rPr lang="en-US" dirty="0" smtClean="0">
                <a:solidFill>
                  <a:srgbClr val="0070C0"/>
                </a:solidFill>
              </a:rPr>
              <a:t>(mean(shelf </a:t>
            </a:r>
            <a:r>
              <a:rPr lang="en-US" dirty="0">
                <a:solidFill>
                  <a:srgbClr val="0070C0"/>
                </a:solidFill>
              </a:rPr>
              <a:t>life error)^2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For the selected design, randomly replace one run 20 </a:t>
            </a:r>
            <a:r>
              <a:rPr lang="en-US" dirty="0" smtClean="0">
                <a:solidFill>
                  <a:srgbClr val="0070C0"/>
                </a:solidFill>
              </a:rPr>
              <a:t>times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Generate 5 designs completely at </a:t>
            </a:r>
            <a:r>
              <a:rPr lang="en-US" dirty="0" smtClean="0">
                <a:solidFill>
                  <a:srgbClr val="0070C0"/>
                </a:solidFill>
              </a:rPr>
              <a:t>random</a:t>
            </a:r>
            <a:endParaRPr lang="en-US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Repeat steps </a:t>
            </a:r>
            <a:r>
              <a:rPr lang="en-US">
                <a:solidFill>
                  <a:srgbClr val="0070C0"/>
                </a:solidFill>
              </a:rPr>
              <a:t>2-4 </a:t>
            </a:r>
            <a:r>
              <a:rPr lang="en-US" smtClean="0"/>
              <a:t>(200 </a:t>
            </a:r>
            <a:r>
              <a:rPr lang="en-US" dirty="0" smtClean="0"/>
              <a:t>times </a:t>
            </a:r>
            <a:r>
              <a:rPr lang="en-US" smtClean="0"/>
              <a:t>or more)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4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3-Run Designs: Days at Each Environment Shown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530406"/>
              </p:ext>
            </p:extLst>
          </p:nvPr>
        </p:nvGraphicFramePr>
        <p:xfrm>
          <a:off x="4876800" y="1174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551536"/>
              </p:ext>
            </p:extLst>
          </p:nvPr>
        </p:nvGraphicFramePr>
        <p:xfrm>
          <a:off x="4876800" y="3853016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003075"/>
              </p:ext>
            </p:extLst>
          </p:nvPr>
        </p:nvGraphicFramePr>
        <p:xfrm>
          <a:off x="685800" y="1174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785641"/>
              </p:ext>
            </p:extLst>
          </p:nvPr>
        </p:nvGraphicFramePr>
        <p:xfrm>
          <a:off x="685800" y="3853016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1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Reminder: Possible Optimum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333595"/>
              </p:ext>
            </p:extLst>
          </p:nvPr>
        </p:nvGraphicFramePr>
        <p:xfrm>
          <a:off x="914400" y="1836009"/>
          <a:ext cx="7239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112520"/>
                <a:gridCol w="1112520"/>
                <a:gridCol w="1112520"/>
                <a:gridCol w="1112520"/>
                <a:gridCol w="111252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Temp\RH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21005941">
            <a:off x="1983074" y="2664921"/>
            <a:ext cx="626325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Possible Optimum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29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Theoretical Increase for “Possible Optimum”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0521"/>
            <a:ext cx="8229600" cy="448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5564" y="1056648"/>
            <a:ext cx="7431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Markers colored for each of 3 different </a:t>
            </a:r>
            <a:r>
              <a:rPr lang="en-US" sz="2000" b="1" dirty="0" smtClean="0">
                <a:solidFill>
                  <a:srgbClr val="FF0000"/>
                </a:solidFill>
              </a:rPr>
              <a:t>storage environments</a:t>
            </a:r>
            <a:r>
              <a:rPr lang="en-US" sz="2000" b="1" dirty="0">
                <a:solidFill>
                  <a:srgbClr val="FF0000"/>
                </a:solidFill>
              </a:rPr>
              <a:t>; shapes for different humidity conditions</a:t>
            </a:r>
          </a:p>
        </p:txBody>
      </p:sp>
    </p:spTree>
    <p:extLst>
      <p:ext uri="{BB962C8B-B14F-4D97-AF65-F5344CB8AC3E}">
        <p14:creationId xmlns:p14="http://schemas.microsoft.com/office/powerpoint/2010/main" val="33766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Theoretical Increase for </a:t>
            </a:r>
            <a:r>
              <a:rPr lang="en-US" dirty="0" smtClean="0"/>
              <a:t>Found Optimum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0521"/>
            <a:ext cx="8229600" cy="448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5093" y="1022739"/>
            <a:ext cx="7533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Markers colored for each of 3 different storage environments; shapes for different humidity conditions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10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3-Run Designs: Days at Each Environment Shown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519900"/>
              </p:ext>
            </p:extLst>
          </p:nvPr>
        </p:nvGraphicFramePr>
        <p:xfrm>
          <a:off x="4876800" y="1161192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267183"/>
              </p:ext>
            </p:extLst>
          </p:nvPr>
        </p:nvGraphicFramePr>
        <p:xfrm>
          <a:off x="4876800" y="3839368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029659"/>
              </p:ext>
            </p:extLst>
          </p:nvPr>
        </p:nvGraphicFramePr>
        <p:xfrm>
          <a:off x="685800" y="1161192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650952"/>
              </p:ext>
            </p:extLst>
          </p:nvPr>
        </p:nvGraphicFramePr>
        <p:xfrm>
          <a:off x="685800" y="3839368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7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-119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4-Run Designs: Days at Each Environment Shown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565986"/>
              </p:ext>
            </p:extLst>
          </p:nvPr>
        </p:nvGraphicFramePr>
        <p:xfrm>
          <a:off x="685800" y="3841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011314"/>
              </p:ext>
            </p:extLst>
          </p:nvPr>
        </p:nvGraphicFramePr>
        <p:xfrm>
          <a:off x="4891548" y="384184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3877869"/>
              </p:ext>
            </p:extLst>
          </p:nvPr>
        </p:nvGraphicFramePr>
        <p:xfrm>
          <a:off x="685800" y="1174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701627"/>
              </p:ext>
            </p:extLst>
          </p:nvPr>
        </p:nvGraphicFramePr>
        <p:xfrm>
          <a:off x="4891548" y="117484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47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5-Run Designs: Days at Each Environment Shown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83992"/>
              </p:ext>
            </p:extLst>
          </p:nvPr>
        </p:nvGraphicFramePr>
        <p:xfrm>
          <a:off x="685800" y="3841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266954"/>
              </p:ext>
            </p:extLst>
          </p:nvPr>
        </p:nvGraphicFramePr>
        <p:xfrm>
          <a:off x="4891548" y="3841840"/>
          <a:ext cx="3886197" cy="244327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24519"/>
              </p:ext>
            </p:extLst>
          </p:nvPr>
        </p:nvGraphicFramePr>
        <p:xfrm>
          <a:off x="685800" y="1174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590418"/>
              </p:ext>
            </p:extLst>
          </p:nvPr>
        </p:nvGraphicFramePr>
        <p:xfrm>
          <a:off x="4891548" y="117484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456890"/>
                <a:gridCol w="533400"/>
                <a:gridCol w="700548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64072" y="4585648"/>
            <a:ext cx="151490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Standard Design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 and methodology </a:t>
            </a:r>
            <a:r>
              <a:rPr lang="en-US" dirty="0" smtClean="0"/>
              <a:t>for evaluating designs</a:t>
            </a:r>
          </a:p>
          <a:p>
            <a:r>
              <a:rPr lang="en-US" dirty="0" smtClean="0"/>
              <a:t>“Optimum” designs for 3, 4 and 5 environments</a:t>
            </a:r>
          </a:p>
          <a:p>
            <a:pPr lvl="1"/>
            <a:r>
              <a:rPr lang="en-US" dirty="0" smtClean="0"/>
              <a:t>Comparison with standard 5-run design</a:t>
            </a:r>
          </a:p>
          <a:p>
            <a:r>
              <a:rPr lang="en-US" dirty="0" smtClean="0"/>
              <a:t>Some extensions</a:t>
            </a:r>
          </a:p>
          <a:p>
            <a:pPr lvl="1"/>
            <a:r>
              <a:rPr lang="en-US" dirty="0" smtClean="0"/>
              <a:t>Restricting designs to a subset of parameter space</a:t>
            </a:r>
          </a:p>
          <a:p>
            <a:pPr lvl="1"/>
            <a:r>
              <a:rPr lang="en-US" dirty="0" smtClean="0"/>
              <a:t>Errors in humidity and temperature in chambers</a:t>
            </a:r>
          </a:p>
          <a:p>
            <a:pPr lvl="1"/>
            <a:r>
              <a:rPr lang="en-US" dirty="0" smtClean="0"/>
              <a:t>Nonlinear degradation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Optimum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75953"/>
              </p:ext>
            </p:extLst>
          </p:nvPr>
        </p:nvGraphicFramePr>
        <p:xfrm>
          <a:off x="914400" y="1524000"/>
          <a:ext cx="7239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112520"/>
                <a:gridCol w="1112520"/>
                <a:gridCol w="1112520"/>
                <a:gridCol w="1112520"/>
                <a:gridCol w="111252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Temp\RH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2514600"/>
            <a:ext cx="4144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Mean Squared Bias = </a:t>
            </a:r>
            <a:r>
              <a:rPr lang="en-US" sz="2400" b="1" dirty="0" smtClean="0">
                <a:solidFill>
                  <a:srgbClr val="FF0000"/>
                </a:solidFill>
              </a:rPr>
              <a:t>7.323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824" y="4352540"/>
            <a:ext cx="7981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Bounded Parameters </a:t>
            </a:r>
            <a:r>
              <a:rPr lang="en-US" sz="2400" b="1" dirty="0" smtClean="0">
                <a:solidFill>
                  <a:srgbClr val="0070C0"/>
                </a:solidFill>
              </a:rPr>
              <a:t>Mean </a:t>
            </a:r>
            <a:r>
              <a:rPr lang="en-US" sz="2400" b="1" dirty="0" smtClean="0">
                <a:solidFill>
                  <a:srgbClr val="0070C0"/>
                </a:solidFill>
              </a:rPr>
              <a:t>Squared Bias = </a:t>
            </a:r>
            <a:r>
              <a:rPr lang="en-US" sz="2400" b="1" dirty="0" smtClean="0">
                <a:solidFill>
                  <a:srgbClr val="0070C0"/>
                </a:solidFill>
              </a:rPr>
              <a:t>7.523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(Restrict activation energy and relative humidity coefficients to be non-negative in non-linear fit)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65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 3-Run Designs: Days at Each Environment </a:t>
            </a:r>
            <a:r>
              <a:rPr lang="en-US" sz="2800" dirty="0"/>
              <a:t>Shown with Mean Squared Bias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185419"/>
              </p:ext>
            </p:extLst>
          </p:nvPr>
        </p:nvGraphicFramePr>
        <p:xfrm>
          <a:off x="4876800" y="1161192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317291"/>
              </p:ext>
            </p:extLst>
          </p:nvPr>
        </p:nvGraphicFramePr>
        <p:xfrm>
          <a:off x="4876800" y="3839368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156828"/>
              </p:ext>
            </p:extLst>
          </p:nvPr>
        </p:nvGraphicFramePr>
        <p:xfrm>
          <a:off x="685800" y="1161192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671641"/>
              </p:ext>
            </p:extLst>
          </p:nvPr>
        </p:nvGraphicFramePr>
        <p:xfrm>
          <a:off x="685800" y="3839368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2452127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0.475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0.263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4738127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0.324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0.321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2452127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0.295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0.307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3600" y="4738127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0.299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0.313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47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 4-Run Designs: Days at Each Environment </a:t>
            </a:r>
            <a:r>
              <a:rPr lang="en-US" sz="2800" dirty="0"/>
              <a:t>Shown with Mean Squared Bias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798944"/>
              </p:ext>
            </p:extLst>
          </p:nvPr>
        </p:nvGraphicFramePr>
        <p:xfrm>
          <a:off x="685800" y="3841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338653"/>
              </p:ext>
            </p:extLst>
          </p:nvPr>
        </p:nvGraphicFramePr>
        <p:xfrm>
          <a:off x="4891548" y="384184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99919"/>
              </p:ext>
            </p:extLst>
          </p:nvPr>
        </p:nvGraphicFramePr>
        <p:xfrm>
          <a:off x="685800" y="1174840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536515"/>
              </p:ext>
            </p:extLst>
          </p:nvPr>
        </p:nvGraphicFramePr>
        <p:xfrm>
          <a:off x="4891548" y="117484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981200" y="2465775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0.424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0.195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4751775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0.231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0.227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2465775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0.215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0.217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4751775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0.226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0.233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5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51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 5-Run Designs: Days at Each Environment </a:t>
            </a:r>
            <a:r>
              <a:rPr lang="en-US" sz="2800" dirty="0"/>
              <a:t>Shown with Mean Squared Bias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38861"/>
              </p:ext>
            </p:extLst>
          </p:nvPr>
        </p:nvGraphicFramePr>
        <p:xfrm>
          <a:off x="685800" y="3814544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978762"/>
              </p:ext>
            </p:extLst>
          </p:nvPr>
        </p:nvGraphicFramePr>
        <p:xfrm>
          <a:off x="4891548" y="3814544"/>
          <a:ext cx="3886197" cy="2443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/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816779"/>
              </p:ext>
            </p:extLst>
          </p:nvPr>
        </p:nvGraphicFramePr>
        <p:xfrm>
          <a:off x="685800" y="1147544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496344"/>
                <a:gridCol w="762000"/>
                <a:gridCol w="53339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292500"/>
              </p:ext>
            </p:extLst>
          </p:nvPr>
        </p:nvGraphicFramePr>
        <p:xfrm>
          <a:off x="4891548" y="1147544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456890"/>
                <a:gridCol w="533400"/>
                <a:gridCol w="700548"/>
                <a:gridCol w="762000"/>
                <a:gridCol w="5333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981200" y="2438479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0.150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0.128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4724479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0.153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0.134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2438479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0.389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0.151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4724479"/>
            <a:ext cx="955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0.335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0.325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Repeatability of Evaluations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20628"/>
              </p:ext>
            </p:extLst>
          </p:nvPr>
        </p:nvGraphicFramePr>
        <p:xfrm>
          <a:off x="457200" y="1313592"/>
          <a:ext cx="82296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Set (of 500 iterations</a:t>
                      </a:r>
                      <a:r>
                        <a:rPr lang="en-US" sz="2400" baseline="0" dirty="0" smtClean="0"/>
                        <a:t> x 162 Combinations)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 Squared Bias of Scaled Shelf Life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Square Root of Mean</a:t>
                      </a:r>
                      <a:r>
                        <a:rPr lang="en-US" sz="2400" baseline="0" dirty="0" smtClean="0"/>
                        <a:t> Squared Bias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0.384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0.387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0.384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0.388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0.388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0.385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0.389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Evaluations: Limiting Range of Solutions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50073"/>
              </p:ext>
            </p:extLst>
          </p:nvPr>
        </p:nvGraphicFramePr>
        <p:xfrm>
          <a:off x="457200" y="1600200"/>
          <a:ext cx="8229600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1143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Ea</a:t>
                      </a:r>
                      <a:endParaRPr lang="en-US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LH</a:t>
                      </a:r>
                      <a:endParaRPr lang="en-US" sz="5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HH</a:t>
                      </a:r>
                      <a:endParaRPr lang="en-US" sz="5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LL</a:t>
                      </a:r>
                      <a:endParaRPr lang="en-US" sz="5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HL</a:t>
                      </a:r>
                      <a:endParaRPr lang="en-US" sz="5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bRH</a:t>
                      </a:r>
                      <a:endParaRPr lang="en-US" sz="5400" dirty="0"/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25146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25700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86333" y="36576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17200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92108" y="14478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34300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62919" y="38357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385099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0.04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5800" y="385923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0.08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56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Top 3-Run Designs: Days at Each Environment </a:t>
            </a:r>
            <a:r>
              <a:rPr lang="en-US" sz="2800" dirty="0"/>
              <a:t>Shown with Mean Squared Bias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942154"/>
              </p:ext>
            </p:extLst>
          </p:nvPr>
        </p:nvGraphicFramePr>
        <p:xfrm>
          <a:off x="4876800" y="1147544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506434"/>
              </p:ext>
            </p:extLst>
          </p:nvPr>
        </p:nvGraphicFramePr>
        <p:xfrm>
          <a:off x="4876800" y="382572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943600" y="243847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0.295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3600" y="4724479"/>
            <a:ext cx="888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0.299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 Best Designs from Full Parameter Space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2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8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Top 3-Run Designs: Days at Each Environment Shown (Restricted Parameter Space)</a:t>
            </a:r>
            <a:endParaRPr lang="en-US" sz="28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52550"/>
              </p:ext>
            </p:extLst>
          </p:nvPr>
        </p:nvGraphicFramePr>
        <p:xfrm>
          <a:off x="4876800" y="1284024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528028"/>
              </p:ext>
            </p:extLst>
          </p:nvPr>
        </p:nvGraphicFramePr>
        <p:xfrm>
          <a:off x="4876800" y="396220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60191"/>
                <a:gridCol w="533400"/>
                <a:gridCol w="533400"/>
                <a:gridCol w="76199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31492"/>
              </p:ext>
            </p:extLst>
          </p:nvPr>
        </p:nvGraphicFramePr>
        <p:xfrm>
          <a:off x="685800" y="1284024"/>
          <a:ext cx="3886197" cy="242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5974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7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595806"/>
              </p:ext>
            </p:extLst>
          </p:nvPr>
        </p:nvGraphicFramePr>
        <p:xfrm>
          <a:off x="685800" y="3962200"/>
          <a:ext cx="3886197" cy="24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62"/>
                <a:gridCol w="597247"/>
                <a:gridCol w="597247"/>
                <a:gridCol w="597247"/>
                <a:gridCol w="597247"/>
                <a:gridCol w="597247"/>
              </a:tblGrid>
              <a:tr h="6144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°C\RH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3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1927" y="63871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6237024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0.04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39716" y="623255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0.08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615635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17.2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64622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25.7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05542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34.3</a:t>
            </a:r>
            <a:endParaRPr lang="en-US" sz="2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34605" y="3845328"/>
            <a:ext cx="7957115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41608" y="1286256"/>
            <a:ext cx="0" cy="495076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78221" y="4872250"/>
            <a:ext cx="7024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?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(Almost Final)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146"/>
            <a:ext cx="8229600" cy="4525963"/>
          </a:xfrm>
        </p:spPr>
        <p:txBody>
          <a:bodyPr/>
          <a:lstStyle/>
          <a:p>
            <a:r>
              <a:rPr lang="en-US" dirty="0" smtClean="0"/>
              <a:t>Designs to optimally determine shelf life incorporate environments with appreciable degradation</a:t>
            </a:r>
          </a:p>
          <a:p>
            <a:pPr lvl="1"/>
            <a:r>
              <a:rPr lang="en-US" dirty="0" smtClean="0"/>
              <a:t>More emphasis is given to achieving appreciable degradation than spread in temperature or humidity</a:t>
            </a:r>
            <a:endParaRPr lang="en-US" dirty="0" smtClean="0"/>
          </a:p>
          <a:p>
            <a:pPr lvl="1"/>
            <a:r>
              <a:rPr lang="en-US" dirty="0" smtClean="0"/>
              <a:t>Low </a:t>
            </a:r>
            <a:r>
              <a:rPr lang="en-US" dirty="0" smtClean="0"/>
              <a:t>temperatures may lead to “no information”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4-run </a:t>
            </a:r>
            <a:r>
              <a:rPr lang="en-US" dirty="0" smtClean="0"/>
              <a:t>designs generally incorporate anchoring of one temperature/humidity combination with 2 points and varying temperature and humidity with other two points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37FB74-7294-4446-ADBB-B2DE123479CA}" type="datetime1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2014 Eli Lilly and Company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274"/>
            <a:ext cx="8229600" cy="4525963"/>
          </a:xfrm>
        </p:spPr>
        <p:txBody>
          <a:bodyPr/>
          <a:lstStyle/>
          <a:p>
            <a:r>
              <a:rPr lang="en-US" dirty="0" smtClean="0"/>
              <a:t>Effect of error in humidity and temperature of environments</a:t>
            </a:r>
          </a:p>
          <a:p>
            <a:pPr lvl="1"/>
            <a:r>
              <a:rPr lang="en-US" dirty="0" smtClean="0"/>
              <a:t>Simulated with standard deviations of 1</a:t>
            </a:r>
            <a:r>
              <a:rPr lang="en-US" dirty="0" smtClean="0">
                <a:latin typeface="Calibri"/>
                <a:cs typeface="Calibri"/>
              </a:rPr>
              <a:t>°C and 1% RH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Optimal designs spread temperature and humidity more relative to exact environment options. 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Some emphasis on stabilizing initial condition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More variety in the designs found that are nearly optimum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Increases mean squared bias of shelf life estimate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Best no noise: 0.150; Best with noise: 0.342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“Standard” 5-run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A1B4E0C-7F30-9841-83D2-D0DF3127C14C}" type="datetime1">
              <a:rPr lang="en-US" smtClean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Company Confidential  © 2014 Eli Lilly and Company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4C47640-ECEC-E34E-A5C6-81F2A80A839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728786"/>
              </p:ext>
            </p:extLst>
          </p:nvPr>
        </p:nvGraphicFramePr>
        <p:xfrm>
          <a:off x="1624084" y="1842449"/>
          <a:ext cx="6578219" cy="369203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523378"/>
                <a:gridCol w="1010968"/>
                <a:gridCol w="1010968"/>
                <a:gridCol w="840168"/>
                <a:gridCol w="1289848"/>
                <a:gridCol w="902889"/>
              </a:tblGrid>
              <a:tr h="9285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°C\RH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10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25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40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55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/>
                        <a:t>75</a:t>
                      </a:r>
                      <a:endParaRPr lang="en-US" sz="2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40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50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14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60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14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70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14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1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2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80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/>
                        <a:t>2</a:t>
                      </a:r>
                      <a:endParaRPr lang="en-US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4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Nonlinear response (square root of time, square of time)</a:t>
            </a:r>
          </a:p>
          <a:p>
            <a:pPr lvl="1"/>
            <a:r>
              <a:rPr lang="en-US" dirty="0" smtClean="0"/>
              <a:t>Nature of response not reliably determined from optimum 5-run design using end points alone</a:t>
            </a:r>
          </a:p>
          <a:p>
            <a:pPr lvl="1"/>
            <a:r>
              <a:rPr lang="en-US" dirty="0" smtClean="0"/>
              <a:t>Adding intermediate samples at half of maximum time allows reliable estimation of shape of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Degradation rate fits humidity-corrected Arrhenius equation</a:t>
            </a:r>
          </a:p>
          <a:p>
            <a:r>
              <a:rPr lang="en-US" dirty="0" smtClean="0"/>
              <a:t>Degradation increases linearly with time</a:t>
            </a:r>
          </a:p>
          <a:p>
            <a:pPr lvl="1"/>
            <a:r>
              <a:rPr lang="en-US" dirty="0" smtClean="0"/>
              <a:t>Brief consideration of time</a:t>
            </a:r>
            <a:r>
              <a:rPr lang="en-US" baseline="30000" dirty="0" smtClean="0"/>
              <a:t>0.5 </a:t>
            </a:r>
            <a:r>
              <a:rPr lang="en-US" dirty="0" smtClean="0"/>
              <a:t>or time</a:t>
            </a:r>
            <a:r>
              <a:rPr lang="en-US" baseline="30000" dirty="0" smtClean="0"/>
              <a:t>2 </a:t>
            </a:r>
            <a:r>
              <a:rPr lang="en-US" sz="2800" dirty="0">
                <a:cs typeface="+mn-cs"/>
              </a:rPr>
              <a:t>dependency</a:t>
            </a:r>
          </a:p>
          <a:p>
            <a:r>
              <a:rPr lang="en-US" dirty="0" smtClean="0"/>
              <a:t>True shelf life is either 2, 4 or 8 years</a:t>
            </a:r>
          </a:p>
          <a:p>
            <a:r>
              <a:rPr lang="en-US" dirty="0" smtClean="0"/>
              <a:t>Activation </a:t>
            </a:r>
            <a:r>
              <a:rPr lang="en-US" dirty="0"/>
              <a:t>energy is either 17.2, 25.7 or 34.3 kcal/</a:t>
            </a:r>
            <a:r>
              <a:rPr lang="en-US" dirty="0" err="1"/>
              <a:t>mol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Humidity coefficient (</a:t>
            </a:r>
            <a:r>
              <a:rPr lang="en-US" dirty="0" err="1" smtClean="0"/>
              <a:t>bRH</a:t>
            </a:r>
            <a:r>
              <a:rPr lang="en-US" dirty="0" smtClean="0"/>
              <a:t>) is 0.00, 0.04 or 0.08</a:t>
            </a:r>
          </a:p>
          <a:p>
            <a:r>
              <a:rPr lang="en-US" dirty="0" smtClean="0"/>
              <a:t>Specification limit is either 0.5%, 1.0% or 2.0%</a:t>
            </a:r>
          </a:p>
          <a:p>
            <a:pPr lvl="1"/>
            <a:r>
              <a:rPr lang="en-US" dirty="0" smtClean="0"/>
              <a:t>Pre-exponential factor adjusted to achieve shelf life</a:t>
            </a:r>
          </a:p>
          <a:p>
            <a:r>
              <a:rPr lang="en-US" dirty="0" smtClean="0"/>
              <a:t>Measurement uncertainty is either 6 or 10% of degradation with minimum of 0.02%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120375"/>
              </p:ext>
            </p:extLst>
          </p:nvPr>
        </p:nvGraphicFramePr>
        <p:xfrm>
          <a:off x="457200" y="1608667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Energy (kcals/</a:t>
                      </a:r>
                      <a:r>
                        <a:rPr lang="en-US" sz="2400" dirty="0" err="1" smtClean="0"/>
                        <a:t>mol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Temperature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Calibri"/>
                          <a:ea typeface="+mn-ea"/>
                          <a:cs typeface="Calibri"/>
                        </a:rPr>
                        <a:t>°C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17.2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25.7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34.3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16.0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88.2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438.2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1983.4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859.4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8242.5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1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Equivalent Days to 4 Year Shelf Life</a:t>
            </a:r>
            <a:br>
              <a:rPr lang="en-US" sz="2600" dirty="0" smtClean="0"/>
            </a:br>
            <a:r>
              <a:rPr lang="en-US" sz="2600" dirty="0" smtClean="0"/>
              <a:t>(Linear Degradation, Arrhenius, Relative to 25</a:t>
            </a:r>
            <a:r>
              <a:rPr lang="en-US" sz="2600" dirty="0" smtClean="0">
                <a:latin typeface="Calibri"/>
                <a:cs typeface="Calibri"/>
              </a:rPr>
              <a:t>°</a:t>
            </a:r>
            <a:r>
              <a:rPr lang="en-US" sz="2600" dirty="0" smtClean="0"/>
              <a:t>C)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051838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Activation Energy (kcals/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mol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Temperature 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°C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17.2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25.7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34.3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1461.0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1461.0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1461.0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363.6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182.9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154.6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Allowable Design Points (Temperature and Relative Humidity)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64624"/>
              </p:ext>
            </p:extLst>
          </p:nvPr>
        </p:nvGraphicFramePr>
        <p:xfrm>
          <a:off x="1295400" y="1700280"/>
          <a:ext cx="67817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407"/>
                <a:gridCol w="857469"/>
                <a:gridCol w="857469"/>
                <a:gridCol w="935421"/>
                <a:gridCol w="779517"/>
                <a:gridCol w="779516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 Relative</a:t>
                      </a:r>
                      <a:r>
                        <a:rPr lang="en-US" sz="2400" b="1" baseline="0" dirty="0" smtClean="0"/>
                        <a:t> Humidity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Temperature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°C)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291912"/>
            <a:ext cx="7467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Need to limit days of exposure to be reasonable for most combinations of assumed degradation rates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rika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dc7d05db-9a88-43f7-9979-b3027636d983" ContentTypeId="0x0101" PreviousValue="false"/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A67E2FEDEC4439CB5FFDE5AA5C533" ma:contentTypeVersion="7" ma:contentTypeDescription="Create a new document." ma:contentTypeScope="" ma:versionID="92e4a88079244822d630c1f440f2eaec">
  <xsd:schema xmlns:xsd="http://www.w3.org/2001/XMLSchema" xmlns:xs="http://www.w3.org/2001/XMLSchema" xmlns:p="http://schemas.microsoft.com/office/2006/metadata/properties" xmlns:ns2="edd83e0f-473a-485f-90e3-f278397133c4" xmlns:ns3="33648e8c-5399-4ce0-994e-2f4ddb1c4614" targetNamespace="http://schemas.microsoft.com/office/2006/metadata/properties" ma:root="true" ma:fieldsID="57b93e5e06a8b1cdad44d53ac4128d0b" ns2:_="" ns3:_="">
    <xsd:import namespace="edd83e0f-473a-485f-90e3-f278397133c4"/>
    <xsd:import namespace="33648e8c-5399-4ce0-994e-2f4ddb1c4614"/>
    <xsd:element name="properties">
      <xsd:complexType>
        <xsd:sequence>
          <xsd:element name="documentManagement">
            <xsd:complexType>
              <xsd:all>
                <xsd:element ref="ns2:Format" minOccurs="0"/>
                <xsd:element ref="ns2:Use" minOccurs="0"/>
                <xsd:element ref="ns2:Thumbnail" minOccurs="0"/>
                <xsd:element ref="ns3:EnterpriseRecordSeriesCodeTaxHTField0" minOccurs="0"/>
                <xsd:element ref="ns3:TaxCatchAll" minOccurs="0"/>
                <xsd:element ref="ns3:EnterpriseDocumentLanguageTaxHTField0" minOccurs="0"/>
                <xsd:element ref="ns3:EnterpriseSensitivityClassificationTaxHTField0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83e0f-473a-485f-90e3-f278397133c4" elementFormDefault="qualified">
    <xsd:import namespace="http://schemas.microsoft.com/office/2006/documentManagement/types"/>
    <xsd:import namespace="http://schemas.microsoft.com/office/infopath/2007/PartnerControls"/>
    <xsd:element name="Format" ma:index="2" nillable="true" ma:displayName="Format" ma:format="Dropdown" ma:internalName="Format">
      <xsd:simpleType>
        <xsd:union memberTypes="dms:Text">
          <xsd:simpleType>
            <xsd:restriction base="dms:Choice">
              <xsd:enumeration value="MS Word"/>
              <xsd:enumeration value="PowerPoint"/>
              <xsd:enumeration value="Stationery"/>
              <xsd:enumeration value="Specifications for printer (Offset Lithography)"/>
            </xsd:restriction>
          </xsd:simpleType>
        </xsd:union>
      </xsd:simpleType>
    </xsd:element>
    <xsd:element name="Use" ma:index="3" nillable="true" ma:displayName="Use" ma:format="Dropdown" ma:internalName="Use">
      <xsd:simpleType>
        <xsd:union memberTypes="dms:Text">
          <xsd:simpleType>
            <xsd:restriction base="dms:Choice">
              <xsd:enumeration value="High color - use for online"/>
              <xsd:enumeration value="Low color - use for printing"/>
              <xsd:enumeration value="Office printing"/>
              <xsd:enumeration value="Offset Lithography printing"/>
            </xsd:restriction>
          </xsd:simpleType>
        </xsd:union>
      </xsd:simpleType>
    </xsd:element>
    <xsd:element name="Thumbnail" ma:index="4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48e8c-5399-4ce0-994e-2f4ddb1c4614" elementFormDefault="qualified">
    <xsd:import namespace="http://schemas.microsoft.com/office/2006/documentManagement/types"/>
    <xsd:import namespace="http://schemas.microsoft.com/office/infopath/2007/PartnerControls"/>
    <xsd:element name="EnterpriseRecordSeriesCodeTaxHTField0" ma:index="10" ma:taxonomy="true" ma:internalName="EnterpriseRecordSeriesCodeTaxHTField0" ma:taxonomyFieldName="EnterpriseRecordSeriesCode" ma:displayName="Lilly Record Series Code" ma:readOnly="false" ma:default="1;#ADM130|70dc3311-3e76-421c-abfa-d108df48853c" ma:fieldId="{23eb9118-512f-4e30-ae67-b759512ccd2b}" ma:sspId="dc7d05db-9a88-43f7-9979-b3027636d983" ma:termSetId="596d0819-e4b3-4e25-8f9b-94317537e4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eab48719-d9f1-4836-b9ae-d49129974185}" ma:internalName="TaxCatchAll" ma:showField="CatchAllData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terpriseDocumentLanguageTaxHTField0" ma:index="12" ma:taxonomy="true" ma:internalName="EnterpriseDocumentLanguageTaxHTField0" ma:taxonomyFieldName="EnterpriseDocumentLanguage" ma:displayName="Lilly Document Language" ma:readOnly="false" ma:default="2;#eng|39540796-0396-4e54-afe9-a602f28bbe8f" ma:fieldId="{93e5a5e9-0ea5-4512-9a61-30e562d954b4}" ma:sspId="dc7d05db-9a88-43f7-9979-b3027636d983" ma:termSetId="29d92dd9-4caf-4659-961a-1591fcb1f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terpriseSensitivityClassificationTaxHTField0" ma:index="13" ma:taxonomy="true" ma:internalName="EnterpriseSensitivityClassificationTaxHTField0" ma:taxonomyFieldName="EnterpriseSensitivityClassification" ma:displayName="Lilly Sensitivity Classification" ma:readOnly="false" ma:default="3;#GREEN|ec74153f-63be-46a4-ae5f-1b86c809897d" ma:fieldId="{beb4f0e4-155c-4680-a325-d4697a0b6b89}" ma:sspId="dc7d05db-9a88-43f7-9979-b3027636d983" ma:termSetId="d0f2adb2-a6de-4981-b791-99cbcd8ecd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4" nillable="true" ma:displayName="Taxonomy Catch All Column1" ma:hidden="true" ma:list="{eab48719-d9f1-4836-b9ae-d49129974185}" ma:internalName="TaxCatchAllLabel" ma:readOnly="true" ma:showField="CatchAllDataLabel" ma:web="4b5a7985-fd04-413e-9d11-53cc4684a9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terpriseDocumentLanguag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</TermName>
          <TermId xmlns="http://schemas.microsoft.com/office/infopath/2007/PartnerControls">39540796-0396-4e54-afe9-a602f28bbe8f</TermId>
        </TermInfo>
      </Terms>
    </EnterpriseDocumentLanguageTaxHTField0>
    <EnterpriseRecordSeriesCode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ADM140</TermName>
          <TermId xmlns="http://schemas.microsoft.com/office/infopath/2007/PartnerControls">fdc85ba1-0671-407c-9ace-d011131f3a70</TermId>
        </TermInfo>
      </Terms>
    </EnterpriseRecordSeriesCodeTaxHTField0>
    <Use xmlns="edd83e0f-473a-485f-90e3-f278397133c4">High color - use for online</Use>
    <Thumbnail xmlns="edd83e0f-473a-485f-90e3-f278397133c4">
      <Url xsi:nil="true"/>
      <Description xsi:nil="true"/>
    </Thumbnail>
    <TaxCatchAll xmlns="33648e8c-5399-4ce0-994e-2f4ddb1c4614">
      <Value>5</Value>
      <Value>3</Value>
      <Value>2</Value>
    </TaxCatchAll>
    <EnterpriseSensitivityClassificationTaxHTField0 xmlns="33648e8c-5399-4ce0-994e-2f4ddb1c46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GREEN</TermName>
          <TermId xmlns="http://schemas.microsoft.com/office/infopath/2007/PartnerControls">ec74153f-63be-46a4-ae5f-1b86c809897d</TermId>
        </TermInfo>
      </Terms>
    </EnterpriseSensitivityClassificationTaxHTField0>
    <Format xmlns="edd83e0f-473a-485f-90e3-f278397133c4">PowerPoint</Format>
  </documentManagement>
</p:properties>
</file>

<file path=customXml/itemProps1.xml><?xml version="1.0" encoding="utf-8"?>
<ds:datastoreItem xmlns:ds="http://schemas.openxmlformats.org/officeDocument/2006/customXml" ds:itemID="{1EACF462-00EC-47AE-B177-AAF2A6C51513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DEAC91B-FB85-4D38-BB63-D1B2BF03301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23B8F91-C503-4D1A-8189-7581D5BCD58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D770837-EDA5-4607-B825-5071ED706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d83e0f-473a-485f-90e3-f278397133c4"/>
    <ds:schemaRef ds:uri="33648e8c-5399-4ce0-994e-2f4ddb1c46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5974AEA-5BB6-49CF-928F-1400218E282B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edd83e0f-473a-485f-90e3-f278397133c4"/>
    <ds:schemaRef ds:uri="http://schemas.openxmlformats.org/package/2006/metadata/core-properties"/>
    <ds:schemaRef ds:uri="33648e8c-5399-4ce0-994e-2f4ddb1c461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DerikaPresentation.POT</Template>
  <TotalTime>633</TotalTime>
  <Words>1850</Words>
  <Application>Microsoft Office PowerPoint</Application>
  <PresentationFormat>On-screen Show (4:3)</PresentationFormat>
  <Paragraphs>883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DerikaPresentation</vt:lpstr>
      <vt:lpstr>Some Design Recommendations For ASAP Studies</vt:lpstr>
      <vt:lpstr>Overarching Goal</vt:lpstr>
      <vt:lpstr>Outline</vt:lpstr>
      <vt:lpstr>“Standard” 5-run Design</vt:lpstr>
      <vt:lpstr>Assumptions</vt:lpstr>
      <vt:lpstr>Assumptions</vt:lpstr>
      <vt:lpstr>Acceleration Factors</vt:lpstr>
      <vt:lpstr>Equivalent Days to 4 Year Shelf Life (Linear Degradation, Arrhenius, Relative to 25°C)</vt:lpstr>
      <vt:lpstr>Allowable Design Points (Temperature and Relative Humidity)</vt:lpstr>
      <vt:lpstr>Environments, Exposures and Their Expected Degradation (0.5% Spec Limit, 8 Year Shelf Life)</vt:lpstr>
      <vt:lpstr>Environments, Exposures and Their Expected Degradation (2.0% Spec Limit, 2 Year Shelf Life)</vt:lpstr>
      <vt:lpstr>Allowable Design Points (Temperature,  Relative Humidity and Maximum Number of Days)</vt:lpstr>
      <vt:lpstr>Restricted Combinations: Environments, Exposures and Their Expected Degradation (0.5% Spec Limit, 8 Year Shelf Life)</vt:lpstr>
      <vt:lpstr>Restricted Combinations: Environments, Exposures and Their Expected Degradation (2.0% Spec Limit, 2 Year Shelf Life)</vt:lpstr>
      <vt:lpstr>Initial + 3 Condition Designs for Arrhenius, Linear in Time</vt:lpstr>
      <vt:lpstr>Simplest Search: 3 Points, Linear Degradation</vt:lpstr>
      <vt:lpstr>Design Evaluation</vt:lpstr>
      <vt:lpstr>Design Evaluation</vt:lpstr>
      <vt:lpstr>One Iteration for One Design Proposal: Estimated Shelf Life</vt:lpstr>
      <vt:lpstr>One Iteration for One Design Proposal: Scaled Shelf Life</vt:lpstr>
      <vt:lpstr>One Iteration for One Design Proposal </vt:lpstr>
      <vt:lpstr>Optimization Routine</vt:lpstr>
      <vt:lpstr>Top 3-Run Designs: Days at Each Environment Shown</vt:lpstr>
      <vt:lpstr>Reminder: Possible Optimum</vt:lpstr>
      <vt:lpstr>Theoretical Increase for “Possible Optimum”</vt:lpstr>
      <vt:lpstr>Theoretical Increase for Found Optimum</vt:lpstr>
      <vt:lpstr>Top 3-Run Designs: Days at Each Environment Shown</vt:lpstr>
      <vt:lpstr>Top 4-Run Designs: Days at Each Environment Shown</vt:lpstr>
      <vt:lpstr>Top 5-Run Designs: Days at Each Environment Shown</vt:lpstr>
      <vt:lpstr>Possible Optimum</vt:lpstr>
      <vt:lpstr>Top 3-Run Designs: Days at Each Environment Shown with Mean Squared Bias</vt:lpstr>
      <vt:lpstr>Top 4-Run Designs: Days at Each Environment Shown with Mean Squared Bias</vt:lpstr>
      <vt:lpstr>Top 5-Run Designs: Days at Each Environment Shown with Mean Squared Bias</vt:lpstr>
      <vt:lpstr>Repeatability of Evaluations</vt:lpstr>
      <vt:lpstr>Other Evaluations: Limiting Range of Solutions</vt:lpstr>
      <vt:lpstr>Top 3-Run Designs: Days at Each Environment Shown with Mean Squared Bias</vt:lpstr>
      <vt:lpstr>Top 3-Run Designs: Days at Each Environment Shown (Restricted Parameter Space)</vt:lpstr>
      <vt:lpstr>(Almost Final) Summary</vt:lpstr>
      <vt:lpstr>Other Evaluations</vt:lpstr>
      <vt:lpstr>Other Evaluations</vt:lpstr>
    </vt:vector>
  </TitlesOfParts>
  <Company>New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Blocks Red Lilly Brand PowerPoint Template</dc:title>
  <dc:creator>New User</dc:creator>
  <cp:lastModifiedBy>Timothy T. Kramer</cp:lastModifiedBy>
  <cp:revision>73</cp:revision>
  <cp:lastPrinted>2014-05-07T13:55:49Z</cp:lastPrinted>
  <dcterms:created xsi:type="dcterms:W3CDTF">2006-02-02T18:02:17Z</dcterms:created>
  <dcterms:modified xsi:type="dcterms:W3CDTF">2014-05-21T03:06:16Z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700</vt:r8>
  </property>
  <property fmtid="{D5CDD505-2E9C-101B-9397-08002B2CF9AE}" pid="3" name="Presentation Type">
    <vt:lpwstr>Office Documents</vt:lpwstr>
  </property>
  <property fmtid="{D5CDD505-2E9C-101B-9397-08002B2CF9AE}" pid="4" name="TaxCatchAll">
    <vt:lpwstr/>
  </property>
  <property fmtid="{D5CDD505-2E9C-101B-9397-08002B2CF9AE}" pid="5" name="EnterpriseDocumentLanguageTaxHTField0">
    <vt:lpwstr>2;#eng|39540796-0396-4e54-afe9-a602f28bbe8f</vt:lpwstr>
  </property>
  <property fmtid="{D5CDD505-2E9C-101B-9397-08002B2CF9AE}" pid="6" name="EnterpriseSensitivityClassificationTaxHTField0">
    <vt:lpwstr>3;#GREEN|ec74153f-63be-46a4-ae5f-1b86c809897d</vt:lpwstr>
  </property>
  <property fmtid="{D5CDD505-2E9C-101B-9397-08002B2CF9AE}" pid="7" name="EnterpriseRecordSeriesCodeTaxHTField0">
    <vt:lpwstr>1;#ADM130|70dc3311-3e76-421c-abfa-d108df48853c</vt:lpwstr>
  </property>
  <property fmtid="{D5CDD505-2E9C-101B-9397-08002B2CF9AE}" pid="8" name="EnterpriseDocumentLanguage">
    <vt:lpwstr>2;#eng|39540796-0396-4e54-afe9-a602f28bbe8f</vt:lpwstr>
  </property>
  <property fmtid="{D5CDD505-2E9C-101B-9397-08002B2CF9AE}" pid="9" name="EnterpriseRecordSeriesCode">
    <vt:lpwstr>5;#ADM140|fdc85ba1-0671-407c-9ace-d011131f3a70</vt:lpwstr>
  </property>
  <property fmtid="{D5CDD505-2E9C-101B-9397-08002B2CF9AE}" pid="10" name="ContentTypeId">
    <vt:lpwstr>0x010100E68A67E2FEDEC4439CB5FFDE5AA5C533</vt:lpwstr>
  </property>
  <property fmtid="{D5CDD505-2E9C-101B-9397-08002B2CF9AE}" pid="11" name="EnterpriseSensitivityClassification">
    <vt:lpwstr>3;#GREEN|ec74153f-63be-46a4-ae5f-1b86c809897d</vt:lpwstr>
  </property>
</Properties>
</file>