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5"/>
  </p:sldMasterIdLst>
  <p:notesMasterIdLst>
    <p:notesMasterId r:id="rId29"/>
  </p:notesMasterIdLst>
  <p:sldIdLst>
    <p:sldId id="265" r:id="rId6"/>
    <p:sldId id="266" r:id="rId7"/>
    <p:sldId id="309" r:id="rId8"/>
    <p:sldId id="310" r:id="rId9"/>
    <p:sldId id="311" r:id="rId10"/>
    <p:sldId id="312" r:id="rId11"/>
    <p:sldId id="313" r:id="rId12"/>
    <p:sldId id="315" r:id="rId13"/>
    <p:sldId id="314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4" r:id="rId22"/>
    <p:sldId id="325" r:id="rId23"/>
    <p:sldId id="326" r:id="rId24"/>
    <p:sldId id="327" r:id="rId25"/>
    <p:sldId id="328" r:id="rId26"/>
    <p:sldId id="329" r:id="rId27"/>
    <p:sldId id="330" r:id="rId28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00"/>
    <a:srgbClr val="798021"/>
    <a:srgbClr val="A7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FEA14-D9F1-4682-96E2-2E76FA3BE312}" type="datetimeFigureOut">
              <a:rPr kumimoji="1" lang="ja-JP" altLang="en-US" smtClean="0"/>
              <a:pPr/>
              <a:t>2016/5/18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74E38-B724-49F0-99BE-E9FA679EE24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57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ndd_w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LL_Focused Title Slid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416661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30250" y="3666454"/>
            <a:ext cx="6584950" cy="835532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accent4">
                    <a:lumMod val="75000"/>
                  </a:schemeClr>
                </a:solidFill>
                <a:latin typeface="+mj-lt"/>
                <a:ea typeface="HGPｺﾞｼｯｸE" pitchFamily="50" charset="-128"/>
              </a:defRPr>
            </a:lvl1pPr>
          </a:lstStyle>
          <a:p>
            <a:r>
              <a:rPr kumimoji="1" lang="en-US" altLang="ja-JP" dirty="0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30634" y="657432"/>
            <a:ext cx="6592504" cy="409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C4948"/>
                </a:solidFill>
                <a:latin typeface="+mj-lt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quarter" idx="10"/>
          </p:nvPr>
        </p:nvSpPr>
        <p:spPr>
          <a:xfrm>
            <a:off x="730250" y="5715016"/>
            <a:ext cx="4176712" cy="249119"/>
          </a:xfrm>
        </p:spPr>
        <p:txBody>
          <a:bodyPr anchor="b" anchorCtr="0">
            <a:noAutofit/>
          </a:bodyPr>
          <a:lstStyle>
            <a:lvl1pPr>
              <a:lnSpc>
                <a:spcPts val="1300"/>
              </a:lnSpc>
              <a:buFontTx/>
              <a:buNone/>
              <a:defRPr sz="1200">
                <a:solidFill>
                  <a:srgbClr val="4C4948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12" name="テキスト プレースホルダ 10"/>
          <p:cNvSpPr>
            <a:spLocks noGrp="1"/>
          </p:cNvSpPr>
          <p:nvPr>
            <p:ph type="body" sz="quarter" idx="11"/>
          </p:nvPr>
        </p:nvSpPr>
        <p:spPr>
          <a:xfrm>
            <a:off x="730250" y="5971048"/>
            <a:ext cx="4176712" cy="234255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buFontTx/>
              <a:buNone/>
              <a:defRPr sz="1800">
                <a:solidFill>
                  <a:srgbClr val="4C4948"/>
                </a:solidFill>
                <a:latin typeface="+mj-lt"/>
                <a:ea typeface="HGPｺﾞｼｯｸM" pitchFamily="50" charset="-128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13" name="テキスト プレースホルダ 10"/>
          <p:cNvSpPr>
            <a:spLocks noGrp="1"/>
          </p:cNvSpPr>
          <p:nvPr>
            <p:ph type="body" sz="quarter" idx="12"/>
          </p:nvPr>
        </p:nvSpPr>
        <p:spPr>
          <a:xfrm>
            <a:off x="730250" y="5098125"/>
            <a:ext cx="4176712" cy="288007"/>
          </a:xfrm>
        </p:spPr>
        <p:txBody>
          <a:bodyPr>
            <a:noAutofit/>
          </a:bodyPr>
          <a:lstStyle>
            <a:lvl1pPr>
              <a:buFontTx/>
              <a:buNone/>
              <a:defRPr sz="1000">
                <a:solidFill>
                  <a:srgbClr val="2D77A7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 dirty="0" smtClean="0"/>
              <a:t>Click to edit Master text styles</a:t>
            </a:r>
          </a:p>
        </p:txBody>
      </p:sp>
      <p:sp>
        <p:nvSpPr>
          <p:cNvPr id="15" name="テキスト プレースホルダ 10"/>
          <p:cNvSpPr>
            <a:spLocks noGrp="1"/>
          </p:cNvSpPr>
          <p:nvPr>
            <p:ph type="body" sz="quarter" idx="13"/>
          </p:nvPr>
        </p:nvSpPr>
        <p:spPr>
          <a:xfrm>
            <a:off x="730296" y="4527130"/>
            <a:ext cx="6585879" cy="53223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rgbClr val="2D77A7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 dirty="0" smtClean="0"/>
              <a:t>Click to edit Master text styles</a:t>
            </a:r>
          </a:p>
        </p:txBody>
      </p:sp>
      <p:pic>
        <p:nvPicPr>
          <p:cNvPr id="14" name="Picture 13" descr="TPIC_Text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t="3581" b="8490"/>
          <a:stretch/>
        </p:blipFill>
        <p:spPr>
          <a:xfrm>
            <a:off x="5682604" y="6415142"/>
            <a:ext cx="3175160" cy="16616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5682604" y="6577607"/>
            <a:ext cx="3281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dirty="0" smtClean="0">
                <a:solidFill>
                  <a:srgbClr val="7F7F7F"/>
                </a:solidFill>
              </a:rPr>
              <a:t>Confidential </a:t>
            </a:r>
            <a:r>
              <a:rPr lang="en-US" altLang="ja-JP" sz="700" dirty="0">
                <a:solidFill>
                  <a:srgbClr val="7F7F7F"/>
                </a:solidFill>
              </a:rPr>
              <a:t>and Proprietary Business Information</a:t>
            </a:r>
            <a:r>
              <a:rPr lang="en-US" altLang="ja-JP" sz="700" dirty="0" smtClean="0">
                <a:solidFill>
                  <a:srgbClr val="7F7F7F"/>
                </a:solidFill>
              </a:rPr>
              <a:t>. For Internal Use Only.</a:t>
            </a:r>
            <a:endParaRPr lang="en-US" altLang="ja-JP" sz="700" dirty="0">
              <a:solidFill>
                <a:srgbClr val="7F7F7F"/>
              </a:solidFill>
            </a:endParaRPr>
          </a:p>
          <a:p>
            <a:endParaRPr lang="ja-JP" altLang="en-US" sz="700" dirty="0">
              <a:solidFill>
                <a:srgbClr val="7F7F7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111" y="424927"/>
            <a:ext cx="1154287" cy="578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06400" y="1231900"/>
            <a:ext cx="4090988" cy="56239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06400" y="1871662"/>
            <a:ext cx="4090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231900"/>
            <a:ext cx="4041775" cy="56239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8716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1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5143959" y="6525344"/>
            <a:ext cx="1133016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461FD83A-7494-4ED2-9C58-6302D538EDF5}" type="datetime1">
              <a:rPr lang="ja-JP" altLang="en-US" smtClean="0"/>
              <a:pPr/>
              <a:t>2016/5/18</a:t>
            </a:fld>
            <a:endParaRPr lang="ja-JP" altLang="en-US" dirty="0"/>
          </a:p>
        </p:txBody>
      </p:sp>
      <p:sp>
        <p:nvSpPr>
          <p:cNvPr id="1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25971" y="6525344"/>
            <a:ext cx="44239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13"/>
          </p:nvPr>
        </p:nvSpPr>
        <p:spPr>
          <a:xfrm>
            <a:off x="539552" y="6525344"/>
            <a:ext cx="460851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6400" y="1231900"/>
            <a:ext cx="3059113" cy="9112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1231900"/>
            <a:ext cx="5111750" cy="4894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06400" y="2204864"/>
            <a:ext cx="30591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13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5143959" y="6525344"/>
            <a:ext cx="1133016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461FD83A-7494-4ED2-9C58-6302D538EDF5}" type="datetime1">
              <a:rPr lang="ja-JP" altLang="en-US" smtClean="0"/>
              <a:pPr/>
              <a:t>2016/5/18</a:t>
            </a:fld>
            <a:endParaRPr lang="ja-JP" altLang="en-US" dirty="0"/>
          </a:p>
        </p:txBody>
      </p:sp>
      <p:sp>
        <p:nvSpPr>
          <p:cNvPr id="15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5971" y="6525344"/>
            <a:ext cx="44239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539552" y="6525344"/>
            <a:ext cx="460851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1231900"/>
            <a:ext cx="5486400" cy="34956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smtClean="0"/>
              <a:t>Drag picture to placeholder or click icon to add</a:t>
            </a:r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12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5143959" y="6525344"/>
            <a:ext cx="1133016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461FD83A-7494-4ED2-9C58-6302D538EDF5}" type="datetime1">
              <a:rPr lang="ja-JP" altLang="en-US" smtClean="0"/>
              <a:pPr/>
              <a:t>2016/5/18</a:t>
            </a:fld>
            <a:endParaRPr lang="ja-JP" altLang="en-US" dirty="0"/>
          </a:p>
        </p:txBody>
      </p:sp>
      <p:sp>
        <p:nvSpPr>
          <p:cNvPr id="14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5971" y="6525344"/>
            <a:ext cx="44239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539552" y="6525344"/>
            <a:ext cx="460851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31900"/>
            <a:ext cx="8229600" cy="4894263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11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143959" y="6525344"/>
            <a:ext cx="1133016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461FD83A-7494-4ED2-9C58-6302D538EDF5}" type="datetime1">
              <a:rPr lang="ja-JP" altLang="en-US" smtClean="0"/>
              <a:pPr/>
              <a:t>2016/5/18</a:t>
            </a:fld>
            <a:endParaRPr lang="ja-JP" altLang="en-US" dirty="0"/>
          </a:p>
        </p:txBody>
      </p:sp>
      <p:sp>
        <p:nvSpPr>
          <p:cNvPr id="13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5971" y="6525344"/>
            <a:ext cx="44239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539552" y="6525344"/>
            <a:ext cx="460851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125538"/>
            <a:ext cx="2057400" cy="5000626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125538"/>
            <a:ext cx="6019800" cy="5000626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11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143959" y="6525344"/>
            <a:ext cx="1133016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461FD83A-7494-4ED2-9C58-6302D538EDF5}" type="datetime1">
              <a:rPr lang="ja-JP" altLang="en-US" smtClean="0"/>
              <a:pPr/>
              <a:t>2016/5/18</a:t>
            </a:fld>
            <a:endParaRPr lang="ja-JP" altLang="en-US" dirty="0"/>
          </a:p>
        </p:txBody>
      </p:sp>
      <p:sp>
        <p:nvSpPr>
          <p:cNvPr id="13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5971" y="6525344"/>
            <a:ext cx="44239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539552" y="6525344"/>
            <a:ext cx="460851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 5"/>
          <p:cNvSpPr>
            <a:spLocks noGrp="1"/>
          </p:cNvSpPr>
          <p:nvPr>
            <p:ph type="body" sz="quarter" idx="10"/>
          </p:nvPr>
        </p:nvSpPr>
        <p:spPr>
          <a:xfrm>
            <a:off x="1935136" y="2565400"/>
            <a:ext cx="5256584" cy="1723136"/>
          </a:xfrm>
        </p:spPr>
        <p:txBody>
          <a:bodyPr/>
          <a:lstStyle>
            <a:lvl1pPr algn="ctr">
              <a:buNone/>
              <a:defRPr>
                <a:latin typeface="+mj-lt"/>
                <a:ea typeface="+mj-ea"/>
              </a:defRPr>
            </a:lvl1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pic>
        <p:nvPicPr>
          <p:cNvPr id="4" name="Picture 3" descr="TPIC_Tex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5877272"/>
            <a:ext cx="3017520" cy="17817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300675" y="6525344"/>
            <a:ext cx="4536503" cy="31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700" dirty="0" smtClean="0">
                <a:solidFill>
                  <a:srgbClr val="7F7F7F"/>
                </a:solidFill>
              </a:rPr>
              <a:t>Confidential </a:t>
            </a:r>
            <a:r>
              <a:rPr lang="en-US" altLang="ja-JP" sz="700" dirty="0">
                <a:solidFill>
                  <a:srgbClr val="7F7F7F"/>
                </a:solidFill>
              </a:rPr>
              <a:t>and Proprietary Business Information</a:t>
            </a:r>
            <a:r>
              <a:rPr lang="en-US" altLang="ja-JP" sz="700" dirty="0" smtClean="0">
                <a:solidFill>
                  <a:srgbClr val="7F7F7F"/>
                </a:solidFill>
              </a:rPr>
              <a:t>.</a:t>
            </a:r>
            <a:r>
              <a:rPr lang="en-US" altLang="ja-JP" sz="700" baseline="0" dirty="0" smtClean="0">
                <a:solidFill>
                  <a:srgbClr val="7F7F7F"/>
                </a:solidFill>
              </a:rPr>
              <a:t>  For Internal Use Only. </a:t>
            </a:r>
            <a:endParaRPr lang="en-US" altLang="ja-JP" sz="700" dirty="0">
              <a:solidFill>
                <a:srgbClr val="7F7F7F"/>
              </a:solidFill>
            </a:endParaRPr>
          </a:p>
          <a:p>
            <a:pPr algn="ctr"/>
            <a:endParaRPr lang="ja-JP" altLang="en-US" sz="700" dirty="0">
              <a:solidFill>
                <a:srgbClr val="7F7F7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28" t="1" b="-19699"/>
          <a:stretch/>
        </p:blipFill>
        <p:spPr>
          <a:xfrm>
            <a:off x="3801995" y="5026501"/>
            <a:ext cx="1321638" cy="6605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LL_Focused Title Slides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771"/>
            <a:ext cx="9144000" cy="4166616"/>
          </a:xfrm>
          <a:prstGeom prst="rect">
            <a:avLst/>
          </a:prstGeom>
        </p:spPr>
      </p:pic>
      <p:sp>
        <p:nvSpPr>
          <p:cNvPr id="16" name="タイトル 1"/>
          <p:cNvSpPr>
            <a:spLocks noGrp="1"/>
          </p:cNvSpPr>
          <p:nvPr>
            <p:ph type="ctrTitle"/>
          </p:nvPr>
        </p:nvSpPr>
        <p:spPr>
          <a:xfrm>
            <a:off x="730250" y="3666454"/>
            <a:ext cx="6583974" cy="835532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rgbClr val="9C365E"/>
                </a:solidFill>
                <a:latin typeface="+mj-lt"/>
                <a:ea typeface="HGPｺﾞｼｯｸE" pitchFamily="50" charset="-128"/>
              </a:defRPr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/>
          </p:nvPr>
        </p:nvSpPr>
        <p:spPr>
          <a:xfrm>
            <a:off x="730682" y="657432"/>
            <a:ext cx="6592456" cy="409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C4948"/>
                </a:solidFill>
                <a:latin typeface="+mj-lt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20" name="テキスト プレースホルダ 10"/>
          <p:cNvSpPr>
            <a:spLocks noGrp="1"/>
          </p:cNvSpPr>
          <p:nvPr>
            <p:ph type="body" sz="quarter" idx="10"/>
          </p:nvPr>
        </p:nvSpPr>
        <p:spPr>
          <a:xfrm>
            <a:off x="730250" y="5715016"/>
            <a:ext cx="4176712" cy="249119"/>
          </a:xfrm>
        </p:spPr>
        <p:txBody>
          <a:bodyPr anchor="b" anchorCtr="0">
            <a:noAutofit/>
          </a:bodyPr>
          <a:lstStyle>
            <a:lvl1pPr>
              <a:lnSpc>
                <a:spcPts val="1300"/>
              </a:lnSpc>
              <a:buFontTx/>
              <a:buNone/>
              <a:defRPr sz="1200">
                <a:solidFill>
                  <a:srgbClr val="4C4948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21" name="テキスト プレースホルダ 10"/>
          <p:cNvSpPr>
            <a:spLocks noGrp="1"/>
          </p:cNvSpPr>
          <p:nvPr>
            <p:ph type="body" sz="quarter" idx="11"/>
          </p:nvPr>
        </p:nvSpPr>
        <p:spPr>
          <a:xfrm>
            <a:off x="730250" y="5971048"/>
            <a:ext cx="4176712" cy="234255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buFontTx/>
              <a:buNone/>
              <a:defRPr sz="1800">
                <a:solidFill>
                  <a:srgbClr val="4C4948"/>
                </a:solidFill>
                <a:latin typeface="+mj-lt"/>
                <a:ea typeface="HGPｺﾞｼｯｸM" pitchFamily="50" charset="-128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22" name="テキスト プレースホルダ 10"/>
          <p:cNvSpPr>
            <a:spLocks noGrp="1"/>
          </p:cNvSpPr>
          <p:nvPr>
            <p:ph type="body" sz="quarter" idx="12"/>
          </p:nvPr>
        </p:nvSpPr>
        <p:spPr>
          <a:xfrm>
            <a:off x="730250" y="5098125"/>
            <a:ext cx="4176712" cy="288007"/>
          </a:xfrm>
        </p:spPr>
        <p:txBody>
          <a:bodyPr>
            <a:noAutofit/>
          </a:bodyPr>
          <a:lstStyle>
            <a:lvl1pPr>
              <a:buFontTx/>
              <a:buNone/>
              <a:defRPr sz="1000">
                <a:solidFill>
                  <a:srgbClr val="9C365E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23" name="テキスト プレースホルダ 10"/>
          <p:cNvSpPr>
            <a:spLocks noGrp="1"/>
          </p:cNvSpPr>
          <p:nvPr>
            <p:ph type="body" sz="quarter" idx="13"/>
          </p:nvPr>
        </p:nvSpPr>
        <p:spPr>
          <a:xfrm>
            <a:off x="730296" y="4527130"/>
            <a:ext cx="6584903" cy="53223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rgbClr val="9C365E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pic>
        <p:nvPicPr>
          <p:cNvPr id="11" name="Picture 10" descr="TPIC_Text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t="3581" b="8490"/>
          <a:stretch/>
        </p:blipFill>
        <p:spPr>
          <a:xfrm>
            <a:off x="5682604" y="6415142"/>
            <a:ext cx="3175160" cy="16616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682604" y="6577607"/>
            <a:ext cx="3281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dirty="0" smtClean="0">
                <a:solidFill>
                  <a:srgbClr val="7F7F7F"/>
                </a:solidFill>
              </a:rPr>
              <a:t>Confidential </a:t>
            </a:r>
            <a:r>
              <a:rPr lang="en-US" altLang="ja-JP" sz="700" dirty="0">
                <a:solidFill>
                  <a:srgbClr val="7F7F7F"/>
                </a:solidFill>
              </a:rPr>
              <a:t>and Proprietary Business Information</a:t>
            </a:r>
            <a:r>
              <a:rPr lang="en-US" altLang="ja-JP" sz="700" dirty="0" smtClean="0">
                <a:solidFill>
                  <a:srgbClr val="7F7F7F"/>
                </a:solidFill>
              </a:rPr>
              <a:t>. For Internal Use Only.</a:t>
            </a:r>
            <a:endParaRPr lang="en-US" altLang="ja-JP" sz="700" dirty="0">
              <a:solidFill>
                <a:srgbClr val="7F7F7F"/>
              </a:solidFill>
            </a:endParaRPr>
          </a:p>
          <a:p>
            <a:endParaRPr lang="ja-JP" altLang="en-US" sz="700" dirty="0">
              <a:solidFill>
                <a:srgbClr val="7F7F7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111" y="424927"/>
            <a:ext cx="1154287" cy="5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1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LL_Focused Title Slides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416661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30250" y="3666454"/>
            <a:ext cx="6584950" cy="835532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rgbClr val="A77700"/>
                </a:solidFill>
                <a:latin typeface="+mj-lt"/>
                <a:ea typeface="HGPｺﾞｼｯｸE" pitchFamily="50" charset="-128"/>
              </a:defRPr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30634" y="657432"/>
            <a:ext cx="6592504" cy="409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C4948"/>
                </a:solidFill>
                <a:latin typeface="+mj-lt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quarter" idx="10"/>
          </p:nvPr>
        </p:nvSpPr>
        <p:spPr>
          <a:xfrm>
            <a:off x="730250" y="5715016"/>
            <a:ext cx="4176712" cy="249119"/>
          </a:xfrm>
        </p:spPr>
        <p:txBody>
          <a:bodyPr anchor="b" anchorCtr="0">
            <a:noAutofit/>
          </a:bodyPr>
          <a:lstStyle>
            <a:lvl1pPr>
              <a:lnSpc>
                <a:spcPts val="1300"/>
              </a:lnSpc>
              <a:buFontTx/>
              <a:buNone/>
              <a:defRPr sz="1200">
                <a:solidFill>
                  <a:srgbClr val="4C4948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12" name="テキスト プレースホルダ 10"/>
          <p:cNvSpPr>
            <a:spLocks noGrp="1"/>
          </p:cNvSpPr>
          <p:nvPr>
            <p:ph type="body" sz="quarter" idx="11"/>
          </p:nvPr>
        </p:nvSpPr>
        <p:spPr>
          <a:xfrm>
            <a:off x="730250" y="5971048"/>
            <a:ext cx="4176712" cy="234255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buFontTx/>
              <a:buNone/>
              <a:defRPr sz="1800">
                <a:solidFill>
                  <a:srgbClr val="4C4948"/>
                </a:solidFill>
                <a:latin typeface="+mj-lt"/>
                <a:ea typeface="HGPｺﾞｼｯｸM" pitchFamily="50" charset="-128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13" name="テキスト プレースホルダ 10"/>
          <p:cNvSpPr>
            <a:spLocks noGrp="1"/>
          </p:cNvSpPr>
          <p:nvPr>
            <p:ph type="body" sz="quarter" idx="12"/>
          </p:nvPr>
        </p:nvSpPr>
        <p:spPr>
          <a:xfrm>
            <a:off x="730250" y="5098125"/>
            <a:ext cx="4176712" cy="288007"/>
          </a:xfrm>
        </p:spPr>
        <p:txBody>
          <a:bodyPr>
            <a:noAutofit/>
          </a:bodyPr>
          <a:lstStyle>
            <a:lvl1pPr>
              <a:buFontTx/>
              <a:buNone/>
              <a:defRPr sz="1000">
                <a:solidFill>
                  <a:srgbClr val="A77700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15" name="テキスト プレースホルダ 10"/>
          <p:cNvSpPr>
            <a:spLocks noGrp="1"/>
          </p:cNvSpPr>
          <p:nvPr>
            <p:ph type="body" sz="quarter" idx="13"/>
          </p:nvPr>
        </p:nvSpPr>
        <p:spPr>
          <a:xfrm>
            <a:off x="730296" y="4527130"/>
            <a:ext cx="6585879" cy="53223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rgbClr val="A77700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pic>
        <p:nvPicPr>
          <p:cNvPr id="14" name="Picture 13" descr="TPIC_Text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t="3581" b="8490"/>
          <a:stretch/>
        </p:blipFill>
        <p:spPr>
          <a:xfrm>
            <a:off x="5682604" y="6415142"/>
            <a:ext cx="3175160" cy="16616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5682604" y="6577607"/>
            <a:ext cx="3281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dirty="0" smtClean="0">
                <a:solidFill>
                  <a:srgbClr val="7F7F7F"/>
                </a:solidFill>
              </a:rPr>
              <a:t>Confidential </a:t>
            </a:r>
            <a:r>
              <a:rPr lang="en-US" altLang="ja-JP" sz="700" dirty="0">
                <a:solidFill>
                  <a:srgbClr val="7F7F7F"/>
                </a:solidFill>
              </a:rPr>
              <a:t>and Proprietary Business Information</a:t>
            </a:r>
            <a:r>
              <a:rPr lang="en-US" altLang="ja-JP" sz="700" dirty="0" smtClean="0">
                <a:solidFill>
                  <a:srgbClr val="7F7F7F"/>
                </a:solidFill>
              </a:rPr>
              <a:t>. For Internal Use Only.</a:t>
            </a:r>
            <a:endParaRPr lang="en-US" altLang="ja-JP" sz="700" dirty="0">
              <a:solidFill>
                <a:srgbClr val="7F7F7F"/>
              </a:solidFill>
            </a:endParaRPr>
          </a:p>
          <a:p>
            <a:endParaRPr lang="ja-JP" altLang="en-US" sz="700" dirty="0">
              <a:solidFill>
                <a:srgbClr val="7F7F7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111" y="424927"/>
            <a:ext cx="1154287" cy="5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4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ien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keda Template Breakthru Bar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CELL_Focused Title Slides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4166616"/>
          </a:xfrm>
          <a:prstGeom prst="rect">
            <a:avLst/>
          </a:prstGeom>
        </p:spPr>
      </p:pic>
      <p:sp>
        <p:nvSpPr>
          <p:cNvPr id="16" name="タイトル 1"/>
          <p:cNvSpPr>
            <a:spLocks noGrp="1"/>
          </p:cNvSpPr>
          <p:nvPr>
            <p:ph type="ctrTitle"/>
          </p:nvPr>
        </p:nvSpPr>
        <p:spPr>
          <a:xfrm>
            <a:off x="730250" y="3666454"/>
            <a:ext cx="6583974" cy="835532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accent5">
                    <a:lumMod val="75000"/>
                  </a:schemeClr>
                </a:solidFill>
                <a:latin typeface="+mj-lt"/>
                <a:ea typeface="HGPｺﾞｼｯｸE" pitchFamily="50" charset="-128"/>
              </a:defRPr>
            </a:lvl1pPr>
          </a:lstStyle>
          <a:p>
            <a:r>
              <a:rPr kumimoji="1" lang="en-US" altLang="ja-JP" dirty="0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/>
          </p:nvPr>
        </p:nvSpPr>
        <p:spPr>
          <a:xfrm>
            <a:off x="730682" y="657432"/>
            <a:ext cx="6592456" cy="409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C4948"/>
                </a:solidFill>
                <a:latin typeface="+mj-lt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20" name="テキスト プレースホルダ 10"/>
          <p:cNvSpPr>
            <a:spLocks noGrp="1"/>
          </p:cNvSpPr>
          <p:nvPr>
            <p:ph type="body" sz="quarter" idx="10"/>
          </p:nvPr>
        </p:nvSpPr>
        <p:spPr>
          <a:xfrm>
            <a:off x="730250" y="5715016"/>
            <a:ext cx="4176712" cy="249119"/>
          </a:xfrm>
        </p:spPr>
        <p:txBody>
          <a:bodyPr anchor="b" anchorCtr="0">
            <a:noAutofit/>
          </a:bodyPr>
          <a:lstStyle>
            <a:lvl1pPr>
              <a:lnSpc>
                <a:spcPts val="1300"/>
              </a:lnSpc>
              <a:buFontTx/>
              <a:buNone/>
              <a:defRPr sz="1200">
                <a:solidFill>
                  <a:srgbClr val="4C4948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21" name="テキスト プレースホルダ 10"/>
          <p:cNvSpPr>
            <a:spLocks noGrp="1"/>
          </p:cNvSpPr>
          <p:nvPr>
            <p:ph type="body" sz="quarter" idx="11"/>
          </p:nvPr>
        </p:nvSpPr>
        <p:spPr>
          <a:xfrm>
            <a:off x="730250" y="5971048"/>
            <a:ext cx="4176712" cy="234255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buFontTx/>
              <a:buNone/>
              <a:defRPr sz="1800">
                <a:solidFill>
                  <a:srgbClr val="4C4948"/>
                </a:solidFill>
                <a:latin typeface="+mj-lt"/>
                <a:ea typeface="HGPｺﾞｼｯｸM" pitchFamily="50" charset="-128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22" name="テキスト プレースホルダ 10"/>
          <p:cNvSpPr>
            <a:spLocks noGrp="1"/>
          </p:cNvSpPr>
          <p:nvPr>
            <p:ph type="body" sz="quarter" idx="12"/>
          </p:nvPr>
        </p:nvSpPr>
        <p:spPr>
          <a:xfrm>
            <a:off x="730250" y="5098125"/>
            <a:ext cx="4176712" cy="288007"/>
          </a:xfrm>
        </p:spPr>
        <p:txBody>
          <a:bodyPr>
            <a:noAutofit/>
          </a:bodyPr>
          <a:lstStyle>
            <a:lvl1pPr>
              <a:buFontTx/>
              <a:buNone/>
              <a:defRPr sz="1000">
                <a:solidFill>
                  <a:srgbClr val="378995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 dirty="0" smtClean="0"/>
              <a:t>Click to edit Master text styles</a:t>
            </a:r>
          </a:p>
        </p:txBody>
      </p:sp>
      <p:sp>
        <p:nvSpPr>
          <p:cNvPr id="23" name="テキスト プレースホルダ 10"/>
          <p:cNvSpPr>
            <a:spLocks noGrp="1"/>
          </p:cNvSpPr>
          <p:nvPr>
            <p:ph type="body" sz="quarter" idx="13"/>
          </p:nvPr>
        </p:nvSpPr>
        <p:spPr>
          <a:xfrm>
            <a:off x="730296" y="4527130"/>
            <a:ext cx="6584903" cy="53223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rgbClr val="378995"/>
                </a:solidFill>
                <a:latin typeface="+mj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en-US" altLang="ja-JP" dirty="0" smtClean="0"/>
              <a:t>Click to edit Master text styles</a:t>
            </a:r>
          </a:p>
        </p:txBody>
      </p:sp>
      <p:pic>
        <p:nvPicPr>
          <p:cNvPr id="12" name="Picture 11" descr="TPIC_Text2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t="3581" b="8490"/>
          <a:stretch/>
        </p:blipFill>
        <p:spPr>
          <a:xfrm>
            <a:off x="5682604" y="6415142"/>
            <a:ext cx="3175160" cy="16616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5682604" y="6577607"/>
            <a:ext cx="3281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dirty="0" smtClean="0">
                <a:solidFill>
                  <a:srgbClr val="7F7F7F"/>
                </a:solidFill>
              </a:rPr>
              <a:t>Confidential </a:t>
            </a:r>
            <a:r>
              <a:rPr lang="en-US" altLang="ja-JP" sz="700" dirty="0">
                <a:solidFill>
                  <a:srgbClr val="7F7F7F"/>
                </a:solidFill>
              </a:rPr>
              <a:t>and Proprietary Business Information</a:t>
            </a:r>
            <a:r>
              <a:rPr lang="en-US" altLang="ja-JP" sz="700" dirty="0" smtClean="0">
                <a:solidFill>
                  <a:srgbClr val="7F7F7F"/>
                </a:solidFill>
              </a:rPr>
              <a:t>. For Internal Use Only.</a:t>
            </a:r>
            <a:endParaRPr lang="en-US" altLang="ja-JP" sz="700" dirty="0">
              <a:solidFill>
                <a:srgbClr val="7F7F7F"/>
              </a:solidFill>
            </a:endParaRPr>
          </a:p>
          <a:p>
            <a:endParaRPr lang="ja-JP" altLang="en-US" sz="700" dirty="0">
              <a:solidFill>
                <a:srgbClr val="7F7F7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111" y="424927"/>
            <a:ext cx="1154287" cy="5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67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PPT_Sub_Gray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984783"/>
            <a:ext cx="9144000" cy="54446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1158874"/>
            <a:ext cx="7772400" cy="648000"/>
          </a:xfrm>
        </p:spPr>
        <p:txBody>
          <a:bodyPr anchor="t"/>
          <a:lstStyle>
            <a:lvl1pPr algn="l">
              <a:defRPr sz="2400" b="0" cap="all">
                <a:solidFill>
                  <a:srgbClr val="4C4948"/>
                </a:solidFill>
                <a:latin typeface="+mj-lt"/>
              </a:defRPr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95288" y="1881189"/>
            <a:ext cx="7772400" cy="4162996"/>
          </a:xfrm>
        </p:spPr>
        <p:txBody>
          <a:bodyPr anchor="t" anchorCtr="0"/>
          <a:lstStyle>
            <a:lvl1pPr marL="182563" indent="-182563">
              <a:buFont typeface="Arial" pitchFamily="34" charset="0"/>
              <a:buChar char="•"/>
              <a:defRPr sz="2000">
                <a:solidFill>
                  <a:srgbClr val="4C494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19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143959" y="6525344"/>
            <a:ext cx="1133016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461FD83A-7494-4ED2-9C58-6302D538EDF5}" type="datetime1">
              <a:rPr lang="ja-JP" altLang="en-US" smtClean="0"/>
              <a:pPr/>
              <a:t>2016/5/18</a:t>
            </a:fld>
            <a:endParaRPr lang="ja-JP" altLang="en-US" dirty="0"/>
          </a:p>
        </p:txBody>
      </p:sp>
      <p:sp>
        <p:nvSpPr>
          <p:cNvPr id="21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5971" y="6525344"/>
            <a:ext cx="44239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6" y="332655"/>
            <a:ext cx="882321" cy="442175"/>
          </a:xfrm>
          <a:prstGeom prst="rect">
            <a:avLst/>
          </a:prstGeom>
        </p:spPr>
      </p:pic>
      <p:pic>
        <p:nvPicPr>
          <p:cNvPr id="11" name="Picture 10" descr="TPIC_Text2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525344"/>
            <a:ext cx="3017520" cy="178176"/>
          </a:xfrm>
          <a:prstGeom prst="rect">
            <a:avLst/>
          </a:prstGeom>
        </p:spPr>
      </p:pic>
      <p:sp>
        <p:nvSpPr>
          <p:cNvPr id="12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539552" y="6525344"/>
            <a:ext cx="460851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619672" y="6525344"/>
            <a:ext cx="4124094" cy="31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700" dirty="0" smtClean="0">
                <a:solidFill>
                  <a:srgbClr val="7F7F7F"/>
                </a:solidFill>
              </a:rPr>
              <a:t>Confidential </a:t>
            </a:r>
            <a:r>
              <a:rPr lang="en-US" altLang="ja-JP" sz="700" dirty="0">
                <a:solidFill>
                  <a:srgbClr val="7F7F7F"/>
                </a:solidFill>
              </a:rPr>
              <a:t>and Proprietary Business Information. For </a:t>
            </a:r>
            <a:r>
              <a:rPr lang="en-US" altLang="ja-JP" sz="700" dirty="0" smtClean="0">
                <a:solidFill>
                  <a:srgbClr val="7F7F7F"/>
                </a:solidFill>
              </a:rPr>
              <a:t>Internal </a:t>
            </a:r>
            <a:r>
              <a:rPr lang="en-US" altLang="ja-JP" sz="700" dirty="0">
                <a:solidFill>
                  <a:srgbClr val="7F7F7F"/>
                </a:solidFill>
              </a:rPr>
              <a:t>Use </a:t>
            </a:r>
            <a:r>
              <a:rPr lang="en-US" altLang="ja-JP" sz="700" dirty="0" smtClean="0">
                <a:solidFill>
                  <a:srgbClr val="7F7F7F"/>
                </a:solidFill>
              </a:rPr>
              <a:t>Only.</a:t>
            </a:r>
            <a:endParaRPr lang="en-US" altLang="ja-JP" sz="700" dirty="0">
              <a:solidFill>
                <a:srgbClr val="7F7F7F"/>
              </a:solidFill>
            </a:endParaRPr>
          </a:p>
          <a:p>
            <a:pPr algn="ctr"/>
            <a:endParaRPr lang="ja-JP" altLang="en-US" sz="7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10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143959" y="6525344"/>
            <a:ext cx="1133016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461FD83A-7494-4ED2-9C58-6302D538EDF5}" type="datetime1">
              <a:rPr lang="ja-JP" altLang="en-US" smtClean="0"/>
              <a:pPr/>
              <a:t>2016/5/18</a:t>
            </a:fld>
            <a:endParaRPr lang="ja-JP" altLang="en-US" dirty="0"/>
          </a:p>
        </p:txBody>
      </p:sp>
      <p:sp>
        <p:nvSpPr>
          <p:cNvPr id="12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5971" y="6525344"/>
            <a:ext cx="44239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539552" y="6525344"/>
            <a:ext cx="460851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143959" y="6525344"/>
            <a:ext cx="1133016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461FD83A-7494-4ED2-9C58-6302D538EDF5}" type="datetime1">
              <a:rPr lang="ja-JP" altLang="en-US" smtClean="0"/>
              <a:pPr/>
              <a:t>2016/5/18</a:t>
            </a:fld>
            <a:endParaRPr lang="ja-JP" altLang="en-US" dirty="0"/>
          </a:p>
        </p:txBody>
      </p:sp>
      <p:sp>
        <p:nvSpPr>
          <p:cNvPr id="14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5971" y="6525344"/>
            <a:ext cx="44239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539552" y="6525344"/>
            <a:ext cx="460851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11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143959" y="6525344"/>
            <a:ext cx="1133016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461FD83A-7494-4ED2-9C58-6302D538EDF5}" type="datetime1">
              <a:rPr lang="ja-JP" altLang="en-US" smtClean="0"/>
              <a:pPr/>
              <a:t>2016/5/18</a:t>
            </a:fld>
            <a:endParaRPr lang="ja-JP" altLang="en-US" dirty="0"/>
          </a:p>
        </p:txBody>
      </p:sp>
      <p:sp>
        <p:nvSpPr>
          <p:cNvPr id="13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5971" y="6525344"/>
            <a:ext cx="44239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539552" y="6525344"/>
            <a:ext cx="460851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4089400" cy="4525963"/>
          </a:xfrm>
        </p:spPr>
        <p:txBody>
          <a:bodyPr/>
          <a:lstStyle>
            <a:lvl1pPr>
              <a:defRPr sz="2800">
                <a:solidFill>
                  <a:srgbClr val="4C4948"/>
                </a:solidFill>
              </a:defRPr>
            </a:lvl1pPr>
            <a:lvl2pPr>
              <a:defRPr sz="2400">
                <a:solidFill>
                  <a:srgbClr val="4C4948"/>
                </a:solidFill>
              </a:defRPr>
            </a:lvl2pPr>
            <a:lvl3pPr>
              <a:defRPr sz="2000">
                <a:solidFill>
                  <a:srgbClr val="4C4948"/>
                </a:solidFill>
              </a:defRPr>
            </a:lvl3pPr>
            <a:lvl4pPr>
              <a:defRPr sz="1800">
                <a:solidFill>
                  <a:srgbClr val="4C4948"/>
                </a:solidFill>
              </a:defRPr>
            </a:lvl4pPr>
            <a:lvl5pPr>
              <a:defRPr sz="1800">
                <a:solidFill>
                  <a:srgbClr val="4C49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C4948"/>
                </a:solidFill>
              </a:defRPr>
            </a:lvl1pPr>
            <a:lvl2pPr>
              <a:defRPr sz="2400">
                <a:solidFill>
                  <a:srgbClr val="4C4948"/>
                </a:solidFill>
              </a:defRPr>
            </a:lvl2pPr>
            <a:lvl3pPr>
              <a:defRPr sz="2000">
                <a:solidFill>
                  <a:srgbClr val="4C4948"/>
                </a:solidFill>
              </a:defRPr>
            </a:lvl3pPr>
            <a:lvl4pPr>
              <a:defRPr sz="1800">
                <a:solidFill>
                  <a:srgbClr val="4C4948"/>
                </a:solidFill>
              </a:defRPr>
            </a:lvl4pPr>
            <a:lvl5pPr>
              <a:defRPr sz="1800">
                <a:solidFill>
                  <a:srgbClr val="4C49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12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5143959" y="6525344"/>
            <a:ext cx="1133016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461FD83A-7494-4ED2-9C58-6302D538EDF5}" type="datetime1">
              <a:rPr lang="ja-JP" altLang="en-US" smtClean="0"/>
              <a:pPr/>
              <a:t>2016/5/18</a:t>
            </a:fld>
            <a:endParaRPr lang="ja-JP" altLang="en-US" dirty="0"/>
          </a:p>
        </p:txBody>
      </p:sp>
      <p:sp>
        <p:nvSpPr>
          <p:cNvPr id="14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5971" y="6525344"/>
            <a:ext cx="44239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539552" y="6525344"/>
            <a:ext cx="460851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PPT_Sub_WhiteBackground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990979"/>
            <a:ext cx="9144000" cy="5444613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95289" y="152401"/>
            <a:ext cx="7417072" cy="703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06400" y="1228726"/>
            <a:ext cx="8280400" cy="489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16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143959" y="6525344"/>
            <a:ext cx="1133016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461FD83A-7494-4ED2-9C58-6302D538EDF5}" type="datetime1">
              <a:rPr lang="ja-JP" altLang="en-US" smtClean="0"/>
              <a:pPr/>
              <a:t>2016/5/18</a:t>
            </a:fld>
            <a:endParaRPr lang="ja-JP" altLang="en-US" dirty="0"/>
          </a:p>
        </p:txBody>
      </p:sp>
      <p:sp>
        <p:nvSpPr>
          <p:cNvPr id="18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5971" y="6525344"/>
            <a:ext cx="44239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6" y="332655"/>
            <a:ext cx="882321" cy="442175"/>
          </a:xfrm>
          <a:prstGeom prst="rect">
            <a:avLst/>
          </a:prstGeom>
        </p:spPr>
      </p:pic>
      <p:pic>
        <p:nvPicPr>
          <p:cNvPr id="15" name="Picture 14" descr="TPIC_Text2.jp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525344"/>
            <a:ext cx="3017520" cy="178176"/>
          </a:xfrm>
          <a:prstGeom prst="rect">
            <a:avLst/>
          </a:prstGeom>
        </p:spPr>
      </p:pic>
      <p:sp>
        <p:nvSpPr>
          <p:cNvPr id="19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539552" y="6525344"/>
            <a:ext cx="460851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619672" y="6525344"/>
            <a:ext cx="4124094" cy="31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700" dirty="0" smtClean="0">
                <a:solidFill>
                  <a:srgbClr val="7F7F7F"/>
                </a:solidFill>
              </a:rPr>
              <a:t>Confidential </a:t>
            </a:r>
            <a:r>
              <a:rPr lang="en-US" altLang="ja-JP" sz="700" dirty="0">
                <a:solidFill>
                  <a:srgbClr val="7F7F7F"/>
                </a:solidFill>
              </a:rPr>
              <a:t>and Proprietary Business Information. For </a:t>
            </a:r>
            <a:r>
              <a:rPr lang="en-US" altLang="ja-JP" sz="700" dirty="0" smtClean="0">
                <a:solidFill>
                  <a:srgbClr val="7F7F7F"/>
                </a:solidFill>
              </a:rPr>
              <a:t>Internal </a:t>
            </a:r>
            <a:r>
              <a:rPr lang="en-US" altLang="ja-JP" sz="700" dirty="0">
                <a:solidFill>
                  <a:srgbClr val="7F7F7F"/>
                </a:solidFill>
              </a:rPr>
              <a:t>Use </a:t>
            </a:r>
            <a:r>
              <a:rPr lang="en-US" altLang="ja-JP" sz="700" dirty="0" smtClean="0">
                <a:solidFill>
                  <a:srgbClr val="7F7F7F"/>
                </a:solidFill>
              </a:rPr>
              <a:t>Only.</a:t>
            </a:r>
            <a:endParaRPr lang="en-US" altLang="ja-JP" sz="700" dirty="0">
              <a:solidFill>
                <a:srgbClr val="7F7F7F"/>
              </a:solidFill>
            </a:endParaRPr>
          </a:p>
          <a:p>
            <a:pPr algn="ctr"/>
            <a:endParaRPr lang="ja-JP" altLang="en-US" sz="700" dirty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64" r:id="rId5"/>
    <p:sldLayoutId id="2147483654" r:id="rId6"/>
    <p:sldLayoutId id="2147483655" r:id="rId7"/>
    <p:sldLayoutId id="2147483650" r:id="rId8"/>
    <p:sldLayoutId id="2147483652" r:id="rId9"/>
    <p:sldLayoutId id="2147483653" r:id="rId10"/>
    <p:sldLayoutId id="2147483656" r:id="rId11"/>
    <p:sldLayoutId id="2147483657" r:id="rId12"/>
    <p:sldLayoutId id="2147483658" r:id="rId13"/>
    <p:sldLayoutId id="2147483659" r:id="rId14"/>
    <p:sldLayoutId id="2147483669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kumimoji="1" sz="2400" kern="1200">
          <a:solidFill>
            <a:srgbClr val="4C494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rgbClr val="4C494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rgbClr val="4C494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rgbClr val="4C494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rgbClr val="4C494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rgbClr val="4C49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3666454"/>
            <a:ext cx="8162230" cy="835532"/>
          </a:xfrm>
        </p:spPr>
        <p:txBody>
          <a:bodyPr/>
          <a:lstStyle/>
          <a:p>
            <a:r>
              <a:rPr lang="en-US" dirty="0" smtClean="0"/>
              <a:t>Statistical modeling of tumor regrowth experiment in </a:t>
            </a:r>
            <a:r>
              <a:rPr lang="en-US" dirty="0" err="1" smtClean="0"/>
              <a:t>xenograft</a:t>
            </a:r>
            <a:r>
              <a:rPr lang="en-US" dirty="0" smtClean="0"/>
              <a:t> studies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May 18</a:t>
            </a:r>
            <a:r>
              <a:rPr lang="en-US" baseline="30000" dirty="0" smtClean="0"/>
              <a:t>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MBSW 2016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0296" y="4912991"/>
            <a:ext cx="6584903" cy="532233"/>
          </a:xfrm>
        </p:spPr>
        <p:txBody>
          <a:bodyPr/>
          <a:lstStyle/>
          <a:p>
            <a:r>
              <a:rPr lang="en-US" dirty="0" smtClean="0"/>
              <a:t>Cong Li, Greg </a:t>
            </a:r>
            <a:r>
              <a:rPr lang="en-US" dirty="0" err="1" smtClean="0"/>
              <a:t>Hather</a:t>
            </a:r>
            <a:r>
              <a:rPr lang="en-US" dirty="0" smtClean="0"/>
              <a:t>, Ray Liu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small tumor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‘quick and dirty’ solutions</a:t>
            </a:r>
          </a:p>
          <a:p>
            <a:pPr lvl="1"/>
            <a:r>
              <a:rPr lang="en-US" dirty="0" smtClean="0"/>
              <a:t>Truncate small tumor volumes at the cutoff</a:t>
            </a:r>
          </a:p>
          <a:p>
            <a:pPr lvl="1"/>
            <a:r>
              <a:rPr lang="en-US" dirty="0" smtClean="0"/>
              <a:t>Discard small volumes as missing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A better solution</a:t>
            </a:r>
          </a:p>
          <a:p>
            <a:pPr lvl="1"/>
            <a:r>
              <a:rPr lang="en-US" dirty="0" smtClean="0"/>
              <a:t>Treat small volumes as </a:t>
            </a:r>
            <a:r>
              <a:rPr lang="en-US" dirty="0" smtClean="0">
                <a:solidFill>
                  <a:srgbClr val="FA0000"/>
                </a:solidFill>
              </a:rPr>
              <a:t>censored</a:t>
            </a:r>
            <a:endParaRPr lang="en-US" dirty="0">
              <a:solidFill>
                <a:srgbClr val="FA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454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28726"/>
            <a:ext cx="8280400" cy="2128266"/>
          </a:xfrm>
        </p:spPr>
        <p:txBody>
          <a:bodyPr/>
          <a:lstStyle/>
          <a:p>
            <a:r>
              <a:rPr lang="en-US" dirty="0" smtClean="0"/>
              <a:t>The challenge</a:t>
            </a:r>
          </a:p>
          <a:p>
            <a:pPr lvl="1"/>
            <a:r>
              <a:rPr lang="en-US" dirty="0" smtClean="0"/>
              <a:t>The censored log likelihood for a mouse involves </a:t>
            </a:r>
            <a:r>
              <a:rPr lang="en-US" dirty="0" smtClean="0">
                <a:solidFill>
                  <a:srgbClr val="FA0000"/>
                </a:solidFill>
              </a:rPr>
              <a:t>CDF</a:t>
            </a:r>
            <a:r>
              <a:rPr lang="en-US" dirty="0" smtClean="0"/>
              <a:t> of a m-dimensional </a:t>
            </a:r>
            <a:r>
              <a:rPr lang="en-US" b="1" dirty="0" smtClean="0"/>
              <a:t>multivariate Gaussian distribution</a:t>
            </a:r>
          </a:p>
          <a:p>
            <a:pPr lvl="1"/>
            <a:r>
              <a:rPr lang="en-US" dirty="0" smtClean="0"/>
              <a:t>m is the number of points that are censored</a:t>
            </a:r>
          </a:p>
          <a:p>
            <a:pPr lvl="1"/>
            <a:r>
              <a:rPr lang="en-US" dirty="0" smtClean="0"/>
              <a:t>A HUGE </a:t>
            </a:r>
            <a:r>
              <a:rPr lang="en-US" dirty="0" smtClean="0">
                <a:solidFill>
                  <a:srgbClr val="FA0000"/>
                </a:solidFill>
              </a:rPr>
              <a:t>computational obstacle </a:t>
            </a:r>
            <a:r>
              <a:rPr lang="en-US" dirty="0" smtClean="0">
                <a:solidFill>
                  <a:schemeClr val="bg2"/>
                </a:solidFill>
              </a:rPr>
              <a:t>when m gets large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3316958"/>
            <a:ext cx="8280400" cy="2704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rgbClr val="4C494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800" kern="1200">
                <a:solidFill>
                  <a:srgbClr val="4C494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rgbClr val="4C494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400" kern="1200">
                <a:solidFill>
                  <a:srgbClr val="4C494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400" kern="1200">
                <a:solidFill>
                  <a:srgbClr val="4C49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Fang et al (2014) proposed an EM algorithm to fit a similar model </a:t>
            </a:r>
          </a:p>
          <a:p>
            <a:endParaRPr lang="en-US" sz="1800" dirty="0" smtClean="0"/>
          </a:p>
          <a:p>
            <a:r>
              <a:rPr lang="en-US" sz="1800" dirty="0" smtClean="0"/>
              <a:t>However, it does not solve the problem; the E-step is still very computationally challenging</a:t>
            </a:r>
          </a:p>
          <a:p>
            <a:endParaRPr lang="en-US" sz="1800" dirty="0" smtClean="0"/>
          </a:p>
          <a:p>
            <a:pPr lvl="1"/>
            <a:r>
              <a:rPr lang="en-US" sz="1600" b="1" dirty="0" smtClean="0"/>
              <a:t>Finding the expectation of a truncated multivariate Gaussian distribution is not trivial; often involves Monte Carlo simulations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80526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Fang et al. Modeling sustained treatment effects in tumor </a:t>
            </a:r>
            <a:r>
              <a:rPr lang="en-US" sz="1400" dirty="0" err="1" smtClean="0"/>
              <a:t>xenograft</a:t>
            </a:r>
            <a:r>
              <a:rPr lang="en-US" sz="1400" dirty="0" smtClean="0"/>
              <a:t> experiments. 2014. Journal of Biopharmaceutical Statistics.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835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time series analysis, it is well known that the ordinary least square (OLS) is still </a:t>
            </a:r>
            <a:r>
              <a:rPr lang="en-US" dirty="0" smtClean="0">
                <a:solidFill>
                  <a:schemeClr val="tx2"/>
                </a:solidFill>
              </a:rPr>
              <a:t>unbiased</a:t>
            </a:r>
            <a:r>
              <a:rPr lang="en-US" dirty="0" smtClean="0"/>
              <a:t> regardless of the autocorrelation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Consequences ignoring the autocorrelation</a:t>
            </a:r>
          </a:p>
          <a:p>
            <a:pPr lvl="1"/>
            <a:r>
              <a:rPr lang="en-US" dirty="0" smtClean="0"/>
              <a:t>Treatment effect estimate: </a:t>
            </a:r>
            <a:r>
              <a:rPr lang="en-US" dirty="0" smtClean="0">
                <a:solidFill>
                  <a:schemeClr val="accent1"/>
                </a:solidFill>
              </a:rPr>
              <a:t>unbiased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May lose a little efficiency</a:t>
            </a:r>
          </a:p>
          <a:p>
            <a:pPr lvl="1"/>
            <a:r>
              <a:rPr lang="en-US" dirty="0" smtClean="0"/>
              <a:t>Residual variance estimate: </a:t>
            </a:r>
            <a:r>
              <a:rPr lang="en-US" dirty="0" smtClean="0">
                <a:solidFill>
                  <a:srgbClr val="EA5532"/>
                </a:solidFill>
              </a:rPr>
              <a:t>biased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Inference of </a:t>
            </a:r>
            <a:r>
              <a:rPr lang="en-US" dirty="0" smtClean="0"/>
              <a:t>treatment effect: </a:t>
            </a:r>
            <a:r>
              <a:rPr lang="en-US" dirty="0" smtClean="0">
                <a:solidFill>
                  <a:srgbClr val="EA5532"/>
                </a:solidFill>
              </a:rPr>
              <a:t>incorrect</a:t>
            </a:r>
          </a:p>
          <a:p>
            <a:pPr lvl="1"/>
            <a:endParaRPr lang="en-US" dirty="0">
              <a:solidFill>
                <a:srgbClr val="EA5532"/>
              </a:solidFill>
            </a:endParaRPr>
          </a:p>
          <a:p>
            <a:endParaRPr lang="en-US" b="1" dirty="0" smtClean="0">
              <a:solidFill>
                <a:srgbClr val="393736"/>
              </a:solidFill>
            </a:endParaRPr>
          </a:p>
          <a:p>
            <a:r>
              <a:rPr lang="en-US" b="1" dirty="0" smtClean="0">
                <a:solidFill>
                  <a:srgbClr val="393736"/>
                </a:solidFill>
              </a:rPr>
              <a:t>These observations motivate the following strategy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666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763688" y="1196752"/>
            <a:ext cx="1872208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</a:t>
            </a:r>
            <a:r>
              <a:rPr lang="en-US" sz="2400" baseline="-25000" dirty="0" smtClean="0"/>
              <a:t>trt</a:t>
            </a:r>
            <a:endParaRPr lang="en-US" sz="24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4427984" y="1196752"/>
            <a:ext cx="1872208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</a:t>
            </a:r>
            <a:r>
              <a:rPr lang="en-US" sz="2400" baseline="-25000" dirty="0" smtClean="0"/>
              <a:t>ctrl</a:t>
            </a:r>
            <a:endParaRPr lang="en-US" sz="2400" baseline="-25000" dirty="0"/>
          </a:p>
        </p:txBody>
      </p:sp>
      <p:cxnSp>
        <p:nvCxnSpPr>
          <p:cNvPr id="9" name="Elbow Connector 8"/>
          <p:cNvCxnSpPr/>
          <p:nvPr/>
        </p:nvCxnSpPr>
        <p:spPr>
          <a:xfrm rot="5400000">
            <a:off x="3419872" y="980728"/>
            <a:ext cx="792088" cy="266429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83768" y="1916832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59632" y="278092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Ignore </a:t>
            </a:r>
            <a:r>
              <a:rPr lang="en-US" dirty="0" err="1" smtClean="0"/>
              <a:t>autocorr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403648" y="3429000"/>
            <a:ext cx="2304256" cy="7920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</a:t>
            </a:r>
            <a:r>
              <a:rPr lang="el-GR" baseline="-25000" dirty="0" smtClean="0"/>
              <a:t>0</a:t>
            </a:r>
            <a:r>
              <a:rPr lang="el-GR" dirty="0" smtClean="0"/>
              <a:t>, β, α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580112" y="1916832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355976" y="3429000"/>
            <a:ext cx="2304256" cy="7920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</a:t>
            </a:r>
            <a:r>
              <a:rPr lang="el-GR" baseline="30000" dirty="0" smtClean="0"/>
              <a:t>2</a:t>
            </a:r>
            <a:r>
              <a:rPr lang="el-GR" dirty="0" smtClean="0"/>
              <a:t>, ρ</a:t>
            </a:r>
            <a:endParaRPr lang="en-US" dirty="0"/>
          </a:p>
        </p:txBody>
      </p:sp>
      <p:cxnSp>
        <p:nvCxnSpPr>
          <p:cNvPr id="24" name="Elbow Connector 23"/>
          <p:cNvCxnSpPr>
            <a:stCxn id="17" idx="4"/>
          </p:cNvCxnSpPr>
          <p:nvPr/>
        </p:nvCxnSpPr>
        <p:spPr>
          <a:xfrm rot="16200000" flipH="1">
            <a:off x="2915816" y="3861048"/>
            <a:ext cx="864096" cy="158417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1" idx="4"/>
          </p:cNvCxnSpPr>
          <p:nvPr/>
        </p:nvCxnSpPr>
        <p:spPr>
          <a:xfrm rot="5400000">
            <a:off x="4391980" y="3969060"/>
            <a:ext cx="864096" cy="136815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03848" y="443711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Parametric bootstrap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851920" y="508518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627784" y="5589240"/>
            <a:ext cx="2448272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C.I. of [</a:t>
            </a:r>
            <a:r>
              <a:rPr lang="el-GR" dirty="0" smtClean="0"/>
              <a:t>β</a:t>
            </a:r>
            <a:r>
              <a:rPr lang="el-GR" baseline="-25000" dirty="0" smtClean="0"/>
              <a:t>0</a:t>
            </a:r>
            <a:r>
              <a:rPr lang="el-GR" dirty="0" smtClean="0"/>
              <a:t>, β, α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580112" y="254574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Control arm usually has no censoring; 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therefore autocorrelation can be estimated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52736"/>
            <a:ext cx="8280400" cy="507342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N = 5 for both treatment and control arms</a:t>
            </a:r>
          </a:p>
          <a:p>
            <a:r>
              <a:rPr lang="en-US" sz="1600" dirty="0" smtClean="0"/>
              <a:t>Tumor sizes </a:t>
            </a:r>
            <a:r>
              <a:rPr lang="en-US" sz="1600" smtClean="0"/>
              <a:t>are measured </a:t>
            </a:r>
            <a:r>
              <a:rPr lang="en-US" sz="1600" dirty="0" smtClean="0"/>
              <a:t>daily from day 0 to day 20</a:t>
            </a:r>
          </a:p>
          <a:p>
            <a:r>
              <a:rPr lang="en-US" sz="1600" dirty="0" smtClean="0"/>
              <a:t>Treatment </a:t>
            </a:r>
            <a:r>
              <a:rPr lang="en-US" sz="1600" dirty="0" smtClean="0"/>
              <a:t>stopped at day 6</a:t>
            </a:r>
          </a:p>
          <a:p>
            <a:r>
              <a:rPr lang="el-GR" sz="1600" dirty="0" smtClean="0"/>
              <a:t>β = -0.2</a:t>
            </a:r>
            <a:r>
              <a:rPr lang="en-US" sz="1600" dirty="0" smtClean="0"/>
              <a:t>; </a:t>
            </a:r>
            <a:r>
              <a:rPr lang="el-GR" sz="1600" dirty="0" smtClean="0"/>
              <a:t>β</a:t>
            </a:r>
            <a:r>
              <a:rPr lang="el-GR" sz="1600" baseline="-25000" dirty="0" smtClean="0"/>
              <a:t>0</a:t>
            </a:r>
            <a:r>
              <a:rPr lang="el-GR" sz="1600" dirty="0" smtClean="0"/>
              <a:t> = 0.1</a:t>
            </a:r>
          </a:p>
          <a:p>
            <a:r>
              <a:rPr lang="el-GR" sz="1600" dirty="0" smtClean="0"/>
              <a:t>α</a:t>
            </a:r>
            <a:r>
              <a:rPr lang="en-US" sz="1600" dirty="0" smtClean="0"/>
              <a:t> = 0.5; </a:t>
            </a:r>
            <a:r>
              <a:rPr lang="el-GR" sz="1600" dirty="0" smtClean="0"/>
              <a:t>ρ</a:t>
            </a:r>
            <a:r>
              <a:rPr lang="en-US" sz="1600" dirty="0" smtClean="0"/>
              <a:t> = 0.9; </a:t>
            </a:r>
            <a:r>
              <a:rPr lang="el-GR" sz="1600" dirty="0" smtClean="0"/>
              <a:t>σ = 0.2</a:t>
            </a:r>
          </a:p>
          <a:p>
            <a:r>
              <a:rPr lang="en-US" sz="1600" dirty="0" smtClean="0"/>
              <a:t>Baseline volume = 1 (0 after log transformation)</a:t>
            </a:r>
          </a:p>
          <a:p>
            <a:r>
              <a:rPr lang="en-US" sz="1600" dirty="0" smtClean="0"/>
              <a:t>Censoring cutoff = -0.4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  <p:pic>
        <p:nvPicPr>
          <p:cNvPr id="6" name="Picture 5" descr="sim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51" y="3284984"/>
            <a:ext cx="540965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14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compared our approach (a) with two other naïve approaches</a:t>
            </a:r>
          </a:p>
          <a:p>
            <a:pPr lvl="1"/>
            <a:r>
              <a:rPr lang="en-US" sz="1600" dirty="0" smtClean="0"/>
              <a:t>Discard data after day 6, censoring is modeled (b)</a:t>
            </a:r>
          </a:p>
          <a:p>
            <a:pPr lvl="1"/>
            <a:r>
              <a:rPr lang="en-US" sz="1600" dirty="0" smtClean="0"/>
              <a:t>Discard data after day 6, tumor volumes below -0.4 are also discarded (c); note that in this case autocorrelation can be modeled as there are no censoring</a:t>
            </a:r>
          </a:p>
          <a:p>
            <a:pPr lvl="1"/>
            <a:endParaRPr lang="en-US" dirty="0"/>
          </a:p>
          <a:p>
            <a:r>
              <a:rPr lang="en-US" dirty="0" smtClean="0"/>
              <a:t>500 repeats were simulated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042881" y="3244334"/>
            <a:ext cx="3058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Growth inhibition rate  (GRI)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48985"/>
              </p:ext>
            </p:extLst>
          </p:nvPr>
        </p:nvGraphicFramePr>
        <p:xfrm>
          <a:off x="971600" y="3356992"/>
          <a:ext cx="6991697" cy="2304255"/>
        </p:xfrm>
        <a:graphic>
          <a:graphicData uri="http://schemas.openxmlformats.org/drawingml/2006/table">
            <a:tbl>
              <a:tblPr firstRow="1" bandRow="1"/>
              <a:tblGrid>
                <a:gridCol w="1023392"/>
                <a:gridCol w="1912989"/>
                <a:gridCol w="1198178"/>
                <a:gridCol w="1319150"/>
                <a:gridCol w="1537988"/>
              </a:tblGrid>
              <a:tr h="638367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Approach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37" marB="4573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400" b="1" dirty="0" smtClean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mean</a:t>
                      </a:r>
                      <a:endParaRPr lang="el-GR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400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truth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= -0.2</a:t>
                      </a:r>
                      <a:r>
                        <a:rPr lang="el-GR" sz="14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37" marB="4573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400" b="1" dirty="0" smtClean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</a:rPr>
                        <a:t>s.d.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37" marB="4573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400" b="1" dirty="0" smtClean="0">
                          <a:solidFill>
                            <a:schemeClr val="bg1"/>
                          </a:solidFill>
                        </a:rPr>
                        <a:t>α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median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(truth = 0.5)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37" marB="4573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400" b="1" dirty="0" smtClean="0">
                          <a:solidFill>
                            <a:schemeClr val="bg1"/>
                          </a:solidFill>
                        </a:rPr>
                        <a:t>α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s.d.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37" marB="45737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</a:tr>
              <a:tr h="55529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-0.2007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0.4974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0.8163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40000"/>
                      </a:srgbClr>
                    </a:solidFill>
                  </a:tcPr>
                </a:tc>
              </a:tr>
              <a:tr h="55529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-0.1981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</a:tr>
              <a:tr h="55529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-0.1813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412732" y="3123813"/>
            <a:ext cx="9156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200" b="1" dirty="0">
                <a:solidFill>
                  <a:srgbClr val="FFFFFF"/>
                </a:solidFill>
              </a:rPr>
              <a:t>Approach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593998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approach c is biased, approach b has large standard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37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also evaluated the confidence interval we obtained from the parametric bootstrap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 384(76.8%) out of the 500 repeats,  the estimated 80% C.I. covers the true value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gap may be due to the bias of Maximum Likelihood Estimate (MLE) of residual variance (can be fixed by using REML)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We also did simulation to investigate how much efficiency is lost due to ignoring the autocorrelation</a:t>
            </a:r>
          </a:p>
          <a:p>
            <a:pPr lvl="1"/>
            <a:r>
              <a:rPr lang="en-US" dirty="0" smtClean="0"/>
              <a:t>We set the censoring cutoff to –</a:t>
            </a:r>
            <a:r>
              <a:rPr lang="en-US" dirty="0" err="1" smtClean="0"/>
              <a:t>Inf</a:t>
            </a:r>
            <a:r>
              <a:rPr lang="en-US" dirty="0" smtClean="0"/>
              <a:t> and compare two approaches (account for autocorrelation </a:t>
            </a:r>
            <a:r>
              <a:rPr lang="en-US" dirty="0" err="1" smtClean="0"/>
              <a:t>v.s</a:t>
            </a:r>
            <a:r>
              <a:rPr lang="en-US" dirty="0" smtClean="0"/>
              <a:t>. ignore autocorrelation)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s.d.</a:t>
            </a:r>
            <a:r>
              <a:rPr lang="en-US" dirty="0" smtClean="0">
                <a:solidFill>
                  <a:schemeClr val="accent1"/>
                </a:solidFill>
              </a:rPr>
              <a:t> : 0.0152 </a:t>
            </a:r>
            <a:r>
              <a:rPr lang="en-US" dirty="0" err="1" smtClean="0">
                <a:solidFill>
                  <a:schemeClr val="accent1"/>
                </a:solidFill>
              </a:rPr>
              <a:t>v.s</a:t>
            </a:r>
            <a:r>
              <a:rPr lang="en-US" dirty="0" smtClean="0">
                <a:solidFill>
                  <a:schemeClr val="accent1"/>
                </a:solidFill>
              </a:rPr>
              <a:t>. 0.0171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297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of interaction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16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556792"/>
                <a:ext cx="8280400" cy="4176464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sz="2000" dirty="0"/>
                  <a:t>When </a:t>
                </a:r>
                <a:r>
                  <a:rPr lang="en-US" sz="2000" dirty="0" err="1"/>
                  <a:t>i-th</a:t>
                </a:r>
                <a:r>
                  <a:rPr lang="en-US" sz="2000" dirty="0"/>
                  <a:t> group </a:t>
                </a:r>
                <a:r>
                  <a:rPr lang="en-US" sz="2000" dirty="0" smtClean="0"/>
                  <a:t>receives the combination of </a:t>
                </a:r>
                <a:r>
                  <a:rPr lang="en-US" sz="2000" dirty="0"/>
                  <a:t>treatment 1 and </a:t>
                </a:r>
                <a:r>
                  <a:rPr lang="en-US" sz="2000" dirty="0" smtClean="0"/>
                  <a:t>2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endParaRPr lang="en-US" sz="2000" dirty="0" smtClean="0"/>
              </a:p>
              <a:p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ijt</a:t>
                </a:r>
                <a:r>
                  <a:rPr lang="en-US" dirty="0" smtClean="0"/>
                  <a:t> = Y</a:t>
                </a:r>
                <a:r>
                  <a:rPr lang="en-US" baseline="-25000" dirty="0" smtClean="0"/>
                  <a:t>ij0</a:t>
                </a:r>
                <a:r>
                  <a:rPr lang="en-US" dirty="0" smtClean="0"/>
                  <a:t> + f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(t) + </a:t>
                </a:r>
                <a:r>
                  <a:rPr lang="el-GR" dirty="0" smtClean="0"/>
                  <a:t>β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/>
                  <a:t>x </a:t>
                </a:r>
                <a:r>
                  <a:rPr lang="en-US" dirty="0" smtClean="0"/>
                  <a:t>f</a:t>
                </a:r>
                <a:r>
                  <a:rPr lang="en-US" baseline="-25000" dirty="0"/>
                  <a:t>1</a:t>
                </a:r>
                <a:r>
                  <a:rPr lang="en-US" dirty="0" smtClean="0"/>
                  <a:t>(t) + </a:t>
                </a:r>
                <a:r>
                  <a:rPr lang="el-GR" dirty="0" smtClean="0"/>
                  <a:t>β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x </a:t>
                </a:r>
                <a:r>
                  <a:rPr lang="en-US" dirty="0" smtClean="0"/>
                  <a:t>f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(t) +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β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1x2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x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1x2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(t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 smtClean="0"/>
                  <a:t>+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ijt</a:t>
                </a:r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pPr lvl="1"/>
                <a:r>
                  <a:rPr lang="el-GR" dirty="0" smtClean="0"/>
                  <a:t>β</a:t>
                </a:r>
                <a:r>
                  <a:rPr lang="en-US" baseline="-25000" dirty="0" smtClean="0"/>
                  <a:t>1  </a:t>
                </a:r>
                <a:r>
                  <a:rPr lang="en-US" dirty="0" smtClean="0"/>
                  <a:t>and</a:t>
                </a:r>
                <a:r>
                  <a:rPr lang="en-US" baseline="-25000" dirty="0" smtClean="0"/>
                  <a:t> </a:t>
                </a:r>
                <a:r>
                  <a:rPr lang="el-GR" dirty="0" smtClean="0"/>
                  <a:t>β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are the effect of treatment 1 and 2 alone, respectively</a:t>
                </a:r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f</m:t>
                    </m:r>
                    <m:r>
                      <m:rPr>
                        <m:nor/>
                      </m:rPr>
                      <a:rPr lang="en-US" b="0" i="0" baseline="-25000" smtClean="0">
                        <a:latin typeface="Cambria Math"/>
                      </a:rPr>
                      <m:t>1</m:t>
                    </m:r>
                    <m:r>
                      <m:rPr>
                        <m:nor/>
                      </m:rPr>
                      <a:rPr lang="en-US" b="0" i="0" baseline="-25000" smtClean="0">
                        <a:latin typeface="Cambria Math"/>
                      </a:rPr>
                      <m:t>x</m:t>
                    </m:r>
                    <m:r>
                      <m:rPr>
                        <m:nor/>
                      </m:rPr>
                      <a:rPr lang="en-US" b="0" i="0" baseline="-25000" smtClean="0">
                        <a:latin typeface="Cambria Math"/>
                      </a:rPr>
                      <m:t>2(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t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) =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1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nary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l-GR" dirty="0" smtClean="0">
                    <a:solidFill>
                      <a:schemeClr val="tx1"/>
                    </a:solidFill>
                  </a:rPr>
                  <a:t>β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1x2  </a:t>
                </a:r>
                <a:r>
                  <a:rPr lang="en-US" dirty="0" smtClean="0"/>
                  <a:t>needs to be estimated to determine if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synergistic</a:t>
                </a:r>
                <a:r>
                  <a:rPr lang="en-US" dirty="0" smtClean="0"/>
                  <a:t> effect exists between treatment 1 and 2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l-GR" dirty="0" smtClean="0">
                    <a:solidFill>
                      <a:schemeClr val="tx1"/>
                    </a:solidFill>
                  </a:rPr>
                  <a:t>β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1x2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significantly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smaller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than zero suggests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synergy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; 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whereas </a:t>
                </a:r>
                <a:r>
                  <a:rPr lang="el-GR" dirty="0">
                    <a:solidFill>
                      <a:schemeClr val="tx1"/>
                    </a:solidFill>
                  </a:rPr>
                  <a:t>β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1x2   </a:t>
                </a:r>
                <a:r>
                  <a:rPr lang="en-US" dirty="0">
                    <a:solidFill>
                      <a:schemeClr val="tx1"/>
                    </a:solidFill>
                  </a:rPr>
                  <a:t>significantly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larger than </a:t>
                </a:r>
                <a:r>
                  <a:rPr lang="en-US" dirty="0">
                    <a:solidFill>
                      <a:schemeClr val="tx1"/>
                    </a:solidFill>
                  </a:rPr>
                  <a:t>zero suggests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antagonistic or sub-additive effect</a:t>
                </a:r>
                <a:endParaRPr lang="en-US" dirty="0" smtClean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556792"/>
                <a:ext cx="8280400" cy="4176464"/>
              </a:xfrm>
              <a:blipFill rotWithShape="1">
                <a:blip r:embed="rId2"/>
                <a:stretch>
                  <a:fillRect l="-663" t="-584" r="-221" b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9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of interaction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  <p:pic>
        <p:nvPicPr>
          <p:cNvPr id="7" name="Picture 6" descr="cur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120680" cy="40229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9712" y="316245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Ctrl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242088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Trt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A, dose 1</a:t>
            </a:r>
          </a:p>
          <a:p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Trt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A, dose 2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369728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5"/>
                </a:solidFill>
              </a:rPr>
              <a:t>Trt</a:t>
            </a:r>
            <a:r>
              <a:rPr lang="en-US" sz="1600" dirty="0" smtClean="0">
                <a:solidFill>
                  <a:schemeClr val="accent5"/>
                </a:solidFill>
              </a:rPr>
              <a:t> B</a:t>
            </a: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342900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A (dose 1) + B</a:t>
            </a:r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420134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9900"/>
                </a:solidFill>
              </a:rPr>
              <a:t>A (dose 2) + B</a:t>
            </a:r>
            <a:endParaRPr lang="en-US" sz="1400" dirty="0">
              <a:solidFill>
                <a:srgbClr val="33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501317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Day 11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339752" y="46531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40072" y="5484364"/>
            <a:ext cx="8280400" cy="896964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We compared two approaches on this data set:</a:t>
            </a:r>
          </a:p>
          <a:p>
            <a:pPr lvl="1"/>
            <a:r>
              <a:rPr lang="en-US" sz="1600" dirty="0" smtClean="0"/>
              <a:t>a. Our approach</a:t>
            </a:r>
          </a:p>
          <a:p>
            <a:pPr lvl="1"/>
            <a:r>
              <a:rPr lang="en-US" sz="1600" dirty="0" smtClean="0"/>
              <a:t>b. </a:t>
            </a:r>
            <a:r>
              <a:rPr lang="en-US" sz="1600" dirty="0" smtClean="0"/>
              <a:t>Discard data </a:t>
            </a:r>
            <a:r>
              <a:rPr lang="en-US" sz="1600" dirty="0" smtClean="0"/>
              <a:t>after day 11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61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data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266999"/>
              </p:ext>
            </p:extLst>
          </p:nvPr>
        </p:nvGraphicFramePr>
        <p:xfrm>
          <a:off x="899592" y="1689343"/>
          <a:ext cx="7440752" cy="1379617"/>
        </p:xfrm>
        <a:graphic>
          <a:graphicData uri="http://schemas.openxmlformats.org/drawingml/2006/table">
            <a:tbl>
              <a:tblPr firstRow="1" bandRow="1"/>
              <a:tblGrid>
                <a:gridCol w="1657494"/>
                <a:gridCol w="1634126"/>
                <a:gridCol w="1680038"/>
                <a:gridCol w="1234547"/>
                <a:gridCol w="1234547"/>
              </a:tblGrid>
              <a:tr h="39639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 smtClean="0"/>
                        <a:t>Treatment</a:t>
                      </a:r>
                      <a:endParaRPr lang="en-US" sz="1100" dirty="0"/>
                    </a:p>
                  </a:txBody>
                  <a:tcPr marL="91448" marR="91448" marT="45737" marB="4573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Growth inhibition rate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37" marB="4573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 smtClean="0"/>
                        <a:t>95% Confidence</a:t>
                      </a:r>
                      <a:r>
                        <a:rPr lang="en-US" sz="1100" baseline="0" dirty="0" smtClean="0"/>
                        <a:t> Interval</a:t>
                      </a:r>
                      <a:endParaRPr lang="en-US" sz="1100" dirty="0"/>
                    </a:p>
                  </a:txBody>
                  <a:tcPr marL="91448" marR="91448" marT="45737" marB="4573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 smtClean="0"/>
                        <a:t>P</a:t>
                      </a:r>
                      <a:r>
                        <a:rPr lang="en-US" sz="1100" baseline="0" dirty="0" smtClean="0"/>
                        <a:t> value</a:t>
                      </a:r>
                      <a:endParaRPr lang="en-US" sz="1100" dirty="0"/>
                    </a:p>
                  </a:txBody>
                  <a:tcPr marL="91448" marR="91448" marT="45737" marB="4573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 smtClean="0"/>
                        <a:t>Effect</a:t>
                      </a:r>
                      <a:r>
                        <a:rPr lang="en-US" sz="1100" baseline="0" dirty="0" smtClean="0"/>
                        <a:t> Decay Rate</a:t>
                      </a:r>
                      <a:endParaRPr lang="en-US" sz="1100" dirty="0"/>
                    </a:p>
                  </a:txBody>
                  <a:tcPr marL="91448" marR="91448" marT="45737" marB="4573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</a:tr>
              <a:tr h="31762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dose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(25.1%, 47.2%)</a:t>
                      </a: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3.45e-18</a:t>
                      </a: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0.0234</a:t>
                      </a: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40000"/>
                      </a:srgbClr>
                    </a:solidFill>
                  </a:tcPr>
                </a:tc>
              </a:tr>
              <a:tr h="31762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A, dose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41.2%</a:t>
                      </a: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(30.1%, 56.5%)</a:t>
                      </a: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0.0217</a:t>
                      </a: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</a:tr>
              <a:tr h="31762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324%</a:t>
                      </a: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(234%, 419%)</a:t>
                      </a: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0.0857</a:t>
                      </a: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522790"/>
              </p:ext>
            </p:extLst>
          </p:nvPr>
        </p:nvGraphicFramePr>
        <p:xfrm>
          <a:off x="899592" y="3993599"/>
          <a:ext cx="7440752" cy="1379617"/>
        </p:xfrm>
        <a:graphic>
          <a:graphicData uri="http://schemas.openxmlformats.org/drawingml/2006/table">
            <a:tbl>
              <a:tblPr firstRow="1" bandRow="1"/>
              <a:tblGrid>
                <a:gridCol w="1657494"/>
                <a:gridCol w="1634126"/>
                <a:gridCol w="1680038"/>
                <a:gridCol w="1234547"/>
                <a:gridCol w="1234547"/>
              </a:tblGrid>
              <a:tr h="39639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 smtClean="0"/>
                        <a:t>Treatment</a:t>
                      </a:r>
                      <a:endParaRPr lang="en-US" sz="1100" dirty="0"/>
                    </a:p>
                  </a:txBody>
                  <a:tcPr marL="91448" marR="91448" marT="45737" marB="4573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Growth inhibition rate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37" marB="4573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 smtClean="0"/>
                        <a:t>95% Confidence</a:t>
                      </a:r>
                      <a:r>
                        <a:rPr lang="en-US" sz="1100" baseline="0" dirty="0" smtClean="0"/>
                        <a:t> Interval</a:t>
                      </a:r>
                      <a:endParaRPr lang="en-US" sz="1100" dirty="0"/>
                    </a:p>
                  </a:txBody>
                  <a:tcPr marL="91448" marR="91448" marT="45737" marB="4573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 smtClean="0"/>
                        <a:t>P</a:t>
                      </a:r>
                      <a:r>
                        <a:rPr lang="en-US" sz="1100" baseline="0" dirty="0" smtClean="0"/>
                        <a:t> value</a:t>
                      </a:r>
                      <a:endParaRPr lang="en-US" sz="1100" dirty="0"/>
                    </a:p>
                  </a:txBody>
                  <a:tcPr marL="91448" marR="91448" marT="45737" marB="4573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 smtClean="0"/>
                        <a:t>Effect</a:t>
                      </a:r>
                      <a:r>
                        <a:rPr lang="en-US" sz="1100" baseline="0" dirty="0" smtClean="0"/>
                        <a:t> Decay Rate</a:t>
                      </a:r>
                      <a:endParaRPr lang="en-US" sz="1100" dirty="0"/>
                    </a:p>
                  </a:txBody>
                  <a:tcPr marL="91448" marR="91448" marT="45737" marB="4573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</a:tr>
              <a:tr h="31762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dose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(3.69%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31.8%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40000"/>
                      </a:srgbClr>
                    </a:solidFill>
                  </a:tcPr>
                </a:tc>
              </a:tr>
              <a:tr h="31762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A, dose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(18.5%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47.4%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2.28e-17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</a:tr>
              <a:tr h="31762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(191%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269%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07904" y="109438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Approach 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346135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Approach 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573325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Growth inhibition rate is the normalized treatment effect: -</a:t>
            </a:r>
            <a:r>
              <a:rPr lang="el-GR" dirty="0" smtClean="0"/>
              <a:t>β/β</a:t>
            </a:r>
            <a:r>
              <a:rPr lang="el-GR" baseline="-25000" dirty="0" smtClean="0"/>
              <a:t>0</a:t>
            </a:r>
            <a:r>
              <a:rPr lang="en-US" baseline="-25000" dirty="0" smtClean="0"/>
              <a:t> </a:t>
            </a:r>
            <a:r>
              <a:rPr lang="en-US" dirty="0" smtClean="0"/>
              <a:t>x 100%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 </a:t>
            </a:r>
            <a:r>
              <a:rPr lang="en-US" dirty="0" err="1" smtClean="0"/>
              <a:t>xenograft</a:t>
            </a:r>
            <a:r>
              <a:rPr lang="en-US" dirty="0" smtClean="0"/>
              <a:t> study</a:t>
            </a:r>
          </a:p>
        </p:txBody>
      </p:sp>
      <p:pic>
        <p:nvPicPr>
          <p:cNvPr id="7" name="Picture 6" descr="biobook_prokar_graphik_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8" t="-432" r="7745" b="-1"/>
          <a:stretch/>
        </p:blipFill>
        <p:spPr>
          <a:xfrm>
            <a:off x="467544" y="1628800"/>
            <a:ext cx="2520280" cy="2965546"/>
          </a:xfrm>
          <a:prstGeom prst="rect">
            <a:avLst/>
          </a:prstGeom>
        </p:spPr>
      </p:pic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59" y="2060848"/>
            <a:ext cx="2340553" cy="2309484"/>
          </a:xfrm>
          <a:prstGeom prst="rect">
            <a:avLst/>
          </a:prstGeom>
        </p:spPr>
      </p:pic>
      <p:pic>
        <p:nvPicPr>
          <p:cNvPr id="9" name="Picture 8" descr="FreeVectorHumanSilhouet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56184"/>
            <a:ext cx="2924944" cy="292494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059832" y="321297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68144" y="321297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6400" y="5805264"/>
            <a:ext cx="8280400" cy="576064"/>
          </a:xfrm>
        </p:spPr>
        <p:txBody>
          <a:bodyPr/>
          <a:lstStyle/>
          <a:p>
            <a:r>
              <a:rPr lang="en-US" dirty="0" smtClean="0"/>
              <a:t>A (rough) diagram of drug development process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4705399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Lead discovery/In-vitro study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55976" y="472514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In-vivo study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236296" y="470539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Clinical trial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50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data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853777"/>
              </p:ext>
            </p:extLst>
          </p:nvPr>
        </p:nvGraphicFramePr>
        <p:xfrm>
          <a:off x="323528" y="1934840"/>
          <a:ext cx="8536382" cy="1259840"/>
        </p:xfrm>
        <a:graphic>
          <a:graphicData uri="http://schemas.openxmlformats.org/drawingml/2006/table">
            <a:tbl>
              <a:tblPr firstRow="1" bandRow="1"/>
              <a:tblGrid>
                <a:gridCol w="2846176"/>
                <a:gridCol w="1400388"/>
                <a:gridCol w="1833743"/>
                <a:gridCol w="1219109"/>
                <a:gridCol w="1236966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Combo</a:t>
                      </a:r>
                      <a:endParaRPr lang="en-US" sz="1400" dirty="0"/>
                    </a:p>
                  </a:txBody>
                  <a:tcPr marL="91433" marR="91433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Synergistic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Score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95% Confidence</a:t>
                      </a:r>
                      <a:r>
                        <a:rPr lang="en-US" sz="1400" baseline="0" dirty="0" smtClean="0"/>
                        <a:t> Interval</a:t>
                      </a:r>
                      <a:endParaRPr lang="en-US" sz="1400" dirty="0" smtClean="0"/>
                    </a:p>
                  </a:txBody>
                  <a:tcPr marL="91433" marR="91433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</a:t>
                      </a:r>
                      <a:r>
                        <a:rPr lang="en-US" sz="1400" baseline="0" dirty="0" smtClean="0"/>
                        <a:t> value</a:t>
                      </a:r>
                      <a:endParaRPr lang="en-US" sz="1400" dirty="0" smtClean="0"/>
                    </a:p>
                  </a:txBody>
                  <a:tcPr marL="91433" marR="91433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Assessment</a:t>
                      </a:r>
                      <a:endParaRPr lang="en-US" sz="1400" dirty="0"/>
                    </a:p>
                  </a:txBody>
                  <a:tcPr marL="91433" marR="91433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(dose 1)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1.57%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(-63.7%, 71.1%)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0.489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Add.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 (dose 2)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348%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(184%, 565%)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1.28e-18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Syn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794222"/>
              </p:ext>
            </p:extLst>
          </p:nvPr>
        </p:nvGraphicFramePr>
        <p:xfrm>
          <a:off x="323528" y="4113377"/>
          <a:ext cx="8536382" cy="1259840"/>
        </p:xfrm>
        <a:graphic>
          <a:graphicData uri="http://schemas.openxmlformats.org/drawingml/2006/table">
            <a:tbl>
              <a:tblPr firstRow="1" bandRow="1"/>
              <a:tblGrid>
                <a:gridCol w="2846176"/>
                <a:gridCol w="1400388"/>
                <a:gridCol w="1833743"/>
                <a:gridCol w="1219109"/>
                <a:gridCol w="1236966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Combo</a:t>
                      </a:r>
                      <a:endParaRPr lang="en-US" sz="1400" dirty="0"/>
                    </a:p>
                  </a:txBody>
                  <a:tcPr marL="91433" marR="91433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Synergistic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Score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95% Confidence</a:t>
                      </a:r>
                      <a:r>
                        <a:rPr lang="en-US" sz="1400" baseline="0" dirty="0" smtClean="0"/>
                        <a:t> Interval</a:t>
                      </a:r>
                      <a:endParaRPr lang="en-US" sz="1400" dirty="0" smtClean="0"/>
                    </a:p>
                  </a:txBody>
                  <a:tcPr marL="91433" marR="91433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</a:t>
                      </a:r>
                      <a:r>
                        <a:rPr lang="en-US" sz="1400" baseline="0" dirty="0" smtClean="0"/>
                        <a:t> value</a:t>
                      </a:r>
                      <a:endParaRPr lang="en-US" sz="1400" dirty="0" smtClean="0"/>
                    </a:p>
                  </a:txBody>
                  <a:tcPr marL="91433" marR="91433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Assessment</a:t>
                      </a:r>
                      <a:endParaRPr lang="en-US" sz="1400" dirty="0"/>
                    </a:p>
                  </a:txBody>
                  <a:tcPr marL="91433" marR="91433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(dose 1)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-31.7%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-76.4%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16.5%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Add.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 (dose 2)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8.41%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(-42.5%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63.8%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  <a:ea typeface="HGPｺﾞｼｯｸM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Add.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532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07904" y="13314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Approach 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346135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Approach 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573325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Synergistic score is the normalized interaction effect: -</a:t>
            </a:r>
            <a:r>
              <a:rPr lang="el-GR" dirty="0" smtClean="0"/>
              <a:t>β</a:t>
            </a:r>
            <a:r>
              <a:rPr lang="en-US" baseline="-25000" dirty="0" smtClean="0"/>
              <a:t>1x2</a:t>
            </a:r>
            <a:r>
              <a:rPr lang="el-GR" dirty="0" smtClean="0"/>
              <a:t>/β</a:t>
            </a:r>
            <a:r>
              <a:rPr lang="el-GR" baseline="-25000" dirty="0" smtClean="0"/>
              <a:t>0</a:t>
            </a:r>
            <a:r>
              <a:rPr lang="en-US" baseline="-25000" dirty="0" smtClean="0"/>
              <a:t>  </a:t>
            </a:r>
            <a:r>
              <a:rPr lang="en-US" dirty="0" smtClean="0"/>
              <a:t>x 100%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05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Post-treatment data should be included in analysis if there is sustained treatment effect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Gain information (reduce standard error)</a:t>
            </a:r>
          </a:p>
          <a:p>
            <a:pPr lvl="1"/>
            <a:r>
              <a:rPr lang="en-US" dirty="0" smtClean="0"/>
              <a:t>Detect post-treatment synergistic effect </a:t>
            </a:r>
          </a:p>
          <a:p>
            <a:endParaRPr lang="en-US" dirty="0"/>
          </a:p>
          <a:p>
            <a:r>
              <a:rPr lang="en-US" dirty="0" smtClean="0"/>
              <a:t>We have developed a framework to analyze tumor </a:t>
            </a:r>
            <a:r>
              <a:rPr lang="en-US" dirty="0" err="1" smtClean="0"/>
              <a:t>xenograft</a:t>
            </a:r>
            <a:r>
              <a:rPr lang="en-US" dirty="0" smtClean="0"/>
              <a:t> experiment data while accounting for autocorrelation and censoring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We bypassed a challenging computational obstacle by a carefully designed parametric bootstrap procedure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8590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Colleagues from Cancer </a:t>
            </a:r>
            <a:r>
              <a:rPr lang="en-US" dirty="0" smtClean="0"/>
              <a:t>Pharmacology at Takeda Boston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7276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4296" y="2636912"/>
            <a:ext cx="601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Thank you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4942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289" y="152401"/>
            <a:ext cx="7417072" cy="703942"/>
          </a:xfrm>
        </p:spPr>
        <p:txBody>
          <a:bodyPr/>
          <a:lstStyle/>
          <a:p>
            <a:r>
              <a:rPr lang="en-US" dirty="0" smtClean="0"/>
              <a:t>Tumor </a:t>
            </a:r>
            <a:r>
              <a:rPr lang="en-US" dirty="0" err="1" smtClean="0"/>
              <a:t>xenograft</a:t>
            </a:r>
            <a:r>
              <a:rPr lang="en-US" dirty="0" smtClean="0"/>
              <a:t> study</a:t>
            </a:r>
          </a:p>
        </p:txBody>
      </p:sp>
      <p:pic>
        <p:nvPicPr>
          <p:cNvPr id="12" name="Picture 2" descr="H:\documents\presentations\biostat_NOV2012\1-s2_0-S0165614712000739-g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316913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:\documents\presentations\biostat_NOV2012\vermier-calipers_vernier-calipers-(mono-block-vernier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149080"/>
            <a:ext cx="2556889" cy="98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67544" y="4039904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Tumor sizes are measured over time using a caliper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Tumor size change allows us to characterize in-vivo drug </a:t>
            </a:r>
            <a:r>
              <a:rPr lang="en-US" dirty="0" smtClean="0">
                <a:solidFill>
                  <a:schemeClr val="tx2"/>
                </a:solidFill>
              </a:rPr>
              <a:t>efficacy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Drug combination can also be studied to investigate </a:t>
            </a:r>
            <a:r>
              <a:rPr lang="en-US" dirty="0" smtClean="0">
                <a:solidFill>
                  <a:srgbClr val="FA0000"/>
                </a:solidFill>
              </a:rPr>
              <a:t>synergistic effect</a:t>
            </a:r>
            <a:endParaRPr lang="en-US" dirty="0">
              <a:solidFill>
                <a:srgbClr val="F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5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 </a:t>
            </a:r>
            <a:r>
              <a:rPr lang="en-US" dirty="0" err="1" smtClean="0"/>
              <a:t>xenograft</a:t>
            </a:r>
            <a:r>
              <a:rPr lang="en-US" dirty="0" smtClean="0"/>
              <a:t>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Typically, drugs are administrated only for a short period of time (10~30 days)</a:t>
            </a:r>
          </a:p>
          <a:p>
            <a:r>
              <a:rPr lang="en-US" dirty="0" smtClean="0"/>
              <a:t>Tumor sizes are measured over time until they reach certain cutoff (the mouse is sacrificed for humane considerations)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  <p:pic>
        <p:nvPicPr>
          <p:cNvPr id="6" name="Picture 5" descr="illustr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25548" cy="3356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2120" y="292494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: treatment arm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: control arm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3789040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Question:</a:t>
            </a:r>
          </a:p>
          <a:p>
            <a:endParaRPr lang="en-US" dirty="0"/>
          </a:p>
          <a:p>
            <a:r>
              <a:rPr lang="en-US" i="1" dirty="0" smtClean="0"/>
              <a:t>Should we use all the data or only the data up to the time treatment stop?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805264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Note: tumor volumes are usually analyzed in log scale due to the multiplicative nature of tumor cells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75911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 </a:t>
            </a:r>
            <a:r>
              <a:rPr lang="en-US" dirty="0" err="1" smtClean="0"/>
              <a:t>xenograft</a:t>
            </a:r>
            <a:r>
              <a:rPr lang="en-US" dirty="0" smtClean="0"/>
              <a:t>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40768"/>
            <a:ext cx="8280400" cy="4785396"/>
          </a:xfrm>
        </p:spPr>
        <p:txBody>
          <a:bodyPr/>
          <a:lstStyle/>
          <a:p>
            <a:r>
              <a:rPr lang="en-US" dirty="0" smtClean="0"/>
              <a:t>Answer: </a:t>
            </a:r>
            <a:r>
              <a:rPr lang="en-US" dirty="0"/>
              <a:t>i</a:t>
            </a:r>
            <a:r>
              <a:rPr lang="en-US" dirty="0" smtClean="0"/>
              <a:t>t depends</a:t>
            </a:r>
          </a:p>
          <a:p>
            <a:endParaRPr lang="en-US" dirty="0" smtClean="0"/>
          </a:p>
          <a:p>
            <a:r>
              <a:rPr lang="en-US" dirty="0" smtClean="0"/>
              <a:t>Key consideration</a:t>
            </a:r>
          </a:p>
          <a:p>
            <a:pPr lvl="1"/>
            <a:r>
              <a:rPr lang="en-US" dirty="0" smtClean="0"/>
              <a:t>Is there sustained treatment effect?</a:t>
            </a:r>
          </a:p>
          <a:p>
            <a:pPr lvl="1"/>
            <a:endParaRPr lang="en-US" dirty="0"/>
          </a:p>
          <a:p>
            <a:r>
              <a:rPr lang="en-US" dirty="0" smtClean="0"/>
              <a:t>Modeling sustained treatment effect </a:t>
            </a:r>
            <a:r>
              <a:rPr lang="en-US" altLang="zh-CN" dirty="0" smtClean="0"/>
              <a:t>potentially </a:t>
            </a:r>
            <a:r>
              <a:rPr lang="en-US" dirty="0" smtClean="0"/>
              <a:t>allows us to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reduce the variability</a:t>
            </a:r>
            <a:r>
              <a:rPr lang="en-US" dirty="0" smtClean="0"/>
              <a:t> of our estimate of treatment effect</a:t>
            </a:r>
          </a:p>
          <a:p>
            <a:pPr lvl="1"/>
            <a:r>
              <a:rPr lang="en-US" b="1" dirty="0" smtClean="0"/>
              <a:t>detect</a:t>
            </a:r>
            <a:r>
              <a:rPr lang="en-US" dirty="0" smtClean="0"/>
              <a:t> things that would be missed if ignoring the post-treatment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05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 </a:t>
            </a:r>
            <a:r>
              <a:rPr lang="en-US" dirty="0" err="1" smtClean="0"/>
              <a:t>xenograft</a:t>
            </a:r>
            <a:r>
              <a:rPr lang="en-US" dirty="0" smtClean="0"/>
              <a:t>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  <p:pic>
        <p:nvPicPr>
          <p:cNvPr id="7" name="Picture 6" descr="cur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120680" cy="40229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9712" y="316245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Ctrl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242088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Trt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A, dose 1</a:t>
            </a:r>
          </a:p>
          <a:p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Trt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A, dose 2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369728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5"/>
                </a:solidFill>
              </a:rPr>
              <a:t>Trt</a:t>
            </a:r>
            <a:r>
              <a:rPr lang="en-US" sz="1600" dirty="0" smtClean="0">
                <a:solidFill>
                  <a:schemeClr val="accent5"/>
                </a:solidFill>
              </a:rPr>
              <a:t> B</a:t>
            </a: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342900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A (dose 1) + B</a:t>
            </a:r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420134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9900"/>
                </a:solidFill>
              </a:rPr>
              <a:t>A (dose 2) + B</a:t>
            </a:r>
            <a:endParaRPr lang="en-US" sz="1400" dirty="0">
              <a:solidFill>
                <a:srgbClr val="33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501317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Day 11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339752" y="46531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544" y="55892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only analyze data up to day 11, the synergistic effect between A (especially dose 2) and B cannot be detected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8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 </a:t>
            </a:r>
            <a:r>
              <a:rPr lang="en-US" dirty="0" err="1" smtClean="0"/>
              <a:t>xenograft</a:t>
            </a:r>
            <a:r>
              <a:rPr lang="en-US" dirty="0" smtClean="0"/>
              <a:t>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deal with a tumor size that is ‘</a:t>
            </a:r>
            <a:r>
              <a:rPr lang="en-US" b="1" i="1" dirty="0" smtClean="0"/>
              <a:t>zero</a:t>
            </a:r>
            <a:r>
              <a:rPr lang="en-US" dirty="0" smtClean="0"/>
              <a:t>’?</a:t>
            </a:r>
          </a:p>
          <a:p>
            <a:endParaRPr lang="en-US" dirty="0"/>
          </a:p>
          <a:p>
            <a:r>
              <a:rPr lang="en-US" dirty="0" smtClean="0"/>
              <a:t>More generally, how to deal with a ‘small’ tumor volume? (assuming measurements below a certain cutoff is inaccurate)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901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075035"/>
              </p:ext>
            </p:extLst>
          </p:nvPr>
        </p:nvGraphicFramePr>
        <p:xfrm>
          <a:off x="731782" y="1056279"/>
          <a:ext cx="3742292" cy="2804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Acrobat Document" r:id="rId3" imgW="2914552" imgH="3000312" progId="AcroExch.Document.7">
                  <p:embed/>
                </p:oleObj>
              </mc:Choice>
              <mc:Fallback>
                <p:oleObj name="Acrobat Document" r:id="rId3" imgW="2914552" imgH="300031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782" y="1056279"/>
                        <a:ext cx="3742292" cy="2804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sustained treatment effect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3933056"/>
                <a:ext cx="8280400" cy="248830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err="1" smtClean="0"/>
                  <a:t>Y</a:t>
                </a:r>
                <a:r>
                  <a:rPr lang="en-US" sz="2800" baseline="-25000" dirty="0" err="1" smtClean="0"/>
                  <a:t>ijt</a:t>
                </a:r>
                <a:r>
                  <a:rPr lang="en-US" sz="2800" dirty="0" smtClean="0"/>
                  <a:t> = Y</a:t>
                </a:r>
                <a:r>
                  <a:rPr lang="en-US" sz="2800" baseline="-25000" dirty="0" smtClean="0"/>
                  <a:t>ij0</a:t>
                </a:r>
                <a:r>
                  <a:rPr lang="en-US" sz="2800" dirty="0" smtClean="0"/>
                  <a:t> + f</a:t>
                </a:r>
                <a:r>
                  <a:rPr lang="en-US" sz="2800" baseline="-25000" dirty="0" smtClean="0"/>
                  <a:t>0</a:t>
                </a:r>
                <a:r>
                  <a:rPr lang="en-US" sz="2800" dirty="0" smtClean="0"/>
                  <a:t>(t) + </a:t>
                </a:r>
                <a:r>
                  <a:rPr lang="el-GR" sz="2800" dirty="0" smtClean="0"/>
                  <a:t>β</a:t>
                </a:r>
                <a:r>
                  <a:rPr lang="en-US" sz="2800" baseline="-25000" dirty="0" err="1" smtClean="0"/>
                  <a:t>i</a:t>
                </a:r>
                <a:r>
                  <a:rPr lang="en-US" sz="2800" dirty="0" smtClean="0"/>
                  <a:t> x f</a:t>
                </a:r>
                <a:r>
                  <a:rPr lang="en-US" sz="2800" baseline="-25000" dirty="0" smtClean="0"/>
                  <a:t>i</a:t>
                </a:r>
                <a:r>
                  <a:rPr lang="en-US" sz="2800" dirty="0" smtClean="0"/>
                  <a:t>(t) + </a:t>
                </a:r>
                <a:r>
                  <a:rPr lang="en-US" sz="2800" dirty="0" err="1" smtClean="0"/>
                  <a:t>e</a:t>
                </a:r>
                <a:r>
                  <a:rPr lang="en-US" sz="2800" baseline="-25000" dirty="0" err="1" smtClean="0"/>
                  <a:t>ijt</a:t>
                </a:r>
                <a:r>
                  <a:rPr lang="en-US" sz="2800" dirty="0" smtClean="0"/>
                  <a:t> </a:t>
                </a:r>
              </a:p>
              <a:p>
                <a:pPr lvl="1"/>
                <a:r>
                  <a:rPr lang="en-US" dirty="0" err="1"/>
                  <a:t>Y</a:t>
                </a:r>
                <a:r>
                  <a:rPr lang="en-US" baseline="-25000" dirty="0" err="1"/>
                  <a:t>ijt</a:t>
                </a:r>
                <a:r>
                  <a:rPr lang="en-US" baseline="-25000" dirty="0"/>
                  <a:t> </a:t>
                </a:r>
                <a:r>
                  <a:rPr lang="en-US" sz="2000" dirty="0"/>
                  <a:t>i</a:t>
                </a:r>
                <a:r>
                  <a:rPr lang="en-US" sz="2000" dirty="0" smtClean="0"/>
                  <a:t>s the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log tumor volume</a:t>
                </a:r>
                <a:r>
                  <a:rPr lang="en-US" sz="2000" dirty="0" smtClean="0"/>
                  <a:t> of the j-</a:t>
                </a:r>
                <a:r>
                  <a:rPr lang="en-US" sz="2000" dirty="0" err="1" smtClean="0"/>
                  <a:t>th</a:t>
                </a:r>
                <a:r>
                  <a:rPr lang="en-US" sz="2000" dirty="0" smtClean="0"/>
                  <a:t> animal in the i-th treatment group at t-</a:t>
                </a:r>
                <a:r>
                  <a:rPr lang="en-US" sz="2000" dirty="0" err="1" smtClean="0"/>
                  <a:t>th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day (</a:t>
                </a:r>
                <a:r>
                  <a:rPr lang="en-US" sz="2000" dirty="0" smtClean="0"/>
                  <a:t>Y</a:t>
                </a:r>
                <a:r>
                  <a:rPr lang="en-US" sz="2000" baseline="-25000" dirty="0" smtClean="0"/>
                  <a:t>ij0</a:t>
                </a:r>
                <a:r>
                  <a:rPr lang="en-US" sz="2000" dirty="0" smtClean="0"/>
                  <a:t> is the initial log volume)</a:t>
                </a:r>
              </a:p>
              <a:p>
                <a:pPr lvl="1"/>
                <a:r>
                  <a:rPr lang="en-US" sz="2000" dirty="0"/>
                  <a:t>f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(t</a:t>
                </a:r>
                <a:r>
                  <a:rPr lang="en-US" sz="2000" dirty="0" smtClean="0"/>
                  <a:t>) corresponds to the intrinsic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tumor growth</a:t>
                </a:r>
                <a:r>
                  <a:rPr lang="en-US" sz="2000" dirty="0" smtClean="0"/>
                  <a:t>, </a:t>
                </a:r>
                <a:r>
                  <a:rPr lang="en-US" sz="2000" dirty="0">
                    <a:solidFill>
                      <a:srgbClr val="FF0000"/>
                    </a:solidFill>
                  </a:rPr>
                  <a:t>f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sz="2000" dirty="0">
                    <a:solidFill>
                      <a:srgbClr val="FF0000"/>
                    </a:solidFill>
                  </a:rPr>
                  <a:t>(t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 = µ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x t</a:t>
                </a:r>
              </a:p>
              <a:p>
                <a:pPr lvl="1"/>
                <a:r>
                  <a:rPr lang="en-US" sz="2000" dirty="0" smtClean="0"/>
                  <a:t>f</a:t>
                </a:r>
                <a:r>
                  <a:rPr lang="en-US" sz="2000" baseline="-25000" dirty="0" smtClean="0"/>
                  <a:t>i</a:t>
                </a:r>
                <a:r>
                  <a:rPr lang="en-US" sz="2000" dirty="0" smtClean="0"/>
                  <a:t>(t) corresponds to the treatment effect in the i-th treatment group,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f</m:t>
                    </m:r>
                    <m:r>
                      <m:rPr>
                        <m:nor/>
                      </m:rPr>
                      <a:rPr lang="en-US" sz="2000" b="0" i="0" baseline="-25000" smtClean="0">
                        <a:solidFill>
                          <a:srgbClr val="FF0000"/>
                        </a:solidFill>
                        <a:latin typeface="Cambria Math"/>
                      </a:rPr>
                      <m:t>i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t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) =</m:t>
                    </m:r>
                    <m:nary>
                      <m:nary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000" b="0" i="1" baseline="-25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nary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3933056"/>
                <a:ext cx="8280400" cy="2488306"/>
              </a:xfrm>
              <a:blipFill rotWithShape="1">
                <a:blip r:embed="rId5"/>
                <a:stretch>
                  <a:fillRect l="-1325" t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7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74074" y="2271929"/>
                <a:ext cx="4176464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1                                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≤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074" y="2271929"/>
                <a:ext cx="4176464" cy="7101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547664" y="3356992"/>
            <a:ext cx="792088" cy="144016"/>
          </a:xfrm>
          <a:prstGeom prst="rect">
            <a:avLst/>
          </a:prstGeom>
          <a:solidFill>
            <a:srgbClr val="DA528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75656" y="361893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treatment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474074" y="141011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Exponential decay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10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autocorrelation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28726"/>
            <a:ext cx="8486080" cy="4897438"/>
          </a:xfrm>
        </p:spPr>
        <p:txBody>
          <a:bodyPr/>
          <a:lstStyle/>
          <a:p>
            <a:r>
              <a:rPr lang="en-US" dirty="0" smtClean="0"/>
              <a:t>Note that </a:t>
            </a:r>
            <a:r>
              <a:rPr lang="en-US" dirty="0" smtClean="0">
                <a:solidFill>
                  <a:schemeClr val="tx2"/>
                </a:solidFill>
              </a:rPr>
              <a:t>autocorrelation</a:t>
            </a:r>
            <a:r>
              <a:rPr lang="en-US" dirty="0" smtClean="0"/>
              <a:t> exists for the tumor sizes within a mouse</a:t>
            </a:r>
          </a:p>
          <a:p>
            <a:endParaRPr lang="en-US" dirty="0"/>
          </a:p>
          <a:p>
            <a:r>
              <a:rPr lang="en-US" dirty="0" smtClean="0"/>
              <a:t>We use the following autoregressive structure to capture the autocorrelation</a:t>
            </a:r>
          </a:p>
          <a:p>
            <a:pPr lvl="1"/>
            <a:r>
              <a:rPr lang="en-US" dirty="0" smtClean="0"/>
              <a:t>suppose there are only </a:t>
            </a:r>
            <a:r>
              <a:rPr lang="en-US" dirty="0" smtClean="0"/>
              <a:t>four observations </a:t>
            </a:r>
            <a:r>
              <a:rPr lang="en-US" dirty="0" smtClean="0"/>
              <a:t>(three different days) for each mouse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  <p:pic>
        <p:nvPicPr>
          <p:cNvPr id="6" name="Picture 5" descr="Screen Shot 2016-05-17 at 10.31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12" y="3717032"/>
            <a:ext cx="2692400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416510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</a:t>
            </a:r>
            <a:r>
              <a:rPr lang="en-US" sz="2800" baseline="-25000" dirty="0" err="1" smtClean="0"/>
              <a:t>ij</a:t>
            </a:r>
            <a:r>
              <a:rPr lang="en-US" dirty="0" smtClean="0"/>
              <a:t> ~ N(0,                                               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79578"/>
      </p:ext>
    </p:extLst>
  </p:cSld>
  <p:clrMapOvr>
    <a:masterClrMapping/>
  </p:clrMapOvr>
</p:sld>
</file>

<file path=ppt/theme/theme1.xml><?xml version="1.0" encoding="utf-8"?>
<a:theme xmlns:a="http://schemas.openxmlformats.org/drawingml/2006/main" name="Takeda_ppt">
  <a:themeElements>
    <a:clrScheme name="Takeda Brand Color">
      <a:dk1>
        <a:srgbClr val="4C4948"/>
      </a:dk1>
      <a:lt1>
        <a:srgbClr val="FFFFFF"/>
      </a:lt1>
      <a:dk2>
        <a:srgbClr val="FA0000"/>
      </a:dk2>
      <a:lt2>
        <a:srgbClr val="000000"/>
      </a:lt2>
      <a:accent1>
        <a:srgbClr val="EA5532"/>
      </a:accent1>
      <a:accent2>
        <a:srgbClr val="DA5283"/>
      </a:accent2>
      <a:accent3>
        <a:srgbClr val="9B72B0"/>
      </a:accent3>
      <a:accent4>
        <a:srgbClr val="4C9BCF"/>
      </a:accent4>
      <a:accent5>
        <a:srgbClr val="51B1BF"/>
      </a:accent5>
      <a:accent6>
        <a:srgbClr val="ABB436"/>
      </a:accent6>
      <a:hlink>
        <a:srgbClr val="EBA800"/>
      </a:hlink>
      <a:folHlink>
        <a:srgbClr val="DCDDDD"/>
      </a:folHlink>
    </a:clrScheme>
    <a:fontScheme name="Takeda Typeface">
      <a:majorFont>
        <a:latin typeface="Arial"/>
        <a:ea typeface="HGPｺﾞｼｯｸM"/>
        <a:cs typeface=""/>
      </a:majorFont>
      <a:minorFont>
        <a:latin typeface="Arial"/>
        <a:ea typeface="HGPｺﾞｼｯ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wnload_x0020_Type xmlns="97321944-4a44-456f-b9f7-6d63cb61c231">Millennium Template</Download_x0020_Type>
    <_dlc_DocId xmlns="39fca132-c43f-4ff3-9614-7613b6828c31">SS2J4SUU6KRH-42-63</_dlc_DocId>
    <_dlc_DocIdUrl xmlns="39fca132-c43f-4ff3-9614-7613b6828c31">
      <Url>http://my.mpi.com/dept/co/cc/cb/vc/_layouts/DocIdRedir.aspx?ID=SS2J4SUU6KRH-42-63</Url>
      <Description>SS2J4SUU6KRH-42-63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23A296A753840AAD571D7B3011F61" ma:contentTypeVersion="1" ma:contentTypeDescription="Create a new document." ma:contentTypeScope="" ma:versionID="b1fcba04cb39e0c937d708f58c25e3f6">
  <xsd:schema xmlns:xsd="http://www.w3.org/2001/XMLSchema" xmlns:xs="http://www.w3.org/2001/XMLSchema" xmlns:p="http://schemas.microsoft.com/office/2006/metadata/properties" xmlns:ns2="97321944-4a44-456f-b9f7-6d63cb61c231" xmlns:ns3="39fca132-c43f-4ff3-9614-7613b6828c31" targetNamespace="http://schemas.microsoft.com/office/2006/metadata/properties" ma:root="true" ma:fieldsID="d9930493067db8fcd9dea00f2df67e91" ns2:_="" ns3:_="">
    <xsd:import namespace="97321944-4a44-456f-b9f7-6d63cb61c231"/>
    <xsd:import namespace="39fca132-c43f-4ff3-9614-7613b6828c31"/>
    <xsd:element name="properties">
      <xsd:complexType>
        <xsd:sequence>
          <xsd:element name="documentManagement">
            <xsd:complexType>
              <xsd:all>
                <xsd:element ref="ns2:Download_x0020_Typ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21944-4a44-456f-b9f7-6d63cb61c231" elementFormDefault="qualified">
    <xsd:import namespace="http://schemas.microsoft.com/office/2006/documentManagement/types"/>
    <xsd:import namespace="http://schemas.microsoft.com/office/infopath/2007/PartnerControls"/>
    <xsd:element name="Download_x0020_Type" ma:index="8" nillable="true" ma:displayName="Download Type" ma:default="Millennium Template" ma:format="Dropdown" ma:internalName="Download_x0020_Type">
      <xsd:simpleType>
        <xsd:restriction base="dms:Choice">
          <xsd:enumeration value="Brand Guide"/>
          <xsd:enumeration value="Logo"/>
          <xsd:enumeration value="Millennium Template"/>
          <xsd:enumeration value="Takeda Template"/>
          <xsd:enumeration value="Generic Templat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ca132-c43f-4ff3-9614-7613b6828c31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A771EE-10D7-4999-BAC2-C7EE454EC22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D829197-6B57-441E-9095-2674715D1E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91EDED-2642-4887-9FE2-3EAC24E7CE6B}">
  <ds:schemaRefs>
    <ds:schemaRef ds:uri="http://purl.org/dc/terms/"/>
    <ds:schemaRef ds:uri="http://www.w3.org/XML/1998/namespace"/>
    <ds:schemaRef ds:uri="http://schemas.microsoft.com/office/2006/documentManagement/types"/>
    <ds:schemaRef ds:uri="39fca132-c43f-4ff3-9614-7613b6828c31"/>
    <ds:schemaRef ds:uri="http://purl.org/dc/elements/1.1/"/>
    <ds:schemaRef ds:uri="http://schemas.microsoft.com/office/2006/metadata/properties"/>
    <ds:schemaRef ds:uri="http://purl.org/dc/dcmitype/"/>
    <ds:schemaRef ds:uri="97321944-4a44-456f-b9f7-6d63cb61c231"/>
    <ds:schemaRef ds:uri="http://schemas.microsoft.com/office/infopath/2007/PartnerControl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89B340BC-D3EC-4E05-8C7A-812238417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321944-4a44-456f-b9f7-6d63cb61c231"/>
    <ds:schemaRef ds:uri="39fca132-c43f-4ff3-9614-7613b6828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Takeda_ppt.potx</Template>
  <TotalTime>22503</TotalTime>
  <Words>1482</Words>
  <Application>Microsoft Office PowerPoint</Application>
  <PresentationFormat>On-screen Show (4:3)</PresentationFormat>
  <Paragraphs>305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Takeda_ppt</vt:lpstr>
      <vt:lpstr>Acrobat Document</vt:lpstr>
      <vt:lpstr>Statistical modeling of tumor regrowth experiment in xenograft studies</vt:lpstr>
      <vt:lpstr>Tumor xenograft study</vt:lpstr>
      <vt:lpstr>Tumor xenograft study</vt:lpstr>
      <vt:lpstr>Tumor xenograft study</vt:lpstr>
      <vt:lpstr>Tumor xenograft study</vt:lpstr>
      <vt:lpstr>Tumor xenograft study</vt:lpstr>
      <vt:lpstr>Tumor xenograft study</vt:lpstr>
      <vt:lpstr>Modeling sustained treatment effect</vt:lpstr>
      <vt:lpstr>Modeling autocorrelation</vt:lpstr>
      <vt:lpstr>Modeling small tumor sizes</vt:lpstr>
      <vt:lpstr>The algorithm</vt:lpstr>
      <vt:lpstr>Our solution</vt:lpstr>
      <vt:lpstr>Our solution</vt:lpstr>
      <vt:lpstr>Simulation experiment</vt:lpstr>
      <vt:lpstr>Simulation experiment</vt:lpstr>
      <vt:lpstr>Simulation experiment</vt:lpstr>
      <vt:lpstr>Detection of interaction effect</vt:lpstr>
      <vt:lpstr>Detection of interaction effect</vt:lpstr>
      <vt:lpstr>Real data example</vt:lpstr>
      <vt:lpstr>Real data example</vt:lpstr>
      <vt:lpstr>Discussion</vt:lpstr>
      <vt:lpstr>Acknowledgement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Takeda Oncology Corporate Template (Internal Use) - color option</dc:title>
  <dc:creator>a.murray</dc:creator>
  <cp:lastModifiedBy>Cong Li</cp:lastModifiedBy>
  <cp:revision>1412</cp:revision>
  <dcterms:created xsi:type="dcterms:W3CDTF">2011-06-08T07:28:51Z</dcterms:created>
  <dcterms:modified xsi:type="dcterms:W3CDTF">2016-05-18T12:51:03Z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0x01010087623A296A753840AAD571D7B3011F61</vt:lpwstr>
  </property>
  <property fmtid="{D5CDD505-2E9C-101B-9397-08002B2CF9AE}" pid="3" name="_dlc_DocIdItemGuid">
    <vt:lpwstr>739be3ab-6e0f-448d-8f56-657baee7679c</vt:lpwstr>
  </property>
</Properties>
</file>