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8" r:id="rId3"/>
    <p:sldId id="257" r:id="rId4"/>
    <p:sldId id="304" r:id="rId5"/>
    <p:sldId id="265" r:id="rId6"/>
    <p:sldId id="267" r:id="rId7"/>
    <p:sldId id="268" r:id="rId8"/>
    <p:sldId id="269" r:id="rId9"/>
    <p:sldId id="273" r:id="rId10"/>
    <p:sldId id="276" r:id="rId11"/>
    <p:sldId id="279" r:id="rId12"/>
    <p:sldId id="280" r:id="rId13"/>
    <p:sldId id="281" r:id="rId14"/>
    <p:sldId id="282" r:id="rId15"/>
    <p:sldId id="305" r:id="rId16"/>
    <p:sldId id="283" r:id="rId17"/>
    <p:sldId id="286" r:id="rId18"/>
    <p:sldId id="302" r:id="rId19"/>
    <p:sldId id="287" r:id="rId20"/>
    <p:sldId id="288" r:id="rId21"/>
    <p:sldId id="289" r:id="rId22"/>
    <p:sldId id="290" r:id="rId23"/>
    <p:sldId id="291" r:id="rId24"/>
    <p:sldId id="292" r:id="rId25"/>
    <p:sldId id="293" r:id="rId26"/>
    <p:sldId id="294" r:id="rId27"/>
    <p:sldId id="295" r:id="rId28"/>
    <p:sldId id="296" r:id="rId29"/>
    <p:sldId id="297" r:id="rId30"/>
    <p:sldId id="300"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2786F"/>
    <a:srgbClr val="BDB2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24" autoAdjust="0"/>
  </p:normalViewPr>
  <p:slideViewPr>
    <p:cSldViewPr snapToGrid="0" snapToObjects="1">
      <p:cViewPr>
        <p:scale>
          <a:sx n="100" d="100"/>
          <a:sy n="100" d="100"/>
        </p:scale>
        <p:origin x="-816" y="-264"/>
      </p:cViewPr>
      <p:guideLst>
        <p:guide orient="horz" pos="2702"/>
        <p:guide orient="horz" pos="827"/>
        <p:guide pos="199"/>
        <p:guide pos="5561"/>
      </p:guideLst>
    </p:cSldViewPr>
  </p:slideViewPr>
  <p:outlineViewPr>
    <p:cViewPr>
      <p:scale>
        <a:sx n="33" d="100"/>
        <a:sy n="33" d="100"/>
      </p:scale>
      <p:origin x="0" y="1830"/>
    </p:cViewPr>
  </p:outlineViewPr>
  <p:notesTextViewPr>
    <p:cViewPr>
      <p:scale>
        <a:sx n="1" d="1"/>
        <a:sy n="1" d="1"/>
      </p:scale>
      <p:origin x="0" y="0"/>
    </p:cViewPr>
  </p:notesTextViewPr>
  <p:notesViewPr>
    <p:cSldViewPr snapToGrid="0" snapToObjects="1">
      <p:cViewPr varScale="1">
        <p:scale>
          <a:sx n="95" d="100"/>
          <a:sy n="95" d="100"/>
        </p:scale>
        <p:origin x="-363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 Id="rId9" Type="http://schemas.openxmlformats.org/officeDocument/2006/relationships/image" Target="../media/image5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1.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8374531"/>
            <a:ext cx="800022" cy="6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0" y="0"/>
            <a:ext cx="2971800" cy="216000"/>
          </a:xfrm>
          <a:prstGeom prst="rect">
            <a:avLst/>
          </a:prstGeom>
        </p:spPr>
        <p:txBody>
          <a:bodyPr vert="horz" lIns="216000" tIns="45720" rIns="180000" bIns="45720" rtlCol="0"/>
          <a:lstStyle>
            <a:lvl1pPr algn="l">
              <a:defRPr sz="1200"/>
            </a:lvl1pPr>
          </a:lstStyle>
          <a:p>
            <a:endParaRPr lang="en-GB" sz="900" dirty="0"/>
          </a:p>
        </p:txBody>
      </p:sp>
      <p:sp>
        <p:nvSpPr>
          <p:cNvPr id="3" name="Date Placeholder 2"/>
          <p:cNvSpPr>
            <a:spLocks noGrp="1"/>
          </p:cNvSpPr>
          <p:nvPr>
            <p:ph type="dt" sz="quarter" idx="1"/>
          </p:nvPr>
        </p:nvSpPr>
        <p:spPr>
          <a:xfrm>
            <a:off x="3884613" y="0"/>
            <a:ext cx="2971800" cy="216000"/>
          </a:xfrm>
          <a:prstGeom prst="rect">
            <a:avLst/>
          </a:prstGeom>
        </p:spPr>
        <p:txBody>
          <a:bodyPr vert="horz" lIns="216000" tIns="45720" rIns="180000" bIns="45720" rtlCol="0"/>
          <a:lstStyle>
            <a:lvl1pPr algn="r">
              <a:defRPr sz="1200"/>
            </a:lvl1pPr>
          </a:lstStyle>
          <a:p>
            <a:fld id="{FD51D3D3-FD18-4681-9F4D-FACA76A9F716}" type="datetimeFigureOut">
              <a:rPr lang="en-GB" sz="900" smtClean="0"/>
              <a:t>28/07/2016</a:t>
            </a:fld>
            <a:endParaRPr lang="en-GB" sz="900"/>
          </a:p>
        </p:txBody>
      </p:sp>
      <p:sp>
        <p:nvSpPr>
          <p:cNvPr id="4" name="Footer Placeholder 3"/>
          <p:cNvSpPr>
            <a:spLocks noGrp="1"/>
          </p:cNvSpPr>
          <p:nvPr>
            <p:ph type="ftr" sz="quarter" idx="2"/>
          </p:nvPr>
        </p:nvSpPr>
        <p:spPr>
          <a:xfrm>
            <a:off x="0" y="209389"/>
            <a:ext cx="2971800" cy="216000"/>
          </a:xfrm>
          <a:prstGeom prst="rect">
            <a:avLst/>
          </a:prstGeom>
        </p:spPr>
        <p:txBody>
          <a:bodyPr vert="horz" lIns="216000" tIns="45720" rIns="180000" bIns="45720" rtlCol="0" anchor="b"/>
          <a:lstStyle>
            <a:lvl1pPr algn="l">
              <a:defRPr sz="1200"/>
            </a:lvl1pPr>
          </a:lstStyle>
          <a:p>
            <a:endParaRPr lang="en-GB" sz="900"/>
          </a:p>
        </p:txBody>
      </p:sp>
      <p:sp>
        <p:nvSpPr>
          <p:cNvPr id="5" name="Slide Number Placeholder 4"/>
          <p:cNvSpPr>
            <a:spLocks noGrp="1"/>
          </p:cNvSpPr>
          <p:nvPr>
            <p:ph type="sldNum" sz="quarter" idx="3"/>
          </p:nvPr>
        </p:nvSpPr>
        <p:spPr>
          <a:xfrm>
            <a:off x="3884613" y="209389"/>
            <a:ext cx="2971800" cy="216000"/>
          </a:xfrm>
          <a:prstGeom prst="rect">
            <a:avLst/>
          </a:prstGeom>
        </p:spPr>
        <p:txBody>
          <a:bodyPr vert="horz" lIns="216000" tIns="45720" rIns="180000" bIns="45720" rtlCol="0" anchor="b"/>
          <a:lstStyle>
            <a:lvl1pPr algn="r">
              <a:defRPr sz="1200"/>
            </a:lvl1pPr>
          </a:lstStyle>
          <a:p>
            <a:fld id="{4E4F0B25-6B6C-417F-8A5F-3AB6073F7C55}" type="slidenum">
              <a:rPr lang="en-GB" sz="900" smtClean="0"/>
              <a:t>‹#›</a:t>
            </a:fld>
            <a:endParaRPr lang="en-GB" sz="900"/>
          </a:p>
        </p:txBody>
      </p:sp>
    </p:spTree>
    <p:extLst>
      <p:ext uri="{BB962C8B-B14F-4D97-AF65-F5344CB8AC3E}">
        <p14:creationId xmlns:p14="http://schemas.microsoft.com/office/powerpoint/2010/main" val="165986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214452"/>
          </a:xfrm>
          <a:prstGeom prst="rect">
            <a:avLst/>
          </a:prstGeom>
        </p:spPr>
        <p:txBody>
          <a:bodyPr vert="horz" lIns="216000" tIns="45720" rIns="216000" bIns="45720" rtlCol="0"/>
          <a:lstStyle>
            <a:lvl1pPr algn="l">
              <a:defRPr sz="900"/>
            </a:lvl1pPr>
          </a:lstStyle>
          <a:p>
            <a:endParaRPr lang="en-GB" dirty="0"/>
          </a:p>
        </p:txBody>
      </p:sp>
      <p:sp>
        <p:nvSpPr>
          <p:cNvPr id="3" name="Date Placeholder 2"/>
          <p:cNvSpPr>
            <a:spLocks noGrp="1"/>
          </p:cNvSpPr>
          <p:nvPr>
            <p:ph type="dt" idx="1"/>
          </p:nvPr>
        </p:nvSpPr>
        <p:spPr>
          <a:xfrm>
            <a:off x="3884613" y="1"/>
            <a:ext cx="2971800" cy="214452"/>
          </a:xfrm>
          <a:prstGeom prst="rect">
            <a:avLst/>
          </a:prstGeom>
        </p:spPr>
        <p:txBody>
          <a:bodyPr vert="horz" lIns="216000" tIns="45720" rIns="216000" bIns="45720" rtlCol="0"/>
          <a:lstStyle>
            <a:lvl1pPr algn="r">
              <a:defRPr sz="900"/>
            </a:lvl1pPr>
          </a:lstStyle>
          <a:p>
            <a:fld id="{6B8772CB-E7B8-41C1-95DC-B7BED37C05AE}" type="datetimeFigureOut">
              <a:rPr lang="en-GB" smtClean="0"/>
              <a:pPr/>
              <a:t>28/07/2016</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381000" y="4343400"/>
            <a:ext cx="6096000" cy="393644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217554"/>
            <a:ext cx="2971800" cy="214452"/>
          </a:xfrm>
          <a:prstGeom prst="rect">
            <a:avLst/>
          </a:prstGeom>
        </p:spPr>
        <p:txBody>
          <a:bodyPr vert="horz" lIns="216000" tIns="45720" rIns="216000" bIns="45720" rtlCol="0" anchor="b"/>
          <a:lstStyle>
            <a:lvl1pPr algn="l">
              <a:defRPr sz="900"/>
            </a:lvl1pPr>
          </a:lstStyle>
          <a:p>
            <a:endParaRPr lang="en-GB"/>
          </a:p>
        </p:txBody>
      </p:sp>
      <p:sp>
        <p:nvSpPr>
          <p:cNvPr id="7" name="Slide Number Placeholder 6"/>
          <p:cNvSpPr>
            <a:spLocks noGrp="1"/>
          </p:cNvSpPr>
          <p:nvPr>
            <p:ph type="sldNum" sz="quarter" idx="5"/>
          </p:nvPr>
        </p:nvSpPr>
        <p:spPr>
          <a:xfrm>
            <a:off x="3884613" y="217554"/>
            <a:ext cx="2971800" cy="214452"/>
          </a:xfrm>
          <a:prstGeom prst="rect">
            <a:avLst/>
          </a:prstGeom>
        </p:spPr>
        <p:txBody>
          <a:bodyPr vert="horz" lIns="216000" tIns="45720" rIns="216000" bIns="45720" rtlCol="0" anchor="b"/>
          <a:lstStyle>
            <a:lvl1pPr algn="r">
              <a:defRPr sz="900"/>
            </a:lvl1pPr>
          </a:lstStyle>
          <a:p>
            <a:fld id="{576E89B1-B476-4C59-A1AE-E6F2A1941AB8}" type="slidenum">
              <a:rPr lang="en-GB" smtClean="0"/>
              <a:pPr/>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21" y="8374531"/>
            <a:ext cx="800022" cy="6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79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a:t>
            </a:fld>
            <a:endParaRPr lang="en-GB" dirty="0"/>
          </a:p>
        </p:txBody>
      </p:sp>
    </p:spTree>
    <p:extLst>
      <p:ext uri="{BB962C8B-B14F-4D97-AF65-F5344CB8AC3E}">
        <p14:creationId xmlns:p14="http://schemas.microsoft.com/office/powerpoint/2010/main" val="171054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01B50598-E55B-4F59-AAA2-02F5EB8F783B}" type="slidenum">
              <a:rPr lang="en-GB" smtClean="0"/>
              <a:pPr fontAlgn="base">
                <a:spcBef>
                  <a:spcPct val="0"/>
                </a:spcBef>
                <a:spcAft>
                  <a:spcPct val="0"/>
                </a:spcAft>
                <a:defRPr/>
              </a:pPr>
              <a:t>12</a:t>
            </a:fld>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EDBCD5B9-D287-49EE-92FC-0D8B3085A2BE}" type="slidenum">
              <a:rPr lang="en-GB" smtClean="0"/>
              <a:pPr>
                <a:defRPr/>
              </a:pPr>
              <a:t>13</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14</a:t>
            </a:fld>
            <a:endParaRPr lang="en-GB" dirty="0"/>
          </a:p>
        </p:txBody>
      </p:sp>
    </p:spTree>
    <p:extLst>
      <p:ext uri="{BB962C8B-B14F-4D97-AF65-F5344CB8AC3E}">
        <p14:creationId xmlns:p14="http://schemas.microsoft.com/office/powerpoint/2010/main" val="1674820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15</a:t>
            </a:fld>
            <a:endParaRPr lang="en-GB" dirty="0"/>
          </a:p>
        </p:txBody>
      </p:sp>
    </p:spTree>
    <p:extLst>
      <p:ext uri="{BB962C8B-B14F-4D97-AF65-F5344CB8AC3E}">
        <p14:creationId xmlns:p14="http://schemas.microsoft.com/office/powerpoint/2010/main" val="2491373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16</a:t>
            </a:fld>
            <a:endParaRPr lang="en-GB" dirty="0"/>
          </a:p>
        </p:txBody>
      </p:sp>
    </p:spTree>
    <p:extLst>
      <p:ext uri="{BB962C8B-B14F-4D97-AF65-F5344CB8AC3E}">
        <p14:creationId xmlns:p14="http://schemas.microsoft.com/office/powerpoint/2010/main" val="2770675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17</a:t>
            </a:fld>
            <a:endParaRPr lang="en-GB" dirty="0"/>
          </a:p>
        </p:txBody>
      </p:sp>
    </p:spTree>
    <p:extLst>
      <p:ext uri="{BB962C8B-B14F-4D97-AF65-F5344CB8AC3E}">
        <p14:creationId xmlns:p14="http://schemas.microsoft.com/office/powerpoint/2010/main" val="251622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18</a:t>
            </a:fld>
            <a:endParaRPr lang="en-GB" dirty="0"/>
          </a:p>
        </p:txBody>
      </p:sp>
    </p:spTree>
    <p:extLst>
      <p:ext uri="{BB962C8B-B14F-4D97-AF65-F5344CB8AC3E}">
        <p14:creationId xmlns:p14="http://schemas.microsoft.com/office/powerpoint/2010/main" val="1086057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19</a:t>
            </a:fld>
            <a:endParaRPr lang="en-GB" dirty="0"/>
          </a:p>
        </p:txBody>
      </p:sp>
    </p:spTree>
    <p:extLst>
      <p:ext uri="{BB962C8B-B14F-4D97-AF65-F5344CB8AC3E}">
        <p14:creationId xmlns:p14="http://schemas.microsoft.com/office/powerpoint/2010/main" val="1594550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20</a:t>
            </a:fld>
            <a:endParaRPr lang="en-GB" dirty="0"/>
          </a:p>
        </p:txBody>
      </p:sp>
    </p:spTree>
    <p:extLst>
      <p:ext uri="{BB962C8B-B14F-4D97-AF65-F5344CB8AC3E}">
        <p14:creationId xmlns:p14="http://schemas.microsoft.com/office/powerpoint/2010/main" val="1594550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21</a:t>
            </a:fld>
            <a:endParaRPr lang="en-GB" dirty="0"/>
          </a:p>
        </p:txBody>
      </p:sp>
    </p:spTree>
    <p:extLst>
      <p:ext uri="{BB962C8B-B14F-4D97-AF65-F5344CB8AC3E}">
        <p14:creationId xmlns:p14="http://schemas.microsoft.com/office/powerpoint/2010/main" val="1729996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4</a:t>
            </a:fld>
            <a:endParaRPr lang="en-GB" dirty="0"/>
          </a:p>
        </p:txBody>
      </p:sp>
    </p:spTree>
    <p:extLst>
      <p:ext uri="{BB962C8B-B14F-4D97-AF65-F5344CB8AC3E}">
        <p14:creationId xmlns:p14="http://schemas.microsoft.com/office/powerpoint/2010/main" val="2374799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22</a:t>
            </a:fld>
            <a:endParaRPr lang="en-GB" dirty="0"/>
          </a:p>
        </p:txBody>
      </p:sp>
    </p:spTree>
    <p:extLst>
      <p:ext uri="{BB962C8B-B14F-4D97-AF65-F5344CB8AC3E}">
        <p14:creationId xmlns:p14="http://schemas.microsoft.com/office/powerpoint/2010/main" val="190097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23</a:t>
            </a:fld>
            <a:endParaRPr lang="en-GB" dirty="0"/>
          </a:p>
        </p:txBody>
      </p:sp>
    </p:spTree>
    <p:extLst>
      <p:ext uri="{BB962C8B-B14F-4D97-AF65-F5344CB8AC3E}">
        <p14:creationId xmlns:p14="http://schemas.microsoft.com/office/powerpoint/2010/main" val="3454295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24</a:t>
            </a:fld>
            <a:endParaRPr lang="en-GB" dirty="0"/>
          </a:p>
        </p:txBody>
      </p:sp>
    </p:spTree>
    <p:extLst>
      <p:ext uri="{BB962C8B-B14F-4D97-AF65-F5344CB8AC3E}">
        <p14:creationId xmlns:p14="http://schemas.microsoft.com/office/powerpoint/2010/main" val="1155466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25</a:t>
            </a:fld>
            <a:endParaRPr lang="en-GB" dirty="0"/>
          </a:p>
        </p:txBody>
      </p:sp>
    </p:spTree>
    <p:extLst>
      <p:ext uri="{BB962C8B-B14F-4D97-AF65-F5344CB8AC3E}">
        <p14:creationId xmlns:p14="http://schemas.microsoft.com/office/powerpoint/2010/main" val="2917196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26</a:t>
            </a:fld>
            <a:endParaRPr lang="en-GB" dirty="0"/>
          </a:p>
        </p:txBody>
      </p:sp>
    </p:spTree>
    <p:extLst>
      <p:ext uri="{BB962C8B-B14F-4D97-AF65-F5344CB8AC3E}">
        <p14:creationId xmlns:p14="http://schemas.microsoft.com/office/powerpoint/2010/main" val="4197324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27</a:t>
            </a:fld>
            <a:endParaRPr lang="en-GB" dirty="0"/>
          </a:p>
        </p:txBody>
      </p:sp>
    </p:spTree>
    <p:extLst>
      <p:ext uri="{BB962C8B-B14F-4D97-AF65-F5344CB8AC3E}">
        <p14:creationId xmlns:p14="http://schemas.microsoft.com/office/powerpoint/2010/main" val="1594550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28</a:t>
            </a:fld>
            <a:endParaRPr lang="en-GB" dirty="0"/>
          </a:p>
        </p:txBody>
      </p:sp>
    </p:spTree>
    <p:extLst>
      <p:ext uri="{BB962C8B-B14F-4D97-AF65-F5344CB8AC3E}">
        <p14:creationId xmlns:p14="http://schemas.microsoft.com/office/powerpoint/2010/main" val="2928605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29</a:t>
            </a:fld>
            <a:endParaRPr lang="en-GB" dirty="0"/>
          </a:p>
        </p:txBody>
      </p:sp>
    </p:spTree>
    <p:extLst>
      <p:ext uri="{BB962C8B-B14F-4D97-AF65-F5344CB8AC3E}">
        <p14:creationId xmlns:p14="http://schemas.microsoft.com/office/powerpoint/2010/main" val="12176675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6E89B1-B476-4C59-A1AE-E6F2A1941AB8}" type="slidenum">
              <a:rPr lang="en-GB" smtClean="0"/>
              <a:pPr/>
              <a:t>30</a:t>
            </a:fld>
            <a:endParaRPr lang="en-GB" dirty="0"/>
          </a:p>
        </p:txBody>
      </p:sp>
    </p:spTree>
    <p:extLst>
      <p:ext uri="{BB962C8B-B14F-4D97-AF65-F5344CB8AC3E}">
        <p14:creationId xmlns:p14="http://schemas.microsoft.com/office/powerpoint/2010/main" val="1539197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A6A97FBA-35D2-4083-ABCD-878E626A2A6D}" type="slidenum">
              <a:rPr lang="en-GB" smtClean="0"/>
              <a:pPr fontAlgn="base">
                <a:spcBef>
                  <a:spcPct val="0"/>
                </a:spcBef>
                <a:spcAft>
                  <a:spcPct val="0"/>
                </a:spcAft>
                <a:defRPr/>
              </a:pPr>
              <a:t>5</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AB429AA4-8B08-46F6-8D9B-988C0415995A}" type="slidenum">
              <a:rPr lang="en-GB" smtClean="0"/>
              <a:pPr fontAlgn="base">
                <a:spcBef>
                  <a:spcPct val="0"/>
                </a:spcBef>
                <a:spcAft>
                  <a:spcPct val="0"/>
                </a:spcAft>
                <a:defRPr/>
              </a:pPr>
              <a:t>6</a:t>
            </a:fld>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8A985690-05B8-4737-8FD5-6AA6F60FFAF5}" type="slidenum">
              <a:rPr lang="en-GB" smtClean="0"/>
              <a:pPr fontAlgn="base">
                <a:spcBef>
                  <a:spcPct val="0"/>
                </a:spcBef>
                <a:spcAft>
                  <a:spcPct val="0"/>
                </a:spcAft>
                <a:defRPr/>
              </a:pPr>
              <a:t>7</a:t>
            </a:fld>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31023D71-0EB7-48A0-BEAA-F14AC41C5F58}" type="slidenum">
              <a:rPr lang="en-GB" smtClean="0"/>
              <a:pPr fontAlgn="base">
                <a:spcBef>
                  <a:spcPct val="0"/>
                </a:spcBef>
                <a:spcAft>
                  <a:spcPct val="0"/>
                </a:spcAft>
                <a:defRPr/>
              </a:pPr>
              <a:t>8</a:t>
            </a:fld>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F1008F0C-C4BD-453F-8F32-4FCDC524F6D3}" type="slidenum">
              <a:rPr lang="en-GB" smtClean="0"/>
              <a:pPr fontAlgn="base">
                <a:spcBef>
                  <a:spcPct val="0"/>
                </a:spcBef>
                <a:spcAft>
                  <a:spcPct val="0"/>
                </a:spcAft>
                <a:defRPr/>
              </a:pPr>
              <a:t>9</a:t>
            </a:fld>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17D441CF-3836-4865-A61A-C0B663B9BAE6}" type="slidenum">
              <a:rPr lang="en-GB" smtClean="0"/>
              <a:pPr fontAlgn="base">
                <a:spcBef>
                  <a:spcPct val="0"/>
                </a:spcBef>
                <a:spcAft>
                  <a:spcPct val="0"/>
                </a:spcAft>
                <a:defRPr/>
              </a:pPr>
              <a:t>10</a:t>
            </a:fld>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831A74CF-B40A-406A-9F8C-C3C20518DA31}" type="slidenum">
              <a:rPr lang="en-GB" smtClean="0"/>
              <a:pPr fontAlgn="base">
                <a:spcBef>
                  <a:spcPct val="0"/>
                </a:spcBef>
                <a:spcAft>
                  <a:spcPct val="0"/>
                </a:spcAft>
                <a:defRPr/>
              </a:pPr>
              <a:t>11</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284800" y="1312863"/>
            <a:ext cx="3542400" cy="1531543"/>
          </a:xfrm>
        </p:spPr>
        <p:txBody>
          <a:bodyPr anchor="b"/>
          <a:lstStyle>
            <a:lvl1pPr algn="r">
              <a:lnSpc>
                <a:spcPct val="85000"/>
              </a:lnSpc>
              <a:defRPr sz="3200"/>
            </a:lvl1pPr>
          </a:lstStyle>
          <a:p>
            <a:pPr lvl="0"/>
            <a:r>
              <a:rPr lang="en-US" noProof="0" smtClean="0"/>
              <a:t>Click to edit Master title style</a:t>
            </a:r>
            <a:endParaRPr lang="en-GB" noProof="0" dirty="0" smtClean="0"/>
          </a:p>
        </p:txBody>
      </p:sp>
      <p:sp>
        <p:nvSpPr>
          <p:cNvPr id="3075" name="Rectangle 3"/>
          <p:cNvSpPr>
            <a:spLocks noGrp="1" noChangeArrowheads="1"/>
          </p:cNvSpPr>
          <p:nvPr>
            <p:ph type="subTitle" idx="1"/>
          </p:nvPr>
        </p:nvSpPr>
        <p:spPr>
          <a:xfrm>
            <a:off x="5283881" y="3025462"/>
            <a:ext cx="3543319" cy="684586"/>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en-US" noProof="0" smtClean="0"/>
              <a:t>Click to edit Master subtitle style</a:t>
            </a:r>
            <a:endParaRPr lang="en-GB" noProof="0" dirty="0" smtClean="0"/>
          </a:p>
        </p:txBody>
      </p:sp>
      <p:sp>
        <p:nvSpPr>
          <p:cNvPr id="7"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8"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9"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19521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8"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9"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10" name="Content Placeholder 2"/>
          <p:cNvSpPr>
            <a:spLocks noGrp="1"/>
          </p:cNvSpPr>
          <p:nvPr>
            <p:ph idx="10"/>
          </p:nvPr>
        </p:nvSpPr>
        <p:spPr>
          <a:xfrm>
            <a:off x="4730400" y="1312223"/>
            <a:ext cx="40968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Content Placeholder 2"/>
          <p:cNvSpPr>
            <a:spLocks noGrp="1"/>
          </p:cNvSpPr>
          <p:nvPr>
            <p:ph idx="26"/>
          </p:nvPr>
        </p:nvSpPr>
        <p:spPr>
          <a:xfrm>
            <a:off x="316801" y="1312223"/>
            <a:ext cx="40968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Content Placeholder 2"/>
          <p:cNvSpPr>
            <a:spLocks noGrp="1"/>
          </p:cNvSpPr>
          <p:nvPr>
            <p:ph idx="27"/>
          </p:nvPr>
        </p:nvSpPr>
        <p:spPr>
          <a:xfrm>
            <a:off x="4729512" y="2873480"/>
            <a:ext cx="40968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Content Placeholder 2"/>
          <p:cNvSpPr>
            <a:spLocks noGrp="1"/>
          </p:cNvSpPr>
          <p:nvPr>
            <p:ph idx="28"/>
          </p:nvPr>
        </p:nvSpPr>
        <p:spPr>
          <a:xfrm>
            <a:off x="315913" y="2873480"/>
            <a:ext cx="40968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112369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33" name="Content Placeholder 2"/>
          <p:cNvSpPr>
            <a:spLocks noGrp="1"/>
          </p:cNvSpPr>
          <p:nvPr>
            <p:ph idx="1"/>
          </p:nvPr>
        </p:nvSpPr>
        <p:spPr>
          <a:xfrm>
            <a:off x="316800" y="1312223"/>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4" name="Content Placeholder 2"/>
          <p:cNvSpPr>
            <a:spLocks noGrp="1"/>
          </p:cNvSpPr>
          <p:nvPr>
            <p:ph idx="10"/>
          </p:nvPr>
        </p:nvSpPr>
        <p:spPr>
          <a:xfrm>
            <a:off x="3260375" y="1312223"/>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5" name="Content Placeholder 2"/>
          <p:cNvSpPr>
            <a:spLocks noGrp="1"/>
          </p:cNvSpPr>
          <p:nvPr>
            <p:ph idx="11"/>
          </p:nvPr>
        </p:nvSpPr>
        <p:spPr>
          <a:xfrm>
            <a:off x="6203950" y="1312223"/>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7" name="Content Placeholder 2"/>
          <p:cNvSpPr>
            <a:spLocks noGrp="1"/>
          </p:cNvSpPr>
          <p:nvPr>
            <p:ph idx="12"/>
          </p:nvPr>
        </p:nvSpPr>
        <p:spPr>
          <a:xfrm>
            <a:off x="316800" y="2873480"/>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2"/>
          <p:cNvSpPr>
            <a:spLocks noGrp="1"/>
          </p:cNvSpPr>
          <p:nvPr>
            <p:ph idx="13"/>
          </p:nvPr>
        </p:nvSpPr>
        <p:spPr>
          <a:xfrm>
            <a:off x="3260375" y="2873480"/>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9" name="Content Placeholder 2"/>
          <p:cNvSpPr>
            <a:spLocks noGrp="1"/>
          </p:cNvSpPr>
          <p:nvPr>
            <p:ph idx="14"/>
          </p:nvPr>
        </p:nvSpPr>
        <p:spPr>
          <a:xfrm>
            <a:off x="6203950" y="2873480"/>
            <a:ext cx="2623250" cy="1396895"/>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6"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7"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984161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9144000" cy="5143500"/>
          </a:xfr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1"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N. V. Hartvig - Setting Release Limits</a:t>
            </a:r>
            <a:endParaRPr lang="en-GB" dirty="0"/>
          </a:p>
        </p:txBody>
      </p:sp>
      <p:sp>
        <p:nvSpPr>
          <p:cNvPr id="12"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US" smtClean="0"/>
              <a:t>18 May 2016</a:t>
            </a:r>
            <a:endParaRPr lang="en-GB"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59350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9144000" cy="2648932"/>
          </a:xfr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8" name="Content Placeholder 2"/>
          <p:cNvSpPr>
            <a:spLocks noGrp="1"/>
          </p:cNvSpPr>
          <p:nvPr>
            <p:ph idx="25"/>
          </p:nvPr>
        </p:nvSpPr>
        <p:spPr>
          <a:xfrm>
            <a:off x="316800" y="2873479"/>
            <a:ext cx="85104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3"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N. V. Hartvig - Setting Release Limits</a:t>
            </a:r>
            <a:endParaRPr lang="en-GB" dirty="0"/>
          </a:p>
        </p:txBody>
      </p:sp>
      <p:sp>
        <p:nvSpPr>
          <p:cNvPr id="14"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US" smtClean="0"/>
              <a:t>18 May 2016</a:t>
            </a:r>
            <a:endParaRPr lang="en-GB" dirty="0"/>
          </a:p>
        </p:txBody>
      </p:sp>
      <p:sp>
        <p:nvSpPr>
          <p:cNvPr id="15"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694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1312224"/>
            <a:ext cx="9144000" cy="2955788"/>
          </a:xfr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3"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1"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2"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817426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4566390" cy="5143500"/>
          </a:xfr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5" name="Title 1"/>
          <p:cNvSpPr>
            <a:spLocks noGrp="1"/>
          </p:cNvSpPr>
          <p:nvPr>
            <p:ph type="title"/>
          </p:nvPr>
        </p:nvSpPr>
        <p:spPr>
          <a:xfrm>
            <a:off x="4873445" y="515420"/>
            <a:ext cx="3953755" cy="391412"/>
          </a:xfrm>
        </p:spPr>
        <p:txBody>
          <a:bodyPr anchor="ctr" anchorCtr="0"/>
          <a:lstStyle>
            <a:lvl1pPr>
              <a:defRPr sz="2400"/>
            </a:lvl1pPr>
          </a:lstStyle>
          <a:p>
            <a:r>
              <a:rPr lang="en-US" noProof="0" smtClean="0"/>
              <a:t>Click to edit Master title style</a:t>
            </a:r>
            <a:endParaRPr lang="en-GB" noProof="0" dirty="0"/>
          </a:p>
        </p:txBody>
      </p:sp>
      <p:sp>
        <p:nvSpPr>
          <p:cNvPr id="14" name="Content Placeholder 2"/>
          <p:cNvSpPr>
            <a:spLocks noGrp="1"/>
          </p:cNvSpPr>
          <p:nvPr>
            <p:ph idx="11"/>
          </p:nvPr>
        </p:nvSpPr>
        <p:spPr>
          <a:xfrm>
            <a:off x="4873445" y="1312223"/>
            <a:ext cx="3953755" cy="2955789"/>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Rectangle 5"/>
          <p:cNvSpPr>
            <a:spLocks noGrp="1" noChangeArrowheads="1"/>
          </p:cNvSpPr>
          <p:nvPr>
            <p:ph type="ftr" sz="quarter" idx="3"/>
          </p:nvPr>
        </p:nvSpPr>
        <p:spPr bwMode="auto">
          <a:xfrm>
            <a:off x="4873445" y="103907"/>
            <a:ext cx="2199874"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3"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769725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316800" y="1312224"/>
            <a:ext cx="8510400" cy="2955788"/>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2"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3"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778043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4731411" y="1312224"/>
            <a:ext cx="4093768" cy="2955788"/>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3"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26" name="Content Placeholder 2"/>
          <p:cNvSpPr>
            <a:spLocks noGrp="1"/>
          </p:cNvSpPr>
          <p:nvPr>
            <p:ph idx="1"/>
          </p:nvPr>
        </p:nvSpPr>
        <p:spPr>
          <a:xfrm>
            <a:off x="316801" y="1312223"/>
            <a:ext cx="4096800"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4"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5"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595665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318821" y="1312223"/>
            <a:ext cx="5564631"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Picture Placeholder 8"/>
          <p:cNvSpPr>
            <a:spLocks noGrp="1"/>
          </p:cNvSpPr>
          <p:nvPr>
            <p:ph type="pic" sz="quarter" idx="14"/>
          </p:nvPr>
        </p:nvSpPr>
        <p:spPr>
          <a:xfrm>
            <a:off x="6202272" y="1312224"/>
            <a:ext cx="2624927" cy="2955788"/>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3"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4"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5"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31674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p:nvPr>
        </p:nvSpPr>
        <p:spPr>
          <a:xfrm>
            <a:off x="6937200" y="1312224"/>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4" name="Content Placeholder 2"/>
          <p:cNvSpPr>
            <a:spLocks noGrp="1"/>
          </p:cNvSpPr>
          <p:nvPr>
            <p:ph idx="18"/>
          </p:nvPr>
        </p:nvSpPr>
        <p:spPr>
          <a:xfrm>
            <a:off x="318821" y="1312223"/>
            <a:ext cx="6308887"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3"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5"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411315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316800" y="1312223"/>
            <a:ext cx="8510400"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7"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8"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9"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18118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318821" y="1312223"/>
            <a:ext cx="4099651"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9"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29" name="Picture Placeholder 8"/>
          <p:cNvSpPr>
            <a:spLocks noGrp="1"/>
          </p:cNvSpPr>
          <p:nvPr>
            <p:ph type="pic" sz="quarter" idx="27"/>
          </p:nvPr>
        </p:nvSpPr>
        <p:spPr>
          <a:xfrm>
            <a:off x="6937200" y="1312224"/>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30" name="Picture Placeholder 8"/>
          <p:cNvSpPr>
            <a:spLocks noGrp="1"/>
          </p:cNvSpPr>
          <p:nvPr>
            <p:ph type="pic" sz="quarter" idx="28"/>
          </p:nvPr>
        </p:nvSpPr>
        <p:spPr>
          <a:xfrm>
            <a:off x="4726874" y="1312222"/>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2"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3"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83619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29" name="Picture Placeholder 8"/>
          <p:cNvSpPr>
            <a:spLocks noGrp="1"/>
          </p:cNvSpPr>
          <p:nvPr>
            <p:ph type="pic" sz="quarter" idx="27"/>
          </p:nvPr>
        </p:nvSpPr>
        <p:spPr>
          <a:xfrm>
            <a:off x="6937200" y="1312224"/>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30" name="Picture Placeholder 8"/>
          <p:cNvSpPr>
            <a:spLocks noGrp="1"/>
          </p:cNvSpPr>
          <p:nvPr>
            <p:ph type="pic" sz="quarter" idx="28"/>
          </p:nvPr>
        </p:nvSpPr>
        <p:spPr>
          <a:xfrm>
            <a:off x="4726874" y="1312222"/>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31" name="Picture Placeholder 8"/>
          <p:cNvSpPr>
            <a:spLocks noGrp="1"/>
          </p:cNvSpPr>
          <p:nvPr>
            <p:ph type="pic" sz="quarter" idx="29"/>
          </p:nvPr>
        </p:nvSpPr>
        <p:spPr>
          <a:xfrm>
            <a:off x="2521837" y="1312222"/>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32" name="Picture Placeholder 8"/>
          <p:cNvSpPr>
            <a:spLocks noGrp="1"/>
          </p:cNvSpPr>
          <p:nvPr>
            <p:ph type="pic" sz="quarter" idx="30"/>
          </p:nvPr>
        </p:nvSpPr>
        <p:spPr>
          <a:xfrm>
            <a:off x="316800" y="1312222"/>
            <a:ext cx="1890000" cy="2955788"/>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en-US" noProof="0" smtClean="0"/>
              <a:t>Click icon to add picture</a:t>
            </a:r>
            <a:endParaRPr lang="en-GB" noProof="0" dirty="0"/>
          </a:p>
        </p:txBody>
      </p:sp>
      <p:sp>
        <p:nvSpPr>
          <p:cNvPr id="13"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4"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80477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318821" y="1312223"/>
            <a:ext cx="2923653"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3" name="Media Placeholder 8"/>
          <p:cNvSpPr>
            <a:spLocks noGrp="1"/>
          </p:cNvSpPr>
          <p:nvPr>
            <p:ph type="media" sz="quarter" idx="18" hasCustomPrompt="1"/>
          </p:nvPr>
        </p:nvSpPr>
        <p:spPr>
          <a:xfrm>
            <a:off x="3578125" y="1309927"/>
            <a:ext cx="5258820" cy="2958085"/>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smtClean="0"/>
              <a:t>Click to add media size 16/9</a:t>
            </a:r>
            <a:endParaRPr lang="en-GB" noProof="0"/>
          </a:p>
        </p:txBody>
      </p:sp>
      <p:sp>
        <p:nvSpPr>
          <p:cNvPr id="16"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1"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2"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5"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111309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4891539" y="1309927"/>
            <a:ext cx="3945406" cy="2958085"/>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smtClean="0"/>
              <a:t>Click to add media size 4/3</a:t>
            </a:r>
            <a:endParaRPr lang="en-GB" noProof="0"/>
          </a:p>
        </p:txBody>
      </p:sp>
      <p:sp>
        <p:nvSpPr>
          <p:cNvPr id="17" name="Content Placeholder 2"/>
          <p:cNvSpPr>
            <a:spLocks noGrp="1"/>
          </p:cNvSpPr>
          <p:nvPr>
            <p:ph idx="24"/>
          </p:nvPr>
        </p:nvSpPr>
        <p:spPr>
          <a:xfrm>
            <a:off x="318821" y="1312223"/>
            <a:ext cx="4251592"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12"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3"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61520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9144000" cy="5143499"/>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smtClean="0"/>
              <a:t>Click to add media size 16:9</a:t>
            </a:r>
            <a:endParaRPr lang="en-GB" noProof="0"/>
          </a:p>
        </p:txBody>
      </p:sp>
      <p:sp>
        <p:nvSpPr>
          <p:cNvPr id="11"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N. V. Hartvig - Setting Release Limits</a:t>
            </a:r>
            <a:endParaRPr lang="en-GB" dirty="0"/>
          </a:p>
        </p:txBody>
      </p:sp>
      <p:sp>
        <p:nvSpPr>
          <p:cNvPr id="12"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US" smtClean="0"/>
              <a:t>18 May 2016</a:t>
            </a:r>
            <a:endParaRPr lang="en-GB"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1226509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316800" y="309039"/>
            <a:ext cx="8510400" cy="3958973"/>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a:extLst/>
        </p:spPr>
        <p:txBody>
          <a:bodyPr vert="horz" wrap="none" lIns="72000" tIns="72000" rIns="72000" bIns="72000" numCol="1" rtlCol="0" anchor="ctr" anchorCtr="0" compatLnSpc="1">
            <a:prstTxWarp prst="textNoShape">
              <a:avLst/>
            </a:prstTxWarp>
          </a:bodyPr>
          <a:lstStyle/>
          <a:p>
            <a:pPr marL="0" marR="0" indent="0" algn="ctr" defTabSz="1219200" rtl="0" eaLnBrk="1" fontAlgn="base" latinLnBrk="0" hangingPunct="1">
              <a:lnSpc>
                <a:spcPct val="100000"/>
              </a:lnSpc>
              <a:spcBef>
                <a:spcPct val="50000"/>
              </a:spcBef>
              <a:spcAft>
                <a:spcPct val="0"/>
              </a:spcAft>
              <a:buClrTx/>
              <a:buSzTx/>
              <a:buFontTx/>
              <a:buNone/>
              <a:tabLst/>
            </a:pPr>
            <a:endParaRPr kumimoji="0" lang="en-GB" sz="2400" b="1" i="0" u="none" strike="noStrike" cap="none" normalizeH="0" baseline="0" noProof="0" smtClean="0">
              <a:ln>
                <a:noFill/>
              </a:ln>
              <a:solidFill>
                <a:srgbClr val="001965"/>
              </a:solidFill>
              <a:effectLst/>
              <a:latin typeface="Verdana" pitchFamily="34" charset="0"/>
            </a:endParaRPr>
          </a:p>
        </p:txBody>
      </p:sp>
      <p:sp>
        <p:nvSpPr>
          <p:cNvPr id="21" name="Title 6"/>
          <p:cNvSpPr txBox="1">
            <a:spLocks/>
          </p:cNvSpPr>
          <p:nvPr userDrawn="1"/>
        </p:nvSpPr>
        <p:spPr bwMode="auto">
          <a:xfrm>
            <a:off x="318821" y="577310"/>
            <a:ext cx="8518124" cy="39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877888"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888" rtl="0" eaLnBrk="0" fontAlgn="base" hangingPunct="0">
              <a:spcBef>
                <a:spcPct val="0"/>
              </a:spcBef>
              <a:spcAft>
                <a:spcPct val="0"/>
              </a:spcAft>
              <a:defRPr sz="2700" b="1">
                <a:solidFill>
                  <a:srgbClr val="001965"/>
                </a:solidFill>
                <a:latin typeface="Verdana" pitchFamily="34" charset="0"/>
              </a:defRPr>
            </a:lvl2pPr>
            <a:lvl3pPr algn="l" defTabSz="877888" rtl="0" eaLnBrk="0" fontAlgn="base" hangingPunct="0">
              <a:spcBef>
                <a:spcPct val="0"/>
              </a:spcBef>
              <a:spcAft>
                <a:spcPct val="0"/>
              </a:spcAft>
              <a:defRPr sz="2700" b="1">
                <a:solidFill>
                  <a:srgbClr val="001965"/>
                </a:solidFill>
                <a:latin typeface="Verdana" pitchFamily="34" charset="0"/>
              </a:defRPr>
            </a:lvl3pPr>
            <a:lvl4pPr algn="l" defTabSz="877888" rtl="0" eaLnBrk="0" fontAlgn="base" hangingPunct="0">
              <a:spcBef>
                <a:spcPct val="0"/>
              </a:spcBef>
              <a:spcAft>
                <a:spcPct val="0"/>
              </a:spcAft>
              <a:defRPr sz="2700" b="1">
                <a:solidFill>
                  <a:srgbClr val="001965"/>
                </a:solidFill>
                <a:latin typeface="Verdana" pitchFamily="34" charset="0"/>
              </a:defRPr>
            </a:lvl4pPr>
            <a:lvl5pPr algn="l" defTabSz="877888" rtl="0" eaLnBrk="0" fontAlgn="base" hangingPunct="0">
              <a:spcBef>
                <a:spcPct val="0"/>
              </a:spcBef>
              <a:spcAft>
                <a:spcPct val="0"/>
              </a:spcAft>
              <a:defRPr sz="2700" b="1">
                <a:solidFill>
                  <a:srgbClr val="001965"/>
                </a:solidFill>
                <a:latin typeface="Verdana" pitchFamily="34" charset="0"/>
              </a:defRPr>
            </a:lvl5pPr>
            <a:lvl6pPr marL="329595" algn="l" defTabSz="878921" rtl="0" eaLnBrk="1" fontAlgn="base" hangingPunct="1">
              <a:spcBef>
                <a:spcPct val="0"/>
              </a:spcBef>
              <a:spcAft>
                <a:spcPct val="0"/>
              </a:spcAft>
              <a:defRPr sz="2700" b="1">
                <a:solidFill>
                  <a:srgbClr val="001965"/>
                </a:solidFill>
                <a:latin typeface="Verdana" pitchFamily="34" charset="0"/>
              </a:defRPr>
            </a:lvl6pPr>
            <a:lvl7pPr marL="659191" algn="l" defTabSz="878921" rtl="0" eaLnBrk="1" fontAlgn="base" hangingPunct="1">
              <a:spcBef>
                <a:spcPct val="0"/>
              </a:spcBef>
              <a:spcAft>
                <a:spcPct val="0"/>
              </a:spcAft>
              <a:defRPr sz="2700" b="1">
                <a:solidFill>
                  <a:srgbClr val="001965"/>
                </a:solidFill>
                <a:latin typeface="Verdana" pitchFamily="34" charset="0"/>
              </a:defRPr>
            </a:lvl7pPr>
            <a:lvl8pPr marL="988786" algn="l" defTabSz="878921" rtl="0" eaLnBrk="1" fontAlgn="base" hangingPunct="1">
              <a:spcBef>
                <a:spcPct val="0"/>
              </a:spcBef>
              <a:spcAft>
                <a:spcPct val="0"/>
              </a:spcAft>
              <a:defRPr sz="2700" b="1">
                <a:solidFill>
                  <a:srgbClr val="001965"/>
                </a:solidFill>
                <a:latin typeface="Verdana" pitchFamily="34" charset="0"/>
              </a:defRPr>
            </a:lvl8pPr>
            <a:lvl9pPr marL="1318382" algn="l" defTabSz="878921" rtl="0" eaLnBrk="1" fontAlgn="base" hangingPunct="1">
              <a:spcBef>
                <a:spcPct val="0"/>
              </a:spcBef>
              <a:spcAft>
                <a:spcPct val="0"/>
              </a:spcAft>
              <a:defRPr sz="2700" b="1">
                <a:solidFill>
                  <a:srgbClr val="001965"/>
                </a:solidFill>
                <a:latin typeface="Verdana" pitchFamily="34" charset="0"/>
              </a:defRPr>
            </a:lvl9pPr>
          </a:lstStyle>
          <a:p>
            <a:r>
              <a:rPr lang="en-GB" noProof="0" dirty="0" smtClean="0"/>
              <a:t>Title</a:t>
            </a:r>
            <a:endParaRPr lang="en-GB" noProof="0" dirty="0"/>
          </a:p>
        </p:txBody>
      </p:sp>
      <p:sp>
        <p:nvSpPr>
          <p:cNvPr id="15" name="TextBox 14"/>
          <p:cNvSpPr txBox="1"/>
          <p:nvPr userDrawn="1"/>
        </p:nvSpPr>
        <p:spPr>
          <a:xfrm>
            <a:off x="2748809" y="2524536"/>
            <a:ext cx="3633374" cy="276999"/>
          </a:xfrm>
          <a:prstGeom prst="rect">
            <a:avLst/>
          </a:prstGeom>
          <a:noFill/>
        </p:spPr>
        <p:txBody>
          <a:bodyPr wrap="square" rtlCol="0">
            <a:spAutoFit/>
          </a:bodyPr>
          <a:lstStyle/>
          <a:p>
            <a:pPr algn="ctr"/>
            <a:r>
              <a:rPr lang="en-GB" sz="1200" b="0" noProof="0" dirty="0" smtClean="0">
                <a:solidFill>
                  <a:schemeClr val="accent5"/>
                </a:solidFill>
              </a:rPr>
              <a:t>Keep all content in this area</a:t>
            </a:r>
            <a:endParaRPr lang="en-GB" sz="1200" b="0" noProof="0" dirty="0">
              <a:solidFill>
                <a:schemeClr val="accent5"/>
              </a:solidFill>
            </a:endParaRPr>
          </a:p>
        </p:txBody>
      </p:sp>
      <p:sp>
        <p:nvSpPr>
          <p:cNvPr id="28" name="TextBox 27"/>
          <p:cNvSpPr txBox="1"/>
          <p:nvPr userDrawn="1"/>
        </p:nvSpPr>
        <p:spPr>
          <a:xfrm>
            <a:off x="318820" y="1312223"/>
            <a:ext cx="8518125" cy="369332"/>
          </a:xfrm>
          <a:prstGeom prst="rect">
            <a:avLst/>
          </a:prstGeom>
          <a:noFill/>
        </p:spPr>
        <p:txBody>
          <a:bodyPr wrap="square" rtlCol="0">
            <a:spAutoFit/>
          </a:bodyPr>
          <a:lstStyle/>
          <a:p>
            <a:endParaRPr lang="en-GB" noProof="0"/>
          </a:p>
        </p:txBody>
      </p:sp>
      <p:sp>
        <p:nvSpPr>
          <p:cNvPr id="30" name="Rectangle 29"/>
          <p:cNvSpPr/>
          <p:nvPr userDrawn="1"/>
        </p:nvSpPr>
        <p:spPr bwMode="auto">
          <a:xfrm>
            <a:off x="316800" y="1312222"/>
            <a:ext cx="8510401" cy="2955789"/>
          </a:xfrm>
          <a:prstGeom prst="rect">
            <a:avLst/>
          </a:prstGeom>
          <a:noFill/>
          <a:ln w="3175" cap="flat" cmpd="sng" algn="ctr">
            <a:solidFill>
              <a:schemeClr val="accent5"/>
            </a:solidFill>
            <a:prstDash val="solid"/>
            <a:round/>
            <a:headEnd type="none" w="med" len="med"/>
            <a:tailEnd type="none" w="med" len="med"/>
          </a:ln>
          <a:effectLst/>
          <a:extLst/>
        </p:spPr>
        <p:txBody>
          <a:bodyPr vert="horz" wrap="none" lIns="0" tIns="0" rIns="0" bIns="0" numCol="1" rtlCol="0" anchor="t" anchorCtr="0" compatLnSpc="1">
            <a:prstTxWarp prst="textNoShape">
              <a:avLst/>
            </a:prstTxWarp>
          </a:bodyPr>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itchFamily="34" charset="0"/>
              <a:buChar char="•"/>
              <a:tabLst/>
            </a:pPr>
            <a:r>
              <a:rPr kumimoji="0" lang="en-GB" sz="1800" b="0" i="0" u="none" strike="noStrike" cap="none" normalizeH="0" baseline="0" noProof="0" dirty="0" smtClean="0">
                <a:ln>
                  <a:noFill/>
                </a:ln>
                <a:solidFill>
                  <a:srgbClr val="001965"/>
                </a:solidFill>
                <a:effectLst/>
                <a:latin typeface="Verdana" pitchFamily="34" charset="0"/>
              </a:rPr>
              <a:t>Content area</a:t>
            </a:r>
          </a:p>
        </p:txBody>
      </p:sp>
      <p:sp>
        <p:nvSpPr>
          <p:cNvPr id="31" name="TextBox 30"/>
          <p:cNvSpPr txBox="1"/>
          <p:nvPr userDrawn="1"/>
        </p:nvSpPr>
        <p:spPr>
          <a:xfrm>
            <a:off x="316800" y="964459"/>
            <a:ext cx="4572008" cy="276999"/>
          </a:xfrm>
          <a:prstGeom prst="rect">
            <a:avLst/>
          </a:prstGeom>
          <a:noFill/>
        </p:spPr>
        <p:txBody>
          <a:bodyPr wrap="square" rtlCol="0">
            <a:spAutoFit/>
          </a:bodyPr>
          <a:lstStyle/>
          <a:p>
            <a:pPr algn="l"/>
            <a:r>
              <a:rPr lang="en-GB" sz="1200" b="0" noProof="0" dirty="0" smtClean="0">
                <a:solidFill>
                  <a:schemeClr val="accent5"/>
                </a:solidFill>
              </a:rPr>
              <a:t>Keep</a:t>
            </a:r>
            <a:r>
              <a:rPr lang="en-GB" sz="1200" b="0" baseline="0" noProof="0" dirty="0" smtClean="0">
                <a:solidFill>
                  <a:schemeClr val="accent5"/>
                </a:solidFill>
              </a:rPr>
              <a:t> all titles, </a:t>
            </a:r>
            <a:r>
              <a:rPr lang="en-GB" sz="1200" b="0" baseline="0" noProof="0" dirty="0" err="1" smtClean="0">
                <a:solidFill>
                  <a:schemeClr val="accent5"/>
                </a:solidFill>
              </a:rPr>
              <a:t>trompets</a:t>
            </a:r>
            <a:r>
              <a:rPr lang="en-GB" sz="1200" b="0" baseline="0" noProof="0" dirty="0" smtClean="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4919812" y="329740"/>
            <a:ext cx="3909190" cy="276999"/>
          </a:xfrm>
          <a:prstGeom prst="rect">
            <a:avLst/>
          </a:prstGeom>
          <a:noFill/>
        </p:spPr>
        <p:txBody>
          <a:bodyPr wrap="square" rtlCol="0">
            <a:spAutoFit/>
          </a:bodyPr>
          <a:lstStyle/>
          <a:p>
            <a:pPr algn="r"/>
            <a:r>
              <a:rPr lang="en-GB" sz="1200" b="0" noProof="0" smtClean="0">
                <a:solidFill>
                  <a:schemeClr val="accent5"/>
                </a:solidFill>
              </a:rPr>
              <a:t>Never</a:t>
            </a:r>
            <a:r>
              <a:rPr lang="en-GB" sz="1200" b="0" baseline="0" noProof="0" smtClean="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7"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8"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44548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N. V. Hartvig - Setting Release Limits</a:t>
            </a:r>
            <a:endParaRPr lang="en-GB"/>
          </a:p>
        </p:txBody>
      </p:sp>
      <p:sp>
        <p:nvSpPr>
          <p:cNvPr id="5" name="Rectangle 23"/>
          <p:cNvSpPr>
            <a:spLocks noGrp="1" noChangeArrowheads="1"/>
          </p:cNvSpPr>
          <p:nvPr>
            <p:ph type="sldNum" sz="quarter" idx="11"/>
          </p:nvPr>
        </p:nvSpPr>
        <p:spPr>
          <a:ln/>
        </p:spPr>
        <p:txBody>
          <a:bodyPr/>
          <a:lstStyle>
            <a:lvl1pPr>
              <a:defRPr/>
            </a:lvl1pPr>
          </a:lstStyle>
          <a:p>
            <a:pPr>
              <a:defRPr/>
            </a:pPr>
            <a:r>
              <a:rPr lang="en-GB"/>
              <a:t>Slide no </a:t>
            </a:r>
            <a:fld id="{6099DA06-7D12-41B8-8293-22EF37232A94}" type="slidenum">
              <a:rPr lang="en-GB"/>
              <a:pPr>
                <a:defRPr/>
              </a:pPr>
              <a:t>‹#›</a:t>
            </a:fld>
            <a:endParaRPr lang="en-GB"/>
          </a:p>
        </p:txBody>
      </p:sp>
      <p:sp>
        <p:nvSpPr>
          <p:cNvPr id="6" name="Rectangle 81"/>
          <p:cNvSpPr>
            <a:spLocks noGrp="1" noChangeArrowheads="1"/>
          </p:cNvSpPr>
          <p:nvPr>
            <p:ph type="dt" sz="half" idx="12"/>
          </p:nvPr>
        </p:nvSpPr>
        <p:spPr>
          <a:ln/>
        </p:spPr>
        <p:txBody>
          <a:bodyPr/>
          <a:lstStyle>
            <a:lvl1pPr>
              <a:defRPr/>
            </a:lvl1pPr>
          </a:lstStyle>
          <a:p>
            <a:pPr>
              <a:defRPr/>
            </a:pPr>
            <a:r>
              <a:rPr lang="en-US" smtClean="0"/>
              <a:t>18 May 2016</a:t>
            </a:r>
            <a:endParaRPr lang="en-GB"/>
          </a:p>
        </p:txBody>
      </p:sp>
    </p:spTree>
    <p:extLst>
      <p:ext uri="{BB962C8B-B14F-4D97-AF65-F5344CB8AC3E}">
        <p14:creationId xmlns:p14="http://schemas.microsoft.com/office/powerpoint/2010/main" val="282866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316800" y="385925"/>
            <a:ext cx="8510400" cy="128640"/>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smtClean="0"/>
              <a:t>Insert </a:t>
            </a:r>
            <a:r>
              <a:rPr lang="en-GB" noProof="0" dirty="0" err="1" smtClean="0"/>
              <a:t>trompet</a:t>
            </a:r>
            <a:endParaRPr lang="en-GB" noProof="0" dirty="0" smtClean="0"/>
          </a:p>
        </p:txBody>
      </p:sp>
      <p:sp>
        <p:nvSpPr>
          <p:cNvPr id="10"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9" name="Content Placeholder 2"/>
          <p:cNvSpPr>
            <a:spLocks noGrp="1"/>
          </p:cNvSpPr>
          <p:nvPr>
            <p:ph idx="1"/>
          </p:nvPr>
        </p:nvSpPr>
        <p:spPr>
          <a:xfrm>
            <a:off x="316800" y="1312223"/>
            <a:ext cx="8510400"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5"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323105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316800" y="906832"/>
            <a:ext cx="8510400" cy="199726"/>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smtClean="0"/>
              <a:t>Insert subtitle</a:t>
            </a:r>
          </a:p>
        </p:txBody>
      </p:sp>
      <p:sp>
        <p:nvSpPr>
          <p:cNvPr id="13"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9" name="Content Placeholder 2"/>
          <p:cNvSpPr>
            <a:spLocks noGrp="1"/>
          </p:cNvSpPr>
          <p:nvPr>
            <p:ph idx="1"/>
          </p:nvPr>
        </p:nvSpPr>
        <p:spPr>
          <a:xfrm>
            <a:off x="316800" y="1312223"/>
            <a:ext cx="8510400"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5"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08655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318821" y="515420"/>
            <a:ext cx="6692499" cy="3754955"/>
          </a:xfrm>
        </p:spPr>
        <p:txBody>
          <a:bodyPr tIns="57600" anchor="t"/>
          <a:lstStyle>
            <a:lvl1pPr>
              <a:lnSpc>
                <a:spcPct val="90000"/>
              </a:lnSpc>
              <a:defRPr sz="6000" spc="-150"/>
            </a:lvl1pPr>
          </a:lstStyle>
          <a:p>
            <a:r>
              <a:rPr lang="en-US" noProof="0" smtClean="0"/>
              <a:t>Click to edit Master title style</a:t>
            </a:r>
            <a:endParaRPr lang="en-GB" noProof="0" dirty="0"/>
          </a:p>
        </p:txBody>
      </p:sp>
      <p:sp>
        <p:nvSpPr>
          <p:cNvPr id="9"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0"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1"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469427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36" name="Content Placeholder 2"/>
          <p:cNvSpPr>
            <a:spLocks noGrp="1"/>
          </p:cNvSpPr>
          <p:nvPr>
            <p:ph idx="1"/>
          </p:nvPr>
        </p:nvSpPr>
        <p:spPr>
          <a:xfrm>
            <a:off x="316801" y="1312223"/>
            <a:ext cx="4096800" cy="295578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7" name="Content Placeholder 2"/>
          <p:cNvSpPr>
            <a:spLocks noGrp="1"/>
          </p:cNvSpPr>
          <p:nvPr>
            <p:ph idx="10"/>
          </p:nvPr>
        </p:nvSpPr>
        <p:spPr>
          <a:xfrm>
            <a:off x="4730400" y="1312223"/>
            <a:ext cx="4096800" cy="2955600"/>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1"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3"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43428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24" name="Content Placeholder 2"/>
          <p:cNvSpPr>
            <a:spLocks noGrp="1"/>
          </p:cNvSpPr>
          <p:nvPr>
            <p:ph idx="1"/>
          </p:nvPr>
        </p:nvSpPr>
        <p:spPr>
          <a:xfrm>
            <a:off x="316800" y="1312223"/>
            <a:ext cx="85104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5" name="Content Placeholder 2"/>
          <p:cNvSpPr>
            <a:spLocks noGrp="1"/>
          </p:cNvSpPr>
          <p:nvPr>
            <p:ph idx="25"/>
          </p:nvPr>
        </p:nvSpPr>
        <p:spPr>
          <a:xfrm>
            <a:off x="316800" y="2873479"/>
            <a:ext cx="8510400" cy="1396895"/>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3"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4"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30786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27" name="Content Placeholder 2"/>
          <p:cNvSpPr>
            <a:spLocks noGrp="1"/>
          </p:cNvSpPr>
          <p:nvPr>
            <p:ph idx="1"/>
          </p:nvPr>
        </p:nvSpPr>
        <p:spPr>
          <a:xfrm>
            <a:off x="316800" y="1312223"/>
            <a:ext cx="2623250"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8" name="Content Placeholder 2"/>
          <p:cNvSpPr>
            <a:spLocks noGrp="1"/>
          </p:cNvSpPr>
          <p:nvPr>
            <p:ph idx="10"/>
          </p:nvPr>
        </p:nvSpPr>
        <p:spPr>
          <a:xfrm>
            <a:off x="3260375" y="1312223"/>
            <a:ext cx="2623250"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9" name="Content Placeholder 2"/>
          <p:cNvSpPr>
            <a:spLocks noGrp="1"/>
          </p:cNvSpPr>
          <p:nvPr>
            <p:ph idx="11"/>
          </p:nvPr>
        </p:nvSpPr>
        <p:spPr>
          <a:xfrm>
            <a:off x="6203950" y="1312223"/>
            <a:ext cx="2623250"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9"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20"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21"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90875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316800" y="515420"/>
            <a:ext cx="8510400" cy="391412"/>
          </a:xfrm>
        </p:spPr>
        <p:txBody>
          <a:bodyPr anchor="ctr" anchorCtr="0"/>
          <a:lstStyle>
            <a:lvl1pPr>
              <a:defRPr sz="2400"/>
            </a:lvl1pPr>
          </a:lstStyle>
          <a:p>
            <a:r>
              <a:rPr lang="en-US" noProof="0" smtClean="0"/>
              <a:t>Click to edit Master title style</a:t>
            </a:r>
            <a:endParaRPr lang="en-GB" noProof="0" dirty="0"/>
          </a:p>
        </p:txBody>
      </p:sp>
      <p:sp>
        <p:nvSpPr>
          <p:cNvPr id="37" name="Content Placeholder 2"/>
          <p:cNvSpPr>
            <a:spLocks noGrp="1"/>
          </p:cNvSpPr>
          <p:nvPr>
            <p:ph idx="1"/>
          </p:nvPr>
        </p:nvSpPr>
        <p:spPr>
          <a:xfrm>
            <a:off x="316800" y="1312223"/>
            <a:ext cx="1888237"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2"/>
          <p:cNvSpPr>
            <a:spLocks noGrp="1"/>
          </p:cNvSpPr>
          <p:nvPr>
            <p:ph idx="10"/>
          </p:nvPr>
        </p:nvSpPr>
        <p:spPr>
          <a:xfrm>
            <a:off x="2521837" y="1312223"/>
            <a:ext cx="1888237"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9" name="Content Placeholder 2"/>
          <p:cNvSpPr>
            <a:spLocks noGrp="1"/>
          </p:cNvSpPr>
          <p:nvPr>
            <p:ph idx="11"/>
          </p:nvPr>
        </p:nvSpPr>
        <p:spPr>
          <a:xfrm>
            <a:off x="4726874" y="1312223"/>
            <a:ext cx="1888237"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0" name="Content Placeholder 2"/>
          <p:cNvSpPr>
            <a:spLocks noGrp="1"/>
          </p:cNvSpPr>
          <p:nvPr>
            <p:ph idx="12"/>
          </p:nvPr>
        </p:nvSpPr>
        <p:spPr>
          <a:xfrm>
            <a:off x="6938963" y="1312223"/>
            <a:ext cx="1888237" cy="295578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5"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sp>
        <p:nvSpPr>
          <p:cNvPr id="16" name="Slide Number Placeholder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00668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8514822" y="105050"/>
            <a:ext cx="31237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3" name="Text Placeholder 2"/>
          <p:cNvSpPr>
            <a:spLocks noGrp="1"/>
          </p:cNvSpPr>
          <p:nvPr>
            <p:ph type="body" idx="1"/>
          </p:nvPr>
        </p:nvSpPr>
        <p:spPr>
          <a:xfrm>
            <a:off x="316800" y="1312222"/>
            <a:ext cx="8510400" cy="2955790"/>
          </a:xfrm>
          <a:prstGeom prst="rect">
            <a:avLst/>
          </a:prstGeom>
        </p:spPr>
        <p:txBody>
          <a:bodyPr vert="horz" lIns="0" tIns="0" rIns="21600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Placeholder 1"/>
          <p:cNvSpPr>
            <a:spLocks noGrp="1"/>
          </p:cNvSpPr>
          <p:nvPr>
            <p:ph type="title"/>
          </p:nvPr>
        </p:nvSpPr>
        <p:spPr>
          <a:xfrm>
            <a:off x="316800" y="515420"/>
            <a:ext cx="8510400" cy="391412"/>
          </a:xfrm>
          <a:prstGeom prst="rect">
            <a:avLst/>
          </a:prstGeom>
        </p:spPr>
        <p:txBody>
          <a:bodyPr vert="horz" lIns="0" tIns="0" rIns="0" bIns="0" rtlCol="0" anchor="ctr" anchorCtr="0">
            <a:noAutofit/>
          </a:bodyPr>
          <a:lstStyle/>
          <a:p>
            <a:r>
              <a:rPr lang="en-US" noProof="0" smtClean="0"/>
              <a:t>Click to edit Master title style</a:t>
            </a:r>
            <a:endParaRPr lang="en-GB" noProof="0" dirty="0"/>
          </a:p>
        </p:txBody>
      </p:sp>
      <p:sp>
        <p:nvSpPr>
          <p:cNvPr id="13" name="Rectangle 5"/>
          <p:cNvSpPr>
            <a:spLocks noGrp="1" noChangeArrowheads="1"/>
          </p:cNvSpPr>
          <p:nvPr>
            <p:ph type="ftr" sz="quarter" idx="3"/>
          </p:nvPr>
        </p:nvSpPr>
        <p:spPr bwMode="auto">
          <a:xfrm>
            <a:off x="4172956" y="103907"/>
            <a:ext cx="2900363"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N. V. Hartvig - Setting Release Limits</a:t>
            </a:r>
            <a:endParaRPr lang="en-GB" noProof="0" dirty="0"/>
          </a:p>
        </p:txBody>
      </p:sp>
      <p:sp>
        <p:nvSpPr>
          <p:cNvPr id="15" name="Rectangle 81"/>
          <p:cNvSpPr>
            <a:spLocks noGrp="1" noChangeArrowheads="1"/>
          </p:cNvSpPr>
          <p:nvPr>
            <p:ph type="dt" sz="half" idx="2"/>
          </p:nvPr>
        </p:nvSpPr>
        <p:spPr bwMode="auto">
          <a:xfrm>
            <a:off x="7187153" y="103907"/>
            <a:ext cx="1201738"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US" noProof="0" smtClean="0"/>
              <a:t>18 May 2016</a:t>
            </a:r>
            <a:endParaRPr lang="en-GB" noProof="0" dirty="0"/>
          </a:p>
        </p:txBody>
      </p:sp>
      <p:pic>
        <p:nvPicPr>
          <p:cNvPr id="16" name="Picture 11" descr="NN_m_2c_RGB"/>
          <p:cNvPicPr>
            <a:picLocks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116968" y="4286053"/>
            <a:ext cx="800022" cy="6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8107823" y="4286053"/>
            <a:ext cx="810096" cy="66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633198"/>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86" r:id="rId3"/>
    <p:sldLayoutId id="2147483687" r:id="rId4"/>
    <p:sldLayoutId id="2147483665" r:id="rId5"/>
    <p:sldLayoutId id="2147483666" r:id="rId6"/>
    <p:sldLayoutId id="2147483667" r:id="rId7"/>
    <p:sldLayoutId id="2147483685" r:id="rId8"/>
    <p:sldLayoutId id="2147483670" r:id="rId9"/>
    <p:sldLayoutId id="2147483668" r:id="rId10"/>
    <p:sldLayoutId id="2147483669"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 id="2147483688" r:id="rId26"/>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113" indent="-265113" algn="l" defTabSz="914400" rtl="0" eaLnBrk="1" latinLnBrk="0" hangingPunct="1">
        <a:spcBef>
          <a:spcPct val="20000"/>
        </a:spcBef>
        <a:buClr>
          <a:schemeClr val="accent1"/>
        </a:buClr>
        <a:buFont typeface="Verdana" pitchFamily="34" charset="0"/>
        <a:buChar char="•"/>
        <a:defRPr sz="1800" kern="1200">
          <a:solidFill>
            <a:schemeClr val="accent2"/>
          </a:solidFill>
          <a:latin typeface="+mn-lt"/>
          <a:ea typeface="+mn-ea"/>
          <a:cs typeface="+mn-cs"/>
        </a:defRPr>
      </a:lvl1pPr>
      <a:lvl2pPr marL="536575" indent="-271463" algn="l" defTabSz="914400" rtl="0" eaLnBrk="1" latinLnBrk="0" hangingPunct="1">
        <a:spcBef>
          <a:spcPct val="20000"/>
        </a:spcBef>
        <a:buClr>
          <a:schemeClr val="tx2"/>
        </a:buClr>
        <a:buFont typeface="Verdana" pitchFamily="34" charset="0"/>
        <a:buChar char="•"/>
        <a:defRPr sz="1600" kern="1200">
          <a:solidFill>
            <a:schemeClr val="accent2"/>
          </a:solidFill>
          <a:latin typeface="+mn-lt"/>
          <a:ea typeface="+mn-ea"/>
          <a:cs typeface="+mn-cs"/>
        </a:defRPr>
      </a:lvl2pPr>
      <a:lvl3pPr marL="808038" indent="-271463" algn="l" defTabSz="914400" rtl="0" eaLnBrk="1" latinLnBrk="0" hangingPunct="1">
        <a:spcBef>
          <a:spcPct val="20000"/>
        </a:spcBef>
        <a:buClr>
          <a:schemeClr val="accent5"/>
        </a:buClr>
        <a:buFont typeface="Verdana" pitchFamily="34" charset="0"/>
        <a:buChar char="•"/>
        <a:defRPr sz="1400" kern="1200">
          <a:solidFill>
            <a:schemeClr val="accent2"/>
          </a:solidFill>
          <a:latin typeface="+mn-lt"/>
          <a:ea typeface="+mn-ea"/>
          <a:cs typeface="+mn-cs"/>
        </a:defRPr>
      </a:lvl3pPr>
      <a:lvl4pPr marL="985838" indent="-177800" algn="l" defTabSz="914400" rtl="0" eaLnBrk="1" latinLnBrk="0" hangingPunct="1">
        <a:spcBef>
          <a:spcPct val="20000"/>
        </a:spcBef>
        <a:buClr>
          <a:schemeClr val="accent3"/>
        </a:buClr>
        <a:buFont typeface="Verdana"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24.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wmf"/><Relationship Id="rId5" Type="http://schemas.openxmlformats.org/officeDocument/2006/relationships/oleObject" Target="../embeddings/oleObject11.bin"/><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2.wmf"/><Relationship Id="rId5" Type="http://schemas.openxmlformats.org/officeDocument/2006/relationships/oleObject" Target="../embeddings/oleObject12.bin"/><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17.bin"/><Relationship Id="rId18" Type="http://schemas.openxmlformats.org/officeDocument/2006/relationships/image" Target="../media/image41.wmf"/><Relationship Id="rId3" Type="http://schemas.openxmlformats.org/officeDocument/2006/relationships/notesSlide" Target="../notesSlides/notesSlide14.xml"/><Relationship Id="rId7" Type="http://schemas.openxmlformats.org/officeDocument/2006/relationships/oleObject" Target="../embeddings/oleObject14.bin"/><Relationship Id="rId12" Type="http://schemas.openxmlformats.org/officeDocument/2006/relationships/image" Target="../media/image38.wmf"/><Relationship Id="rId17" Type="http://schemas.openxmlformats.org/officeDocument/2006/relationships/oleObject" Target="../embeddings/oleObject19.bin"/><Relationship Id="rId2" Type="http://schemas.openxmlformats.org/officeDocument/2006/relationships/slideLayout" Target="../slideLayouts/slideLayout26.xml"/><Relationship Id="rId16" Type="http://schemas.openxmlformats.org/officeDocument/2006/relationships/image" Target="../media/image40.wmf"/><Relationship Id="rId1" Type="http://schemas.openxmlformats.org/officeDocument/2006/relationships/vmlDrawing" Target="../drawings/vmlDrawing7.vml"/><Relationship Id="rId6" Type="http://schemas.openxmlformats.org/officeDocument/2006/relationships/image" Target="../media/image35.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37.wmf"/><Relationship Id="rId4" Type="http://schemas.openxmlformats.org/officeDocument/2006/relationships/image" Target="../media/image42.png"/><Relationship Id="rId9" Type="http://schemas.openxmlformats.org/officeDocument/2006/relationships/oleObject" Target="../embeddings/oleObject15.bin"/><Relationship Id="rId14" Type="http://schemas.openxmlformats.org/officeDocument/2006/relationships/image" Target="../media/image39.wmf"/></Relationships>
</file>

<file path=ppt/slides/_rels/slide1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4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49.wmf"/><Relationship Id="rId18" Type="http://schemas.openxmlformats.org/officeDocument/2006/relationships/oleObject" Target="../embeddings/oleObject27.bin"/><Relationship Id="rId3" Type="http://schemas.openxmlformats.org/officeDocument/2006/relationships/notesSlide" Target="../notesSlides/notesSlide17.xml"/><Relationship Id="rId21" Type="http://schemas.openxmlformats.org/officeDocument/2006/relationships/image" Target="../media/image53.wmf"/><Relationship Id="rId7" Type="http://schemas.openxmlformats.org/officeDocument/2006/relationships/image" Target="../media/image46.wmf"/><Relationship Id="rId12" Type="http://schemas.openxmlformats.org/officeDocument/2006/relationships/oleObject" Target="../embeddings/oleObject24.bin"/><Relationship Id="rId17" Type="http://schemas.openxmlformats.org/officeDocument/2006/relationships/image" Target="../media/image51.wmf"/><Relationship Id="rId2" Type="http://schemas.openxmlformats.org/officeDocument/2006/relationships/slideLayout" Target="../slideLayouts/slideLayout26.xml"/><Relationship Id="rId16" Type="http://schemas.openxmlformats.org/officeDocument/2006/relationships/oleObject" Target="../embeddings/oleObject26.bin"/><Relationship Id="rId20" Type="http://schemas.openxmlformats.org/officeDocument/2006/relationships/oleObject" Target="../embeddings/oleObject28.bin"/><Relationship Id="rId1" Type="http://schemas.openxmlformats.org/officeDocument/2006/relationships/vmlDrawing" Target="../drawings/vmlDrawing8.vml"/><Relationship Id="rId6" Type="http://schemas.openxmlformats.org/officeDocument/2006/relationships/oleObject" Target="../embeddings/oleObject21.bin"/><Relationship Id="rId11" Type="http://schemas.openxmlformats.org/officeDocument/2006/relationships/image" Target="../media/image48.wmf"/><Relationship Id="rId5" Type="http://schemas.openxmlformats.org/officeDocument/2006/relationships/image" Target="../media/image45.wmf"/><Relationship Id="rId15" Type="http://schemas.openxmlformats.org/officeDocument/2006/relationships/image" Target="../media/image50.wmf"/><Relationship Id="rId10" Type="http://schemas.openxmlformats.org/officeDocument/2006/relationships/oleObject" Target="../embeddings/oleObject23.bin"/><Relationship Id="rId19" Type="http://schemas.openxmlformats.org/officeDocument/2006/relationships/image" Target="../media/image52.wmf"/><Relationship Id="rId4" Type="http://schemas.openxmlformats.org/officeDocument/2006/relationships/oleObject" Target="../embeddings/oleObject20.bin"/><Relationship Id="rId9" Type="http://schemas.openxmlformats.org/officeDocument/2006/relationships/image" Target="../media/image47.wmf"/><Relationship Id="rId1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54.wmf"/><Relationship Id="rId2" Type="http://schemas.openxmlformats.org/officeDocument/2006/relationships/slideLayout" Target="../slideLayouts/slideLayout26.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image" Target="../media/image51.wmf"/><Relationship Id="rId4" Type="http://schemas.openxmlformats.org/officeDocument/2006/relationships/oleObject" Target="../embeddings/oleObject29.bin"/></Relationships>
</file>

<file path=ppt/slides/_rels/slide2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62.wmf"/><Relationship Id="rId2" Type="http://schemas.openxmlformats.org/officeDocument/2006/relationships/slideLayout" Target="../slideLayouts/slideLayout26.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image" Target="../media/image61.wmf"/><Relationship Id="rId4" Type="http://schemas.openxmlformats.org/officeDocument/2006/relationships/oleObject" Target="../embeddings/oleObject31.bin"/></Relationships>
</file>

<file path=ppt/slides/_rels/slide2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26.xml"/><Relationship Id="rId1" Type="http://schemas.openxmlformats.org/officeDocument/2006/relationships/slideLayout" Target="../slideLayouts/slideLayout26.xml"/><Relationship Id="rId4" Type="http://schemas.openxmlformats.org/officeDocument/2006/relationships/image" Target="../media/image6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2.bin"/><Relationship Id="rId12"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6.wmf"/><Relationship Id="rId4" Type="http://schemas.openxmlformats.org/officeDocument/2006/relationships/image" Target="../media/image10.png"/><Relationship Id="rId9" Type="http://schemas.openxmlformats.org/officeDocument/2006/relationships/oleObject" Target="../embeddings/oleObject3.bin"/><Relationship Id="rId1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5" Type="http://schemas.openxmlformats.org/officeDocument/2006/relationships/oleObject" Target="../embeddings/oleObject8.bin"/><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50438" y="1312863"/>
            <a:ext cx="6476762" cy="1531543"/>
          </a:xfrm>
        </p:spPr>
        <p:txBody>
          <a:bodyPr/>
          <a:lstStyle/>
          <a:p>
            <a:r>
              <a:rPr lang="en-US" dirty="0"/>
              <a:t>Setting Release </a:t>
            </a:r>
            <a:r>
              <a:rPr lang="en-US" dirty="0" smtClean="0"/>
              <a:t>Limits:</a:t>
            </a:r>
            <a:br>
              <a:rPr lang="en-US" dirty="0" smtClean="0"/>
            </a:br>
            <a:r>
              <a:rPr lang="en-US" dirty="0" smtClean="0"/>
              <a:t>A </a:t>
            </a:r>
            <a:r>
              <a:rPr lang="en-US" dirty="0"/>
              <a:t>comparison of Frequentist and Bayesian Approaches</a:t>
            </a:r>
            <a:endParaRPr lang="en-GB" dirty="0"/>
          </a:p>
        </p:txBody>
      </p:sp>
      <p:sp>
        <p:nvSpPr>
          <p:cNvPr id="5" name="Subtitle 4"/>
          <p:cNvSpPr>
            <a:spLocks noGrp="1"/>
          </p:cNvSpPr>
          <p:nvPr>
            <p:ph type="subTitle" idx="1"/>
          </p:nvPr>
        </p:nvSpPr>
        <p:spPr>
          <a:xfrm>
            <a:off x="589145" y="3025462"/>
            <a:ext cx="8238056" cy="1184460"/>
          </a:xfrm>
        </p:spPr>
        <p:txBody>
          <a:bodyPr>
            <a:normAutofit/>
          </a:bodyPr>
          <a:lstStyle/>
          <a:p>
            <a:r>
              <a:rPr lang="en-GB" dirty="0" smtClean="0"/>
              <a:t>Niels Væver Hartvig PhD</a:t>
            </a:r>
          </a:p>
          <a:p>
            <a:r>
              <a:rPr lang="en-GB" dirty="0" smtClean="0"/>
              <a:t>Principal Specialist, Novo Nordisk A/S</a:t>
            </a:r>
          </a:p>
          <a:p>
            <a:endParaRPr lang="en-GB" dirty="0" smtClean="0"/>
          </a:p>
          <a:p>
            <a:r>
              <a:rPr lang="en-US" sz="1200" i="1" dirty="0"/>
              <a:t>THE 39th</a:t>
            </a:r>
            <a:r>
              <a:rPr lang="en-US" sz="1200" i="1" baseline="30000" dirty="0"/>
              <a:t> </a:t>
            </a:r>
            <a:r>
              <a:rPr lang="en-US" sz="1200" i="1" dirty="0"/>
              <a:t>ANNUAL MIDWEST BIOPHARMACEUTICAL STATISTICS WORKSHOP </a:t>
            </a:r>
            <a:endParaRPr lang="en-GB" sz="1200" i="1" dirty="0"/>
          </a:p>
          <a:p>
            <a:r>
              <a:rPr lang="en-US" sz="1200" i="1" dirty="0"/>
              <a:t>MAY </a:t>
            </a:r>
            <a:r>
              <a:rPr lang="en-US" sz="1200" i="1" dirty="0" smtClean="0"/>
              <a:t>16–18</a:t>
            </a:r>
            <a:r>
              <a:rPr lang="en-US" sz="1200" i="1" dirty="0"/>
              <a:t>, </a:t>
            </a:r>
            <a:r>
              <a:rPr lang="en-US" sz="1200" i="1" dirty="0" smtClean="0"/>
              <a:t>2016, </a:t>
            </a:r>
            <a:r>
              <a:rPr lang="en-US" sz="1200" i="1" dirty="0"/>
              <a:t>MUNCIE, INDIANA</a:t>
            </a:r>
            <a:endParaRPr lang="en-GB" sz="1200" i="1" dirty="0"/>
          </a:p>
        </p:txBody>
      </p:sp>
      <p:sp>
        <p:nvSpPr>
          <p:cNvPr id="6" name="Footer Placeholder 5"/>
          <p:cNvSpPr>
            <a:spLocks noGrp="1"/>
          </p:cNvSpPr>
          <p:nvPr>
            <p:ph type="ftr" sz="quarter" idx="3"/>
          </p:nvPr>
        </p:nvSpPr>
        <p:spPr/>
        <p:txBody>
          <a:bodyPr/>
          <a:lstStyle/>
          <a:p>
            <a:pPr>
              <a:defRPr/>
            </a:pPr>
            <a:r>
              <a:rPr lang="en-GB" noProof="0" dirty="0" smtClean="0"/>
              <a:t>N. V. Hartvig - Setting Release Limits</a:t>
            </a:r>
            <a:endParaRPr lang="en-GB" noProof="0" dirty="0"/>
          </a:p>
        </p:txBody>
      </p:sp>
      <p:sp>
        <p:nvSpPr>
          <p:cNvPr id="2" name="Date Placeholder 1"/>
          <p:cNvSpPr>
            <a:spLocks noGrp="1"/>
          </p:cNvSpPr>
          <p:nvPr>
            <p:ph type="dt" sz="half" idx="2"/>
          </p:nvPr>
        </p:nvSpPr>
        <p:spPr/>
        <p:txBody>
          <a:bodyPr/>
          <a:lstStyle/>
          <a:p>
            <a:pPr>
              <a:defRPr/>
            </a:pPr>
            <a:r>
              <a:rPr lang="en-US" noProof="0" dirty="0" smtClean="0"/>
              <a:t>18 May 2016</a:t>
            </a:r>
            <a:endParaRPr lang="en-GB" noProof="0" dirty="0"/>
          </a:p>
        </p:txBody>
      </p:sp>
      <p:sp>
        <p:nvSpPr>
          <p:cNvPr id="7" name="Slide Number Placeholder 6"/>
          <p:cNvSpPr>
            <a:spLocks noGrp="1"/>
          </p:cNvSpPr>
          <p:nvPr>
            <p:ph type="sldNum" sz="quarter" idx="4"/>
          </p:nvPr>
        </p:nvSpPr>
        <p:spPr/>
        <p:txBody>
          <a:bodyPr/>
          <a:lstStyle/>
          <a:p>
            <a:pPr>
              <a:defRPr/>
            </a:pPr>
            <a:fld id="{4B01E8EF-57E8-4F85-90EB-163CEE512F88}" type="slidenum">
              <a:rPr lang="en-GB" noProof="0" smtClean="0"/>
              <a:pPr>
                <a:defRPr/>
              </a:pPr>
              <a:t>1</a:t>
            </a:fld>
            <a:endParaRPr lang="en-GB" noProof="0" dirty="0"/>
          </a:p>
        </p:txBody>
      </p:sp>
    </p:spTree>
    <p:extLst>
      <p:ext uri="{BB962C8B-B14F-4D97-AF65-F5344CB8AC3E}">
        <p14:creationId xmlns:p14="http://schemas.microsoft.com/office/powerpoint/2010/main" val="174738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819150"/>
            <a:ext cx="4143375"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5" name="Title 2"/>
          <p:cNvSpPr>
            <a:spLocks noGrp="1"/>
          </p:cNvSpPr>
          <p:nvPr>
            <p:ph type="title"/>
          </p:nvPr>
        </p:nvSpPr>
        <p:spPr/>
        <p:txBody>
          <a:bodyPr/>
          <a:lstStyle/>
          <a:p>
            <a:pPr eaLnBrk="1" hangingPunct="1"/>
            <a:r>
              <a:rPr lang="en-GB" altLang="en-US" dirty="0" smtClean="0"/>
              <a:t>Degradation rate estimated from historical data</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69B1294D-BBC0-4DA8-A9DA-C433E837C0A2}" type="slidenum">
              <a:rPr lang="en-GB"/>
              <a:pPr>
                <a:defRPr/>
              </a:pPr>
              <a:t>10</a:t>
            </a:fld>
            <a:endParaRPr lang="en-GB" dirty="0"/>
          </a:p>
        </p:txBody>
      </p:sp>
      <p:sp>
        <p:nvSpPr>
          <p:cNvPr id="23559" name="TextBox 7"/>
          <p:cNvSpPr txBox="1">
            <a:spLocks noChangeArrowheads="1"/>
          </p:cNvSpPr>
          <p:nvPr/>
        </p:nvSpPr>
        <p:spPr bwMode="auto">
          <a:xfrm>
            <a:off x="4638675" y="1343025"/>
            <a:ext cx="40576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i="1" dirty="0" smtClean="0"/>
              <a:t>b </a:t>
            </a:r>
            <a:r>
              <a:rPr lang="en-GB" altLang="en-US" dirty="0" smtClean="0"/>
              <a:t>is the common </a:t>
            </a:r>
            <a:r>
              <a:rPr lang="en-GB" altLang="en-US" dirty="0"/>
              <a:t>degradation rate for all batches.</a:t>
            </a:r>
          </a:p>
          <a:p>
            <a:pPr eaLnBrk="1" hangingPunct="1"/>
            <a:endParaRPr lang="en-GB" altLang="en-US" dirty="0"/>
          </a:p>
          <a:p>
            <a:pPr eaLnBrk="1" hangingPunct="1"/>
            <a:r>
              <a:rPr lang="en-GB" altLang="en-US" dirty="0"/>
              <a:t>Degradation rates for different batches cannot be </a:t>
            </a:r>
            <a:r>
              <a:rPr lang="en-GB" altLang="en-US" dirty="0" smtClean="0"/>
              <a:t>different! </a:t>
            </a:r>
            <a:endParaRPr lang="en-GB" altLang="en-US" dirty="0"/>
          </a:p>
        </p:txBody>
      </p:sp>
      <p:sp>
        <p:nvSpPr>
          <p:cNvPr id="3" name="Rectangle 2"/>
          <p:cNvSpPr/>
          <p:nvPr/>
        </p:nvSpPr>
        <p:spPr>
          <a:xfrm>
            <a:off x="0" y="2486025"/>
            <a:ext cx="419100" cy="7905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0015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 y="1472645"/>
            <a:ext cx="3960000" cy="3283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626" name="Title 2"/>
          <p:cNvSpPr>
            <a:spLocks noGrp="1"/>
          </p:cNvSpPr>
          <p:nvPr>
            <p:ph type="title"/>
          </p:nvPr>
        </p:nvSpPr>
        <p:spPr/>
        <p:txBody>
          <a:bodyPr/>
          <a:lstStyle/>
          <a:p>
            <a:pPr eaLnBrk="1" hangingPunct="1"/>
            <a:r>
              <a:rPr lang="en-GB" altLang="en-US" dirty="0" smtClean="0"/>
              <a:t>What if batches are not similar?</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8681FB5D-4115-4956-8D99-ED347640A5A1}" type="slidenum">
              <a:rPr lang="en-GB"/>
              <a:pPr>
                <a:defRPr/>
              </a:pPr>
              <a:t>11</a:t>
            </a:fld>
            <a:endParaRPr lang="en-GB" dirty="0"/>
          </a:p>
        </p:txBody>
      </p:sp>
      <p:sp>
        <p:nvSpPr>
          <p:cNvPr id="10" name="Rectangle 9"/>
          <p:cNvSpPr/>
          <p:nvPr/>
        </p:nvSpPr>
        <p:spPr>
          <a:xfrm>
            <a:off x="4021138" y="2513012"/>
            <a:ext cx="419100" cy="7905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p:cNvGrpSpPr/>
          <p:nvPr/>
        </p:nvGrpSpPr>
        <p:grpSpPr>
          <a:xfrm>
            <a:off x="4055025" y="1171457"/>
            <a:ext cx="4333866" cy="3584265"/>
            <a:chOff x="4055025" y="1171457"/>
            <a:chExt cx="4333866" cy="3584265"/>
          </a:xfrm>
        </p:grpSpPr>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5025" y="1472645"/>
              <a:ext cx="3960000" cy="3283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2" name="Object 11"/>
            <p:cNvGraphicFramePr>
              <a:graphicFrameLocks noChangeAspect="1"/>
            </p:cNvGraphicFramePr>
            <p:nvPr>
              <p:extLst>
                <p:ext uri="{D42A27DB-BD31-4B8C-83A1-F6EECF244321}">
                  <p14:modId xmlns:p14="http://schemas.microsoft.com/office/powerpoint/2010/main" val="319493766"/>
                </p:ext>
              </p:extLst>
            </p:nvPr>
          </p:nvGraphicFramePr>
          <p:xfrm>
            <a:off x="4055025" y="1422877"/>
            <a:ext cx="1774825" cy="285750"/>
          </p:xfrm>
          <a:graphic>
            <a:graphicData uri="http://schemas.openxmlformats.org/presentationml/2006/ole">
              <mc:AlternateContent xmlns:mc="http://schemas.openxmlformats.org/markup-compatibility/2006">
                <mc:Choice xmlns:v="urn:schemas-microsoft-com:vml" Requires="v">
                  <p:oleObj spid="_x0000_s13356" name="Equation" r:id="rId6" imgW="1422360" imgH="228600" progId="Equation.3">
                    <p:embed/>
                  </p:oleObj>
                </mc:Choice>
                <mc:Fallback>
                  <p:oleObj name="Equation" r:id="rId6" imgW="1422360" imgH="228600" progId="Equation.3">
                    <p:embed/>
                    <p:pic>
                      <p:nvPicPr>
                        <p:cNvPr id="0" name=""/>
                        <p:cNvPicPr/>
                        <p:nvPr/>
                      </p:nvPicPr>
                      <p:blipFill>
                        <a:blip r:embed="rId7"/>
                        <a:stretch>
                          <a:fillRect/>
                        </a:stretch>
                      </p:blipFill>
                      <p:spPr>
                        <a:xfrm>
                          <a:off x="4055025" y="1422877"/>
                          <a:ext cx="1774825" cy="28575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988521276"/>
                </p:ext>
              </p:extLst>
            </p:nvPr>
          </p:nvGraphicFramePr>
          <p:xfrm>
            <a:off x="6134641" y="1407002"/>
            <a:ext cx="2254250" cy="317500"/>
          </p:xfrm>
          <a:graphic>
            <a:graphicData uri="http://schemas.openxmlformats.org/presentationml/2006/ole">
              <mc:AlternateContent xmlns:mc="http://schemas.openxmlformats.org/markup-compatibility/2006">
                <mc:Choice xmlns:v="urn:schemas-microsoft-com:vml" Requires="v">
                  <p:oleObj spid="_x0000_s13357" name="Equation" r:id="rId8" imgW="1803240" imgH="253800" progId="Equation.3">
                    <p:embed/>
                  </p:oleObj>
                </mc:Choice>
                <mc:Fallback>
                  <p:oleObj name="Equation" r:id="rId8" imgW="1803240" imgH="253800" progId="Equation.3">
                    <p:embed/>
                    <p:pic>
                      <p:nvPicPr>
                        <p:cNvPr id="0" name=""/>
                        <p:cNvPicPr>
                          <a:picLocks noChangeAspect="1" noChangeArrowheads="1"/>
                        </p:cNvPicPr>
                        <p:nvPr/>
                      </p:nvPicPr>
                      <p:blipFill>
                        <a:blip r:embed="rId9"/>
                        <a:srcRect/>
                        <a:stretch>
                          <a:fillRect/>
                        </a:stretch>
                      </p:blipFill>
                      <p:spPr bwMode="auto">
                        <a:xfrm>
                          <a:off x="6134641" y="1407002"/>
                          <a:ext cx="22542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4055025" y="1171457"/>
              <a:ext cx="3843548" cy="215444"/>
            </a:xfrm>
            <a:prstGeom prst="rect">
              <a:avLst/>
            </a:prstGeom>
            <a:noFill/>
          </p:spPr>
          <p:txBody>
            <a:bodyPr wrap="square" lIns="0" tIns="0" rIns="0" bIns="0" rtlCol="0">
              <a:spAutoFit/>
            </a:bodyPr>
            <a:lstStyle/>
            <a:p>
              <a:r>
                <a:rPr lang="en-GB" sz="1400" dirty="0" smtClean="0">
                  <a:solidFill>
                    <a:srgbClr val="3F9C35"/>
                  </a:solidFill>
                </a:rPr>
                <a:t>Mixed model with random slope:</a:t>
              </a:r>
              <a:endParaRPr lang="en-GB" sz="1400" dirty="0">
                <a:solidFill>
                  <a:srgbClr val="3F9C35"/>
                </a:solidFill>
              </a:endParaRPr>
            </a:p>
          </p:txBody>
        </p:sp>
      </p:grpSp>
    </p:spTree>
    <p:extLst>
      <p:ext uri="{BB962C8B-B14F-4D97-AF65-F5344CB8AC3E}">
        <p14:creationId xmlns:p14="http://schemas.microsoft.com/office/powerpoint/2010/main" val="21672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8" name="TextBox 10"/>
          <p:cNvSpPr txBox="1">
            <a:spLocks noChangeArrowheads="1"/>
          </p:cNvSpPr>
          <p:nvPr/>
        </p:nvSpPr>
        <p:spPr bwMode="auto">
          <a:xfrm>
            <a:off x="7248968" y="3230134"/>
            <a:ext cx="1315594" cy="43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Batch-slope variance</a:t>
            </a:r>
          </a:p>
        </p:txBody>
      </p:sp>
      <p:sp>
        <p:nvSpPr>
          <p:cNvPr id="3" name="Freeform 2"/>
          <p:cNvSpPr/>
          <p:nvPr/>
        </p:nvSpPr>
        <p:spPr bwMode="auto">
          <a:xfrm>
            <a:off x="7208837" y="2481262"/>
            <a:ext cx="371475" cy="473075"/>
          </a:xfrm>
          <a:custGeom>
            <a:avLst/>
            <a:gdLst>
              <a:gd name="connsiteX0" fmla="*/ 133350 w 371475"/>
              <a:gd name="connsiteY0" fmla="*/ 19050 h 472629"/>
              <a:gd name="connsiteX1" fmla="*/ 133350 w 371475"/>
              <a:gd name="connsiteY1" fmla="*/ 19050 h 472629"/>
              <a:gd name="connsiteX2" fmla="*/ 28575 w 371475"/>
              <a:gd name="connsiteY2" fmla="*/ 57150 h 472629"/>
              <a:gd name="connsiteX3" fmla="*/ 19050 w 371475"/>
              <a:gd name="connsiteY3" fmla="*/ 85725 h 472629"/>
              <a:gd name="connsiteX4" fmla="*/ 0 w 371475"/>
              <a:gd name="connsiteY4" fmla="*/ 161925 h 472629"/>
              <a:gd name="connsiteX5" fmla="*/ 19050 w 371475"/>
              <a:gd name="connsiteY5" fmla="*/ 323850 h 472629"/>
              <a:gd name="connsiteX6" fmla="*/ 38100 w 371475"/>
              <a:gd name="connsiteY6" fmla="*/ 352425 h 472629"/>
              <a:gd name="connsiteX7" fmla="*/ 104775 w 371475"/>
              <a:gd name="connsiteY7" fmla="*/ 390525 h 472629"/>
              <a:gd name="connsiteX8" fmla="*/ 142875 w 371475"/>
              <a:gd name="connsiteY8" fmla="*/ 419100 h 472629"/>
              <a:gd name="connsiteX9" fmla="*/ 190500 w 371475"/>
              <a:gd name="connsiteY9" fmla="*/ 438150 h 472629"/>
              <a:gd name="connsiteX10" fmla="*/ 247650 w 371475"/>
              <a:gd name="connsiteY10" fmla="*/ 466725 h 472629"/>
              <a:gd name="connsiteX11" fmla="*/ 352425 w 371475"/>
              <a:gd name="connsiteY11" fmla="*/ 457200 h 472629"/>
              <a:gd name="connsiteX12" fmla="*/ 361950 w 371475"/>
              <a:gd name="connsiteY12" fmla="*/ 276225 h 472629"/>
              <a:gd name="connsiteX13" fmla="*/ 371475 w 371475"/>
              <a:gd name="connsiteY13" fmla="*/ 247650 h 472629"/>
              <a:gd name="connsiteX14" fmla="*/ 361950 w 371475"/>
              <a:gd name="connsiteY14" fmla="*/ 142875 h 472629"/>
              <a:gd name="connsiteX15" fmla="*/ 352425 w 371475"/>
              <a:gd name="connsiteY15" fmla="*/ 114300 h 472629"/>
              <a:gd name="connsiteX16" fmla="*/ 323850 w 371475"/>
              <a:gd name="connsiteY16" fmla="*/ 95250 h 472629"/>
              <a:gd name="connsiteX17" fmla="*/ 276225 w 371475"/>
              <a:gd name="connsiteY17" fmla="*/ 38100 h 472629"/>
              <a:gd name="connsiteX18" fmla="*/ 247650 w 371475"/>
              <a:gd name="connsiteY18" fmla="*/ 28575 h 472629"/>
              <a:gd name="connsiteX19" fmla="*/ 190500 w 371475"/>
              <a:gd name="connsiteY19" fmla="*/ 0 h 472629"/>
              <a:gd name="connsiteX20" fmla="*/ 152400 w 371475"/>
              <a:gd name="connsiteY20" fmla="*/ 9525 h 472629"/>
              <a:gd name="connsiteX21" fmla="*/ 133350 w 371475"/>
              <a:gd name="connsiteY21" fmla="*/ 19050 h 472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75" h="472629">
                <a:moveTo>
                  <a:pt x="133350" y="19050"/>
                </a:moveTo>
                <a:lnTo>
                  <a:pt x="133350" y="19050"/>
                </a:lnTo>
                <a:cubicBezTo>
                  <a:pt x="59515" y="27254"/>
                  <a:pt x="54309" y="5682"/>
                  <a:pt x="28575" y="57150"/>
                </a:cubicBezTo>
                <a:cubicBezTo>
                  <a:pt x="24085" y="66130"/>
                  <a:pt x="21692" y="76039"/>
                  <a:pt x="19050" y="85725"/>
                </a:cubicBezTo>
                <a:cubicBezTo>
                  <a:pt x="12161" y="110984"/>
                  <a:pt x="0" y="161925"/>
                  <a:pt x="0" y="161925"/>
                </a:cubicBezTo>
                <a:cubicBezTo>
                  <a:pt x="1505" y="182995"/>
                  <a:pt x="-2599" y="280552"/>
                  <a:pt x="19050" y="323850"/>
                </a:cubicBezTo>
                <a:cubicBezTo>
                  <a:pt x="24170" y="334089"/>
                  <a:pt x="30005" y="344330"/>
                  <a:pt x="38100" y="352425"/>
                </a:cubicBezTo>
                <a:cubicBezTo>
                  <a:pt x="55578" y="369903"/>
                  <a:pt x="84853" y="378074"/>
                  <a:pt x="104775" y="390525"/>
                </a:cubicBezTo>
                <a:cubicBezTo>
                  <a:pt x="118237" y="398939"/>
                  <a:pt x="128998" y="411390"/>
                  <a:pt x="142875" y="419100"/>
                </a:cubicBezTo>
                <a:cubicBezTo>
                  <a:pt x="157821" y="427403"/>
                  <a:pt x="175207" y="430504"/>
                  <a:pt x="190500" y="438150"/>
                </a:cubicBezTo>
                <a:cubicBezTo>
                  <a:pt x="264358" y="475079"/>
                  <a:pt x="175826" y="442784"/>
                  <a:pt x="247650" y="466725"/>
                </a:cubicBezTo>
                <a:cubicBezTo>
                  <a:pt x="282575" y="463550"/>
                  <a:pt x="334382" y="487271"/>
                  <a:pt x="352425" y="457200"/>
                </a:cubicBezTo>
                <a:cubicBezTo>
                  <a:pt x="383505" y="405400"/>
                  <a:pt x="356481" y="336385"/>
                  <a:pt x="361950" y="276225"/>
                </a:cubicBezTo>
                <a:cubicBezTo>
                  <a:pt x="362859" y="266226"/>
                  <a:pt x="368300" y="257175"/>
                  <a:pt x="371475" y="247650"/>
                </a:cubicBezTo>
                <a:cubicBezTo>
                  <a:pt x="368300" y="212725"/>
                  <a:pt x="366910" y="177592"/>
                  <a:pt x="361950" y="142875"/>
                </a:cubicBezTo>
                <a:cubicBezTo>
                  <a:pt x="360530" y="132936"/>
                  <a:pt x="358697" y="122140"/>
                  <a:pt x="352425" y="114300"/>
                </a:cubicBezTo>
                <a:cubicBezTo>
                  <a:pt x="345274" y="105361"/>
                  <a:pt x="333375" y="101600"/>
                  <a:pt x="323850" y="95250"/>
                </a:cubicBezTo>
                <a:cubicBezTo>
                  <a:pt x="309793" y="74165"/>
                  <a:pt x="298227" y="52768"/>
                  <a:pt x="276225" y="38100"/>
                </a:cubicBezTo>
                <a:cubicBezTo>
                  <a:pt x="267871" y="32531"/>
                  <a:pt x="257175" y="31750"/>
                  <a:pt x="247650" y="28575"/>
                </a:cubicBezTo>
                <a:cubicBezTo>
                  <a:pt x="233203" y="18943"/>
                  <a:pt x="210218" y="0"/>
                  <a:pt x="190500" y="0"/>
                </a:cubicBezTo>
                <a:cubicBezTo>
                  <a:pt x="177409" y="0"/>
                  <a:pt x="164109" y="3671"/>
                  <a:pt x="152400" y="9525"/>
                </a:cubicBezTo>
                <a:lnTo>
                  <a:pt x="133350" y="19050"/>
                </a:ln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12" name="Straight Arrow Connector 11"/>
          <p:cNvCxnSpPr/>
          <p:nvPr/>
        </p:nvCxnSpPr>
        <p:spPr bwMode="auto">
          <a:xfrm flipH="1" flipV="1">
            <a:off x="7431087" y="2843212"/>
            <a:ext cx="203200" cy="473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651" name="Title 2"/>
          <p:cNvSpPr>
            <a:spLocks noGrp="1"/>
          </p:cNvSpPr>
          <p:nvPr>
            <p:ph type="title"/>
          </p:nvPr>
        </p:nvSpPr>
        <p:spPr/>
        <p:txBody>
          <a:bodyPr/>
          <a:lstStyle/>
          <a:p>
            <a:pPr eaLnBrk="1" hangingPunct="1"/>
            <a:r>
              <a:rPr lang="en-GB" altLang="en-US" dirty="0" smtClean="0"/>
              <a:t>Extension to random batch-slope</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74FF5083-A893-4775-A45A-90AE1983B1F7}" type="slidenum">
              <a:rPr lang="en-GB"/>
              <a:pPr>
                <a:defRPr/>
              </a:pPr>
              <a:t>12</a:t>
            </a:fld>
            <a:endParaRPr lang="en-GB" dirty="0"/>
          </a:p>
        </p:txBody>
      </p:sp>
      <p:pic>
        <p:nvPicPr>
          <p:cNvPr id="4113"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27574"/>
            <a:ext cx="4621229" cy="3831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7655" name="Object 7"/>
          <p:cNvGraphicFramePr>
            <a:graphicFrameLocks/>
          </p:cNvGraphicFramePr>
          <p:nvPr>
            <p:extLst>
              <p:ext uri="{D42A27DB-BD31-4B8C-83A1-F6EECF244321}">
                <p14:modId xmlns:p14="http://schemas.microsoft.com/office/powerpoint/2010/main" val="1304705323"/>
              </p:ext>
            </p:extLst>
          </p:nvPr>
        </p:nvGraphicFramePr>
        <p:xfrm>
          <a:off x="4784725" y="2332037"/>
          <a:ext cx="3948113" cy="627063"/>
        </p:xfrm>
        <a:graphic>
          <a:graphicData uri="http://schemas.openxmlformats.org/presentationml/2006/ole">
            <mc:AlternateContent xmlns:mc="http://schemas.openxmlformats.org/markup-compatibility/2006">
              <mc:Choice xmlns:v="urn:schemas-microsoft-com:vml" Requires="v">
                <p:oleObj spid="_x0000_s4132" name="Equation" r:id="rId5" imgW="2679480" imgH="457200" progId="Equation.3">
                  <p:embed/>
                </p:oleObj>
              </mc:Choice>
              <mc:Fallback>
                <p:oleObj name="Equation" r:id="rId5" imgW="2679480" imgH="457200" progId="Equation.3">
                  <p:embed/>
                  <p:pic>
                    <p:nvPicPr>
                      <p:cNvPr id="0" name=""/>
                      <p:cNvPicPr>
                        <a:picLocks noChangeArrowheads="1"/>
                      </p:cNvPicPr>
                      <p:nvPr/>
                    </p:nvPicPr>
                    <p:blipFill>
                      <a:blip r:embed="rId6"/>
                      <a:srcRect/>
                      <a:stretch>
                        <a:fillRect/>
                      </a:stretch>
                    </p:blipFill>
                    <p:spPr bwMode="auto">
                      <a:xfrm>
                        <a:off x="4784725" y="2332037"/>
                        <a:ext cx="3948113"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2657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28675" name="Title 2"/>
          <p:cNvSpPr>
            <a:spLocks noGrp="1"/>
          </p:cNvSpPr>
          <p:nvPr>
            <p:ph type="title"/>
          </p:nvPr>
        </p:nvSpPr>
        <p:spPr/>
        <p:txBody>
          <a:bodyPr/>
          <a:lstStyle/>
          <a:p>
            <a:r>
              <a:rPr lang="en-GB" altLang="en-US" dirty="0" smtClean="0"/>
              <a:t>Examples of variation between batches</a:t>
            </a:r>
          </a:p>
        </p:txBody>
      </p:sp>
      <p:sp>
        <p:nvSpPr>
          <p:cNvPr id="5" name="Footer Placeholder 4"/>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6" name="Date Placeholder 5"/>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4" name="Slide Number Placeholder 3"/>
          <p:cNvSpPr>
            <a:spLocks noGrp="1"/>
          </p:cNvSpPr>
          <p:nvPr>
            <p:ph type="sldNum" sz="quarter" idx="4"/>
          </p:nvPr>
        </p:nvSpPr>
        <p:spPr>
          <a:prstGeom prst="rect">
            <a:avLst/>
          </a:prstGeom>
        </p:spPr>
        <p:txBody>
          <a:bodyPr/>
          <a:lstStyle/>
          <a:p>
            <a:pPr>
              <a:defRPr/>
            </a:pPr>
            <a:fld id="{E9AB2399-20AE-41DC-BFAB-543FA4DA77D8}" type="slidenum">
              <a:rPr lang="en-GB" smtClean="0"/>
              <a:pPr>
                <a:defRPr/>
              </a:pPr>
              <a:t>13</a:t>
            </a:fld>
            <a:endParaRPr lang="en-GB" dirty="0"/>
          </a:p>
        </p:txBody>
      </p:sp>
      <p:pic>
        <p:nvPicPr>
          <p:cNvPr id="286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13" y="1236663"/>
            <a:ext cx="2881312"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7275" y="1236663"/>
            <a:ext cx="2881313"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5638" y="1236663"/>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ounded Rectangle 10"/>
          <p:cNvSpPr/>
          <p:nvPr/>
        </p:nvSpPr>
        <p:spPr>
          <a:xfrm>
            <a:off x="1209675" y="4270375"/>
            <a:ext cx="6886575" cy="492125"/>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smtClean="0"/>
              <a:t>Batch-to-batch variation narrows release limits</a:t>
            </a:r>
            <a:endParaRPr lang="en-GB" dirty="0"/>
          </a:p>
        </p:txBody>
      </p:sp>
      <p:sp>
        <p:nvSpPr>
          <p:cNvPr id="3" name="Rectangle 2"/>
          <p:cNvSpPr/>
          <p:nvPr/>
        </p:nvSpPr>
        <p:spPr>
          <a:xfrm>
            <a:off x="0" y="2238375"/>
            <a:ext cx="315913" cy="94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037681" y="2205037"/>
            <a:ext cx="315913" cy="94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979318" y="2205036"/>
            <a:ext cx="315913" cy="9429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1931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27" name="Picture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94800"/>
            <a:ext cx="4457700" cy="4451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GB" dirty="0" smtClean="0"/>
              <a:t>Combined specifications: DS &amp; DP</a:t>
            </a:r>
            <a:endParaRPr lang="en-GB" dirty="0"/>
          </a:p>
        </p:txBody>
      </p:sp>
      <p:sp>
        <p:nvSpPr>
          <p:cNvPr id="4" name="Footer Placeholder 3"/>
          <p:cNvSpPr>
            <a:spLocks noGrp="1"/>
          </p:cNvSpPr>
          <p:nvPr>
            <p:ph type="ftr" sz="quarter" idx="3"/>
          </p:nvPr>
        </p:nvSpPr>
        <p:spPr/>
        <p:txBody>
          <a:bodyPr/>
          <a:lstStyle/>
          <a:p>
            <a:pPr>
              <a:defRPr/>
            </a:pPr>
            <a:r>
              <a:rPr lang="en-GB" noProof="0" dirty="0" smtClean="0"/>
              <a:t>N. V. Hartvig - Setting Release Limits</a:t>
            </a:r>
            <a:endParaRPr lang="en-GB" noProof="0" dirty="0"/>
          </a:p>
        </p:txBody>
      </p:sp>
      <p:sp>
        <p:nvSpPr>
          <p:cNvPr id="5" name="Date Placeholder 4"/>
          <p:cNvSpPr>
            <a:spLocks noGrp="1"/>
          </p:cNvSpPr>
          <p:nvPr>
            <p:ph type="dt" sz="half" idx="2"/>
          </p:nvPr>
        </p:nvSpPr>
        <p:spPr/>
        <p:txBody>
          <a:bodyPr/>
          <a:lstStyle/>
          <a:p>
            <a:pPr>
              <a:defRPr/>
            </a:pPr>
            <a:r>
              <a:rPr lang="en-US" noProof="0" smtClean="0"/>
              <a:t>18 May 2016</a:t>
            </a:r>
            <a:endParaRPr lang="en-GB" noProof="0" dirty="0"/>
          </a:p>
        </p:txBody>
      </p:sp>
      <p:sp>
        <p:nvSpPr>
          <p:cNvPr id="6" name="Slide Number Placeholder 5"/>
          <p:cNvSpPr>
            <a:spLocks noGrp="1"/>
          </p:cNvSpPr>
          <p:nvPr>
            <p:ph type="sldNum" sz="quarter" idx="4"/>
          </p:nvPr>
        </p:nvSpPr>
        <p:spPr/>
        <p:txBody>
          <a:bodyPr/>
          <a:lstStyle/>
          <a:p>
            <a:pPr>
              <a:defRPr/>
            </a:pPr>
            <a:fld id="{4B01E8EF-57E8-4F85-90EB-163CEE512F88}" type="slidenum">
              <a:rPr lang="en-GB" noProof="0" smtClean="0"/>
              <a:pPr>
                <a:defRPr/>
              </a:pPr>
              <a:t>14</a:t>
            </a:fld>
            <a:endParaRPr lang="en-GB" noProof="0" dirty="0"/>
          </a:p>
        </p:txBody>
      </p:sp>
      <p:sp>
        <p:nvSpPr>
          <p:cNvPr id="2" name="TextBox 1"/>
          <p:cNvSpPr txBox="1"/>
          <p:nvPr/>
        </p:nvSpPr>
        <p:spPr>
          <a:xfrm>
            <a:off x="4523457" y="1267685"/>
            <a:ext cx="4654244" cy="492443"/>
          </a:xfrm>
          <a:prstGeom prst="rect">
            <a:avLst/>
          </a:prstGeom>
          <a:noFill/>
        </p:spPr>
        <p:txBody>
          <a:bodyPr wrap="square" lIns="0" tIns="0" rIns="0" bIns="0" rtlCol="0">
            <a:spAutoFit/>
          </a:bodyPr>
          <a:lstStyle/>
          <a:p>
            <a:r>
              <a:rPr lang="en-GB" sz="1600" dirty="0" smtClean="0"/>
              <a:t>DS internal release limit (combined confidence)</a:t>
            </a:r>
            <a:endParaRPr lang="en-GB" sz="1600" dirty="0"/>
          </a:p>
        </p:txBody>
      </p:sp>
      <p:grpSp>
        <p:nvGrpSpPr>
          <p:cNvPr id="25" name="Group 24"/>
          <p:cNvGrpSpPr/>
          <p:nvPr/>
        </p:nvGrpSpPr>
        <p:grpSpPr>
          <a:xfrm>
            <a:off x="4523457" y="1854357"/>
            <a:ext cx="4215935" cy="1174206"/>
            <a:chOff x="4337946" y="1730532"/>
            <a:chExt cx="4215935" cy="1174206"/>
          </a:xfrm>
        </p:grpSpPr>
        <p:grpSp>
          <p:nvGrpSpPr>
            <p:cNvPr id="23" name="Group 22"/>
            <p:cNvGrpSpPr/>
            <p:nvPr/>
          </p:nvGrpSpPr>
          <p:grpSpPr>
            <a:xfrm>
              <a:off x="5257736" y="1827274"/>
              <a:ext cx="1315594" cy="1077464"/>
              <a:chOff x="5149896" y="1827117"/>
              <a:chExt cx="1315594" cy="1077464"/>
            </a:xfrm>
          </p:grpSpPr>
          <p:sp>
            <p:nvSpPr>
              <p:cNvPr id="16" name="Freeform 15"/>
              <p:cNvSpPr/>
              <p:nvPr/>
            </p:nvSpPr>
            <p:spPr bwMode="auto">
              <a:xfrm>
                <a:off x="5483843" y="1827117"/>
                <a:ext cx="469282" cy="363633"/>
              </a:xfrm>
              <a:custGeom>
                <a:avLst/>
                <a:gdLst>
                  <a:gd name="connsiteX0" fmla="*/ 133350 w 371475"/>
                  <a:gd name="connsiteY0" fmla="*/ 19050 h 472629"/>
                  <a:gd name="connsiteX1" fmla="*/ 133350 w 371475"/>
                  <a:gd name="connsiteY1" fmla="*/ 19050 h 472629"/>
                  <a:gd name="connsiteX2" fmla="*/ 28575 w 371475"/>
                  <a:gd name="connsiteY2" fmla="*/ 57150 h 472629"/>
                  <a:gd name="connsiteX3" fmla="*/ 19050 w 371475"/>
                  <a:gd name="connsiteY3" fmla="*/ 85725 h 472629"/>
                  <a:gd name="connsiteX4" fmla="*/ 0 w 371475"/>
                  <a:gd name="connsiteY4" fmla="*/ 161925 h 472629"/>
                  <a:gd name="connsiteX5" fmla="*/ 19050 w 371475"/>
                  <a:gd name="connsiteY5" fmla="*/ 323850 h 472629"/>
                  <a:gd name="connsiteX6" fmla="*/ 38100 w 371475"/>
                  <a:gd name="connsiteY6" fmla="*/ 352425 h 472629"/>
                  <a:gd name="connsiteX7" fmla="*/ 104775 w 371475"/>
                  <a:gd name="connsiteY7" fmla="*/ 390525 h 472629"/>
                  <a:gd name="connsiteX8" fmla="*/ 142875 w 371475"/>
                  <a:gd name="connsiteY8" fmla="*/ 419100 h 472629"/>
                  <a:gd name="connsiteX9" fmla="*/ 190500 w 371475"/>
                  <a:gd name="connsiteY9" fmla="*/ 438150 h 472629"/>
                  <a:gd name="connsiteX10" fmla="*/ 247650 w 371475"/>
                  <a:gd name="connsiteY10" fmla="*/ 466725 h 472629"/>
                  <a:gd name="connsiteX11" fmla="*/ 352425 w 371475"/>
                  <a:gd name="connsiteY11" fmla="*/ 457200 h 472629"/>
                  <a:gd name="connsiteX12" fmla="*/ 361950 w 371475"/>
                  <a:gd name="connsiteY12" fmla="*/ 276225 h 472629"/>
                  <a:gd name="connsiteX13" fmla="*/ 371475 w 371475"/>
                  <a:gd name="connsiteY13" fmla="*/ 247650 h 472629"/>
                  <a:gd name="connsiteX14" fmla="*/ 361950 w 371475"/>
                  <a:gd name="connsiteY14" fmla="*/ 142875 h 472629"/>
                  <a:gd name="connsiteX15" fmla="*/ 352425 w 371475"/>
                  <a:gd name="connsiteY15" fmla="*/ 114300 h 472629"/>
                  <a:gd name="connsiteX16" fmla="*/ 323850 w 371475"/>
                  <a:gd name="connsiteY16" fmla="*/ 95250 h 472629"/>
                  <a:gd name="connsiteX17" fmla="*/ 276225 w 371475"/>
                  <a:gd name="connsiteY17" fmla="*/ 38100 h 472629"/>
                  <a:gd name="connsiteX18" fmla="*/ 247650 w 371475"/>
                  <a:gd name="connsiteY18" fmla="*/ 28575 h 472629"/>
                  <a:gd name="connsiteX19" fmla="*/ 190500 w 371475"/>
                  <a:gd name="connsiteY19" fmla="*/ 0 h 472629"/>
                  <a:gd name="connsiteX20" fmla="*/ 152400 w 371475"/>
                  <a:gd name="connsiteY20" fmla="*/ 9525 h 472629"/>
                  <a:gd name="connsiteX21" fmla="*/ 133350 w 371475"/>
                  <a:gd name="connsiteY21" fmla="*/ 19050 h 472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75" h="472629">
                    <a:moveTo>
                      <a:pt x="133350" y="19050"/>
                    </a:moveTo>
                    <a:lnTo>
                      <a:pt x="133350" y="19050"/>
                    </a:lnTo>
                    <a:cubicBezTo>
                      <a:pt x="59515" y="27254"/>
                      <a:pt x="54309" y="5682"/>
                      <a:pt x="28575" y="57150"/>
                    </a:cubicBezTo>
                    <a:cubicBezTo>
                      <a:pt x="24085" y="66130"/>
                      <a:pt x="21692" y="76039"/>
                      <a:pt x="19050" y="85725"/>
                    </a:cubicBezTo>
                    <a:cubicBezTo>
                      <a:pt x="12161" y="110984"/>
                      <a:pt x="0" y="161925"/>
                      <a:pt x="0" y="161925"/>
                    </a:cubicBezTo>
                    <a:cubicBezTo>
                      <a:pt x="1505" y="182995"/>
                      <a:pt x="-2599" y="280552"/>
                      <a:pt x="19050" y="323850"/>
                    </a:cubicBezTo>
                    <a:cubicBezTo>
                      <a:pt x="24170" y="334089"/>
                      <a:pt x="30005" y="344330"/>
                      <a:pt x="38100" y="352425"/>
                    </a:cubicBezTo>
                    <a:cubicBezTo>
                      <a:pt x="55578" y="369903"/>
                      <a:pt x="84853" y="378074"/>
                      <a:pt x="104775" y="390525"/>
                    </a:cubicBezTo>
                    <a:cubicBezTo>
                      <a:pt x="118237" y="398939"/>
                      <a:pt x="128998" y="411390"/>
                      <a:pt x="142875" y="419100"/>
                    </a:cubicBezTo>
                    <a:cubicBezTo>
                      <a:pt x="157821" y="427403"/>
                      <a:pt x="175207" y="430504"/>
                      <a:pt x="190500" y="438150"/>
                    </a:cubicBezTo>
                    <a:cubicBezTo>
                      <a:pt x="264358" y="475079"/>
                      <a:pt x="175826" y="442784"/>
                      <a:pt x="247650" y="466725"/>
                    </a:cubicBezTo>
                    <a:cubicBezTo>
                      <a:pt x="282575" y="463550"/>
                      <a:pt x="334382" y="487271"/>
                      <a:pt x="352425" y="457200"/>
                    </a:cubicBezTo>
                    <a:cubicBezTo>
                      <a:pt x="383505" y="405400"/>
                      <a:pt x="356481" y="336385"/>
                      <a:pt x="361950" y="276225"/>
                    </a:cubicBezTo>
                    <a:cubicBezTo>
                      <a:pt x="362859" y="266226"/>
                      <a:pt x="368300" y="257175"/>
                      <a:pt x="371475" y="247650"/>
                    </a:cubicBezTo>
                    <a:cubicBezTo>
                      <a:pt x="368300" y="212725"/>
                      <a:pt x="366910" y="177592"/>
                      <a:pt x="361950" y="142875"/>
                    </a:cubicBezTo>
                    <a:cubicBezTo>
                      <a:pt x="360530" y="132936"/>
                      <a:pt x="358697" y="122140"/>
                      <a:pt x="352425" y="114300"/>
                    </a:cubicBezTo>
                    <a:cubicBezTo>
                      <a:pt x="345274" y="105361"/>
                      <a:pt x="333375" y="101600"/>
                      <a:pt x="323850" y="95250"/>
                    </a:cubicBezTo>
                    <a:cubicBezTo>
                      <a:pt x="309793" y="74165"/>
                      <a:pt x="298227" y="52768"/>
                      <a:pt x="276225" y="38100"/>
                    </a:cubicBezTo>
                    <a:cubicBezTo>
                      <a:pt x="267871" y="32531"/>
                      <a:pt x="257175" y="31750"/>
                      <a:pt x="247650" y="28575"/>
                    </a:cubicBezTo>
                    <a:cubicBezTo>
                      <a:pt x="233203" y="18943"/>
                      <a:pt x="210218" y="0"/>
                      <a:pt x="190500" y="0"/>
                    </a:cubicBezTo>
                    <a:cubicBezTo>
                      <a:pt x="177409" y="0"/>
                      <a:pt x="164109" y="3671"/>
                      <a:pt x="152400" y="9525"/>
                    </a:cubicBezTo>
                    <a:lnTo>
                      <a:pt x="133350" y="19050"/>
                    </a:ln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TextBox 10"/>
              <p:cNvSpPr txBox="1">
                <a:spLocks noChangeArrowheads="1"/>
              </p:cNvSpPr>
              <p:nvPr/>
            </p:nvSpPr>
            <p:spPr bwMode="auto">
              <a:xfrm>
                <a:off x="5149896" y="2304417"/>
                <a:ext cx="131559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da-DK" altLang="en-US" sz="1100" dirty="0" smtClean="0"/>
                  <a:t>DS </a:t>
                </a:r>
                <a:r>
                  <a:rPr lang="da-DK" altLang="en-US" sz="1100" dirty="0" err="1" smtClean="0"/>
                  <a:t>degradation</a:t>
                </a:r>
                <a:r>
                  <a:rPr lang="da-DK" altLang="en-US" sz="1100" dirty="0" smtClean="0"/>
                  <a:t> </a:t>
                </a:r>
                <a:r>
                  <a:rPr lang="da-DK" altLang="en-US" sz="1100" dirty="0" err="1" smtClean="0"/>
                  <a:t>during</a:t>
                </a:r>
                <a:r>
                  <a:rPr lang="da-DK" altLang="en-US" sz="1100" dirty="0" smtClean="0"/>
                  <a:t> </a:t>
                </a:r>
                <a:r>
                  <a:rPr lang="da-DK" altLang="en-US" sz="1100" dirty="0" err="1" smtClean="0"/>
                  <a:t>storage</a:t>
                </a:r>
                <a:r>
                  <a:rPr lang="da-DK" altLang="en-US" sz="1100" dirty="0" smtClean="0"/>
                  <a:t> and </a:t>
                </a:r>
                <a:r>
                  <a:rPr lang="da-DK" altLang="en-US" sz="1100" dirty="0" err="1" smtClean="0"/>
                  <a:t>formulation</a:t>
                </a:r>
                <a:endParaRPr lang="en-GB" altLang="en-US" sz="1100" dirty="0"/>
              </a:p>
            </p:txBody>
          </p:sp>
          <p:cxnSp>
            <p:nvCxnSpPr>
              <p:cNvPr id="19" name="Straight Arrow Connector 18"/>
              <p:cNvCxnSpPr>
                <a:endCxn id="16" idx="9"/>
              </p:cNvCxnSpPr>
              <p:nvPr/>
            </p:nvCxnSpPr>
            <p:spPr bwMode="auto">
              <a:xfrm flipV="1">
                <a:off x="5680647" y="2164222"/>
                <a:ext cx="43853" cy="224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7163513" y="1796996"/>
              <a:ext cx="1390368" cy="974638"/>
              <a:chOff x="6998523" y="1796839"/>
              <a:chExt cx="1390368" cy="974638"/>
            </a:xfrm>
          </p:grpSpPr>
          <p:sp>
            <p:nvSpPr>
              <p:cNvPr id="17" name="Freeform 16"/>
              <p:cNvSpPr/>
              <p:nvPr/>
            </p:nvSpPr>
            <p:spPr bwMode="auto">
              <a:xfrm rot="9534827">
                <a:off x="6998523" y="1796839"/>
                <a:ext cx="396309" cy="449392"/>
              </a:xfrm>
              <a:custGeom>
                <a:avLst/>
                <a:gdLst>
                  <a:gd name="connsiteX0" fmla="*/ 133350 w 371475"/>
                  <a:gd name="connsiteY0" fmla="*/ 19050 h 472629"/>
                  <a:gd name="connsiteX1" fmla="*/ 133350 w 371475"/>
                  <a:gd name="connsiteY1" fmla="*/ 19050 h 472629"/>
                  <a:gd name="connsiteX2" fmla="*/ 28575 w 371475"/>
                  <a:gd name="connsiteY2" fmla="*/ 57150 h 472629"/>
                  <a:gd name="connsiteX3" fmla="*/ 19050 w 371475"/>
                  <a:gd name="connsiteY3" fmla="*/ 85725 h 472629"/>
                  <a:gd name="connsiteX4" fmla="*/ 0 w 371475"/>
                  <a:gd name="connsiteY4" fmla="*/ 161925 h 472629"/>
                  <a:gd name="connsiteX5" fmla="*/ 19050 w 371475"/>
                  <a:gd name="connsiteY5" fmla="*/ 323850 h 472629"/>
                  <a:gd name="connsiteX6" fmla="*/ 38100 w 371475"/>
                  <a:gd name="connsiteY6" fmla="*/ 352425 h 472629"/>
                  <a:gd name="connsiteX7" fmla="*/ 104775 w 371475"/>
                  <a:gd name="connsiteY7" fmla="*/ 390525 h 472629"/>
                  <a:gd name="connsiteX8" fmla="*/ 142875 w 371475"/>
                  <a:gd name="connsiteY8" fmla="*/ 419100 h 472629"/>
                  <a:gd name="connsiteX9" fmla="*/ 190500 w 371475"/>
                  <a:gd name="connsiteY9" fmla="*/ 438150 h 472629"/>
                  <a:gd name="connsiteX10" fmla="*/ 247650 w 371475"/>
                  <a:gd name="connsiteY10" fmla="*/ 466725 h 472629"/>
                  <a:gd name="connsiteX11" fmla="*/ 352425 w 371475"/>
                  <a:gd name="connsiteY11" fmla="*/ 457200 h 472629"/>
                  <a:gd name="connsiteX12" fmla="*/ 361950 w 371475"/>
                  <a:gd name="connsiteY12" fmla="*/ 276225 h 472629"/>
                  <a:gd name="connsiteX13" fmla="*/ 371475 w 371475"/>
                  <a:gd name="connsiteY13" fmla="*/ 247650 h 472629"/>
                  <a:gd name="connsiteX14" fmla="*/ 361950 w 371475"/>
                  <a:gd name="connsiteY14" fmla="*/ 142875 h 472629"/>
                  <a:gd name="connsiteX15" fmla="*/ 352425 w 371475"/>
                  <a:gd name="connsiteY15" fmla="*/ 114300 h 472629"/>
                  <a:gd name="connsiteX16" fmla="*/ 323850 w 371475"/>
                  <a:gd name="connsiteY16" fmla="*/ 95250 h 472629"/>
                  <a:gd name="connsiteX17" fmla="*/ 276225 w 371475"/>
                  <a:gd name="connsiteY17" fmla="*/ 38100 h 472629"/>
                  <a:gd name="connsiteX18" fmla="*/ 247650 w 371475"/>
                  <a:gd name="connsiteY18" fmla="*/ 28575 h 472629"/>
                  <a:gd name="connsiteX19" fmla="*/ 190500 w 371475"/>
                  <a:gd name="connsiteY19" fmla="*/ 0 h 472629"/>
                  <a:gd name="connsiteX20" fmla="*/ 152400 w 371475"/>
                  <a:gd name="connsiteY20" fmla="*/ 9525 h 472629"/>
                  <a:gd name="connsiteX21" fmla="*/ 133350 w 371475"/>
                  <a:gd name="connsiteY21" fmla="*/ 19050 h 472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1475" h="472629">
                    <a:moveTo>
                      <a:pt x="133350" y="19050"/>
                    </a:moveTo>
                    <a:lnTo>
                      <a:pt x="133350" y="19050"/>
                    </a:lnTo>
                    <a:cubicBezTo>
                      <a:pt x="59515" y="27254"/>
                      <a:pt x="54309" y="5682"/>
                      <a:pt x="28575" y="57150"/>
                    </a:cubicBezTo>
                    <a:cubicBezTo>
                      <a:pt x="24085" y="66130"/>
                      <a:pt x="21692" y="76039"/>
                      <a:pt x="19050" y="85725"/>
                    </a:cubicBezTo>
                    <a:cubicBezTo>
                      <a:pt x="12161" y="110984"/>
                      <a:pt x="0" y="161925"/>
                      <a:pt x="0" y="161925"/>
                    </a:cubicBezTo>
                    <a:cubicBezTo>
                      <a:pt x="1505" y="182995"/>
                      <a:pt x="-2599" y="280552"/>
                      <a:pt x="19050" y="323850"/>
                    </a:cubicBezTo>
                    <a:cubicBezTo>
                      <a:pt x="24170" y="334089"/>
                      <a:pt x="30005" y="344330"/>
                      <a:pt x="38100" y="352425"/>
                    </a:cubicBezTo>
                    <a:cubicBezTo>
                      <a:pt x="55578" y="369903"/>
                      <a:pt x="84853" y="378074"/>
                      <a:pt x="104775" y="390525"/>
                    </a:cubicBezTo>
                    <a:cubicBezTo>
                      <a:pt x="118237" y="398939"/>
                      <a:pt x="128998" y="411390"/>
                      <a:pt x="142875" y="419100"/>
                    </a:cubicBezTo>
                    <a:cubicBezTo>
                      <a:pt x="157821" y="427403"/>
                      <a:pt x="175207" y="430504"/>
                      <a:pt x="190500" y="438150"/>
                    </a:cubicBezTo>
                    <a:cubicBezTo>
                      <a:pt x="264358" y="475079"/>
                      <a:pt x="175826" y="442784"/>
                      <a:pt x="247650" y="466725"/>
                    </a:cubicBezTo>
                    <a:cubicBezTo>
                      <a:pt x="282575" y="463550"/>
                      <a:pt x="334382" y="487271"/>
                      <a:pt x="352425" y="457200"/>
                    </a:cubicBezTo>
                    <a:cubicBezTo>
                      <a:pt x="383505" y="405400"/>
                      <a:pt x="356481" y="336385"/>
                      <a:pt x="361950" y="276225"/>
                    </a:cubicBezTo>
                    <a:cubicBezTo>
                      <a:pt x="362859" y="266226"/>
                      <a:pt x="368300" y="257175"/>
                      <a:pt x="371475" y="247650"/>
                    </a:cubicBezTo>
                    <a:cubicBezTo>
                      <a:pt x="368300" y="212725"/>
                      <a:pt x="366910" y="177592"/>
                      <a:pt x="361950" y="142875"/>
                    </a:cubicBezTo>
                    <a:cubicBezTo>
                      <a:pt x="360530" y="132936"/>
                      <a:pt x="358697" y="122140"/>
                      <a:pt x="352425" y="114300"/>
                    </a:cubicBezTo>
                    <a:cubicBezTo>
                      <a:pt x="345274" y="105361"/>
                      <a:pt x="333375" y="101600"/>
                      <a:pt x="323850" y="95250"/>
                    </a:cubicBezTo>
                    <a:cubicBezTo>
                      <a:pt x="309793" y="74165"/>
                      <a:pt x="298227" y="52768"/>
                      <a:pt x="276225" y="38100"/>
                    </a:cubicBezTo>
                    <a:cubicBezTo>
                      <a:pt x="267871" y="32531"/>
                      <a:pt x="257175" y="31750"/>
                      <a:pt x="247650" y="28575"/>
                    </a:cubicBezTo>
                    <a:cubicBezTo>
                      <a:pt x="233203" y="18943"/>
                      <a:pt x="210218" y="0"/>
                      <a:pt x="190500" y="0"/>
                    </a:cubicBezTo>
                    <a:cubicBezTo>
                      <a:pt x="177409" y="0"/>
                      <a:pt x="164109" y="3671"/>
                      <a:pt x="152400" y="9525"/>
                    </a:cubicBezTo>
                    <a:lnTo>
                      <a:pt x="133350" y="19050"/>
                    </a:ln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 name="TextBox 10"/>
              <p:cNvSpPr txBox="1">
                <a:spLocks noChangeArrowheads="1"/>
              </p:cNvSpPr>
              <p:nvPr/>
            </p:nvSpPr>
            <p:spPr bwMode="auto">
              <a:xfrm>
                <a:off x="7073297" y="2340590"/>
                <a:ext cx="13155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smtClean="0"/>
                  <a:t>Uncertainty of DS degradation</a:t>
                </a:r>
                <a:endParaRPr lang="en-GB" altLang="en-US" sz="1100" dirty="0"/>
              </a:p>
            </p:txBody>
          </p:sp>
          <p:cxnSp>
            <p:nvCxnSpPr>
              <p:cNvPr id="22" name="Straight Arrow Connector 21"/>
              <p:cNvCxnSpPr>
                <a:endCxn id="17" idx="0"/>
              </p:cNvCxnSpPr>
              <p:nvPr/>
            </p:nvCxnSpPr>
            <p:spPr bwMode="auto">
              <a:xfrm flipH="1" flipV="1">
                <a:off x="7323147" y="2194178"/>
                <a:ext cx="214535" cy="194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aphicFrame>
          <p:nvGraphicFramePr>
            <p:cNvPr id="9" name="Object 8"/>
            <p:cNvGraphicFramePr>
              <a:graphicFrameLocks noChangeAspect="1"/>
            </p:cNvGraphicFramePr>
            <p:nvPr>
              <p:extLst>
                <p:ext uri="{D42A27DB-BD31-4B8C-83A1-F6EECF244321}">
                  <p14:modId xmlns:p14="http://schemas.microsoft.com/office/powerpoint/2010/main" val="1325809096"/>
                </p:ext>
              </p:extLst>
            </p:nvPr>
          </p:nvGraphicFramePr>
          <p:xfrm>
            <a:off x="4337946" y="1730532"/>
            <a:ext cx="4027488" cy="555625"/>
          </p:xfrm>
          <a:graphic>
            <a:graphicData uri="http://schemas.openxmlformats.org/presentationml/2006/ole">
              <mc:AlternateContent xmlns:mc="http://schemas.openxmlformats.org/markup-compatibility/2006">
                <mc:Choice xmlns:v="urn:schemas-microsoft-com:vml" Requires="v">
                  <p:oleObj spid="_x0000_s11336" name="Equation" r:id="rId5" imgW="3314520" imgH="457200" progId="Equation.3">
                    <p:embed/>
                  </p:oleObj>
                </mc:Choice>
                <mc:Fallback>
                  <p:oleObj name="Equation" r:id="rId5" imgW="3314520" imgH="457200" progId="Equation.3">
                    <p:embed/>
                    <p:pic>
                      <p:nvPicPr>
                        <p:cNvPr id="0" name="Object 7"/>
                        <p:cNvPicPr>
                          <a:picLocks noChangeArrowheads="1"/>
                        </p:cNvPicPr>
                        <p:nvPr/>
                      </p:nvPicPr>
                      <p:blipFill>
                        <a:blip r:embed="rId6"/>
                        <a:srcRect/>
                        <a:stretch>
                          <a:fillRect/>
                        </a:stretch>
                      </p:blipFill>
                      <p:spPr bwMode="auto">
                        <a:xfrm>
                          <a:off x="4337946" y="1730532"/>
                          <a:ext cx="4027488" cy="555625"/>
                        </a:xfrm>
                        <a:prstGeom prst="rect">
                          <a:avLst/>
                        </a:prstGeom>
                        <a:noFill/>
                        <a:ln>
                          <a:noFill/>
                        </a:ln>
                        <a:extLst/>
                      </p:spPr>
                    </p:pic>
                  </p:oleObj>
                </mc:Fallback>
              </mc:AlternateContent>
            </a:graphicData>
          </a:graphic>
        </p:graphicFrame>
      </p:grpSp>
      <p:sp>
        <p:nvSpPr>
          <p:cNvPr id="29" name="TextBox 7"/>
          <p:cNvSpPr txBox="1">
            <a:spLocks noChangeArrowheads="1"/>
          </p:cNvSpPr>
          <p:nvPr/>
        </p:nvSpPr>
        <p:spPr bwMode="auto">
          <a:xfrm>
            <a:off x="4523457" y="3230099"/>
            <a:ext cx="40576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600" dirty="0" smtClean="0"/>
              <a:t>Internal release limit for DS ensures with high confidence that DP will comply with USL, but </a:t>
            </a:r>
            <a:r>
              <a:rPr lang="en-GB" altLang="en-US" sz="1600" b="1" dirty="0" smtClean="0"/>
              <a:t>not </a:t>
            </a:r>
            <a:r>
              <a:rPr lang="en-GB" altLang="en-US" sz="1600" dirty="0" smtClean="0"/>
              <a:t>that DP will comply with internal release limit!</a:t>
            </a:r>
            <a:endParaRPr lang="en-GB" altLang="en-US" sz="1600" b="1" dirty="0" smtClean="0"/>
          </a:p>
        </p:txBody>
      </p:sp>
    </p:spTree>
    <p:extLst>
      <p:ext uri="{BB962C8B-B14F-4D97-AF65-F5344CB8AC3E}">
        <p14:creationId xmlns:p14="http://schemas.microsoft.com/office/powerpoint/2010/main" val="1214395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6395"/>
            <a:ext cx="4456153" cy="444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smtClean="0"/>
              <a:t>Separate confidence for each test instance</a:t>
            </a:r>
            <a:endParaRPr lang="en-US" dirty="0"/>
          </a:p>
        </p:txBody>
      </p:sp>
      <p:sp>
        <p:nvSpPr>
          <p:cNvPr id="4" name="Footer Placeholder 3"/>
          <p:cNvSpPr>
            <a:spLocks noGrp="1"/>
          </p:cNvSpPr>
          <p:nvPr>
            <p:ph type="ftr" sz="quarter" idx="3"/>
          </p:nvPr>
        </p:nvSpPr>
        <p:spPr/>
        <p:txBody>
          <a:bodyPr/>
          <a:lstStyle/>
          <a:p>
            <a:pPr>
              <a:defRPr/>
            </a:pPr>
            <a:r>
              <a:rPr lang="en-GB" noProof="0" dirty="0" smtClean="0"/>
              <a:t>N. V. Hartvig - Setting Release Limits</a:t>
            </a:r>
            <a:endParaRPr lang="en-GB" noProof="0" dirty="0"/>
          </a:p>
        </p:txBody>
      </p:sp>
      <p:sp>
        <p:nvSpPr>
          <p:cNvPr id="5" name="Date Placeholder 4"/>
          <p:cNvSpPr>
            <a:spLocks noGrp="1"/>
          </p:cNvSpPr>
          <p:nvPr>
            <p:ph type="dt" sz="half" idx="2"/>
          </p:nvPr>
        </p:nvSpPr>
        <p:spPr/>
        <p:txBody>
          <a:bodyPr/>
          <a:lstStyle/>
          <a:p>
            <a:pPr>
              <a:defRPr/>
            </a:pPr>
            <a:r>
              <a:rPr lang="en-GB" noProof="0" dirty="0" smtClean="0"/>
              <a:t>18 May 2016</a:t>
            </a:r>
            <a:endParaRPr lang="en-GB" noProof="0" dirty="0"/>
          </a:p>
        </p:txBody>
      </p:sp>
      <p:sp>
        <p:nvSpPr>
          <p:cNvPr id="6" name="Slide Number Placeholder 5"/>
          <p:cNvSpPr>
            <a:spLocks noGrp="1"/>
          </p:cNvSpPr>
          <p:nvPr>
            <p:ph type="sldNum" sz="quarter" idx="4"/>
          </p:nvPr>
        </p:nvSpPr>
        <p:spPr/>
        <p:txBody>
          <a:bodyPr/>
          <a:lstStyle/>
          <a:p>
            <a:pPr>
              <a:defRPr/>
            </a:pPr>
            <a:fld id="{4B01E8EF-57E8-4F85-90EB-163CEE512F88}" type="slidenum">
              <a:rPr lang="en-GB" noProof="0" smtClean="0"/>
              <a:pPr>
                <a:defRPr/>
              </a:pPr>
              <a:t>15</a:t>
            </a:fld>
            <a:endParaRPr lang="en-GB" noProof="0" dirty="0"/>
          </a:p>
        </p:txBody>
      </p:sp>
      <p:sp>
        <p:nvSpPr>
          <p:cNvPr id="7" name="Rounded Rectangle 6"/>
          <p:cNvSpPr/>
          <p:nvPr/>
        </p:nvSpPr>
        <p:spPr>
          <a:xfrm>
            <a:off x="5001892" y="2046515"/>
            <a:ext cx="3274246" cy="1469371"/>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smtClean="0"/>
              <a:t>Statistical confidence for each test instance narrows release limits</a:t>
            </a:r>
            <a:endParaRPr lang="en-GB" sz="2000" dirty="0"/>
          </a:p>
        </p:txBody>
      </p:sp>
    </p:spTree>
    <p:extLst>
      <p:ext uri="{BB962C8B-B14F-4D97-AF65-F5344CB8AC3E}">
        <p14:creationId xmlns:p14="http://schemas.microsoft.com/office/powerpoint/2010/main" val="513189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53" name="Picture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732772"/>
            <a:ext cx="5099861" cy="3668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Wei (1998)</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16</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grpSp>
        <p:nvGrpSpPr>
          <p:cNvPr id="23" name="Group 22"/>
          <p:cNvGrpSpPr/>
          <p:nvPr/>
        </p:nvGrpSpPr>
        <p:grpSpPr>
          <a:xfrm>
            <a:off x="315910" y="1208088"/>
            <a:ext cx="3894139" cy="590550"/>
            <a:chOff x="315911" y="1208088"/>
            <a:chExt cx="3894139" cy="590550"/>
          </a:xfrm>
        </p:grpSpPr>
        <p:graphicFrame>
          <p:nvGraphicFramePr>
            <p:cNvPr id="8" name="Object 7"/>
            <p:cNvGraphicFramePr>
              <a:graphicFrameLocks noChangeAspect="1"/>
            </p:cNvGraphicFramePr>
            <p:nvPr>
              <p:extLst>
                <p:ext uri="{D42A27DB-BD31-4B8C-83A1-F6EECF244321}">
                  <p14:modId xmlns:p14="http://schemas.microsoft.com/office/powerpoint/2010/main" val="1104305300"/>
                </p:ext>
              </p:extLst>
            </p:nvPr>
          </p:nvGraphicFramePr>
          <p:xfrm>
            <a:off x="315912" y="1497068"/>
            <a:ext cx="1364850" cy="285750"/>
          </p:xfrm>
          <a:graphic>
            <a:graphicData uri="http://schemas.openxmlformats.org/presentationml/2006/ole">
              <mc:AlternateContent xmlns:mc="http://schemas.openxmlformats.org/markup-compatibility/2006">
                <mc:Choice xmlns:v="urn:schemas-microsoft-com:vml" Requires="v">
                  <p:oleObj spid="_x0000_s5394" name="Equation" r:id="rId5" imgW="1091880" imgH="228600" progId="Equation.3">
                    <p:embed/>
                  </p:oleObj>
                </mc:Choice>
                <mc:Fallback>
                  <p:oleObj name="Equation" r:id="rId5" imgW="1091880" imgH="228600" progId="Equation.3">
                    <p:embed/>
                    <p:pic>
                      <p:nvPicPr>
                        <p:cNvPr id="0" name=""/>
                        <p:cNvPicPr/>
                        <p:nvPr/>
                      </p:nvPicPr>
                      <p:blipFill>
                        <a:blip r:embed="rId6"/>
                        <a:stretch>
                          <a:fillRect/>
                        </a:stretch>
                      </p:blipFill>
                      <p:spPr>
                        <a:xfrm>
                          <a:off x="315912" y="1497068"/>
                          <a:ext cx="1364850" cy="2857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59154076"/>
                </p:ext>
              </p:extLst>
            </p:nvPr>
          </p:nvGraphicFramePr>
          <p:xfrm>
            <a:off x="1797050" y="1481138"/>
            <a:ext cx="1143000" cy="317500"/>
          </p:xfrm>
          <a:graphic>
            <a:graphicData uri="http://schemas.openxmlformats.org/presentationml/2006/ole">
              <mc:AlternateContent xmlns:mc="http://schemas.openxmlformats.org/markup-compatibility/2006">
                <mc:Choice xmlns:v="urn:schemas-microsoft-com:vml" Requires="v">
                  <p:oleObj spid="_x0000_s5395" name="Equation" r:id="rId7" imgW="914400" imgH="253800" progId="Equation.3">
                    <p:embed/>
                  </p:oleObj>
                </mc:Choice>
                <mc:Fallback>
                  <p:oleObj name="Equation" r:id="rId7" imgW="914400" imgH="253800" progId="Equation.3">
                    <p:embed/>
                    <p:pic>
                      <p:nvPicPr>
                        <p:cNvPr id="0" name=""/>
                        <p:cNvPicPr>
                          <a:picLocks noChangeAspect="1" noChangeArrowheads="1"/>
                        </p:cNvPicPr>
                        <p:nvPr/>
                      </p:nvPicPr>
                      <p:blipFill>
                        <a:blip r:embed="rId8"/>
                        <a:srcRect/>
                        <a:stretch>
                          <a:fillRect/>
                        </a:stretch>
                      </p:blipFill>
                      <p:spPr bwMode="auto">
                        <a:xfrm>
                          <a:off x="1797050" y="1481138"/>
                          <a:ext cx="1143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315911" y="1208088"/>
              <a:ext cx="3894139" cy="215444"/>
            </a:xfrm>
            <a:prstGeom prst="rect">
              <a:avLst/>
            </a:prstGeom>
            <a:noFill/>
          </p:spPr>
          <p:txBody>
            <a:bodyPr wrap="square" lIns="0" tIns="0" rIns="0" bIns="0" rtlCol="0">
              <a:spAutoFit/>
            </a:bodyPr>
            <a:lstStyle/>
            <a:p>
              <a:r>
                <a:rPr lang="en-GB" sz="1400" dirty="0" smtClean="0">
                  <a:solidFill>
                    <a:srgbClr val="3F9C35"/>
                  </a:solidFill>
                </a:rPr>
                <a:t>Release and stability </a:t>
              </a:r>
              <a:r>
                <a:rPr lang="en-GB" sz="1400" dirty="0">
                  <a:solidFill>
                    <a:srgbClr val="3F9C35"/>
                  </a:solidFill>
                </a:rPr>
                <a:t>d</a:t>
              </a:r>
              <a:r>
                <a:rPr lang="en-GB" sz="1400" dirty="0" smtClean="0">
                  <a:solidFill>
                    <a:srgbClr val="3F9C35"/>
                  </a:solidFill>
                </a:rPr>
                <a:t>ata on actual batch:</a:t>
              </a:r>
              <a:endParaRPr lang="en-GB" sz="1400" dirty="0">
                <a:solidFill>
                  <a:srgbClr val="3F9C35"/>
                </a:solidFill>
              </a:endParaRPr>
            </a:p>
          </p:txBody>
        </p:sp>
      </p:grpSp>
      <p:grpSp>
        <p:nvGrpSpPr>
          <p:cNvPr id="15" name="Group 14"/>
          <p:cNvGrpSpPr/>
          <p:nvPr/>
        </p:nvGrpSpPr>
        <p:grpSpPr>
          <a:xfrm>
            <a:off x="315910" y="1939331"/>
            <a:ext cx="2090748" cy="860174"/>
            <a:chOff x="354012" y="1999256"/>
            <a:chExt cx="2090748" cy="860174"/>
          </a:xfrm>
        </p:grpSpPr>
        <p:graphicFrame>
          <p:nvGraphicFramePr>
            <p:cNvPr id="10" name="Object 9"/>
            <p:cNvGraphicFramePr>
              <a:graphicFrameLocks noChangeAspect="1"/>
            </p:cNvGraphicFramePr>
            <p:nvPr>
              <p:extLst>
                <p:ext uri="{D42A27DB-BD31-4B8C-83A1-F6EECF244321}">
                  <p14:modId xmlns:p14="http://schemas.microsoft.com/office/powerpoint/2010/main" val="3598335033"/>
                </p:ext>
              </p:extLst>
            </p:nvPr>
          </p:nvGraphicFramePr>
          <p:xfrm>
            <a:off x="354012" y="2542180"/>
            <a:ext cx="1111050" cy="317250"/>
          </p:xfrm>
          <a:graphic>
            <a:graphicData uri="http://schemas.openxmlformats.org/presentationml/2006/ole">
              <mc:AlternateContent xmlns:mc="http://schemas.openxmlformats.org/markup-compatibility/2006">
                <mc:Choice xmlns:v="urn:schemas-microsoft-com:vml" Requires="v">
                  <p:oleObj spid="_x0000_s5396" name="Equation" r:id="rId9" imgW="888840" imgH="253800" progId="Equation.3">
                    <p:embed/>
                  </p:oleObj>
                </mc:Choice>
                <mc:Fallback>
                  <p:oleObj name="Equation" r:id="rId9" imgW="888840" imgH="253800" progId="Equation.3">
                    <p:embed/>
                    <p:pic>
                      <p:nvPicPr>
                        <p:cNvPr id="0" name=""/>
                        <p:cNvPicPr>
                          <a:picLocks noChangeAspect="1" noChangeArrowheads="1"/>
                        </p:cNvPicPr>
                        <p:nvPr/>
                      </p:nvPicPr>
                      <p:blipFill>
                        <a:blip r:embed="rId10"/>
                        <a:srcRect/>
                        <a:stretch>
                          <a:fillRect/>
                        </a:stretch>
                      </p:blipFill>
                      <p:spPr bwMode="auto">
                        <a:xfrm>
                          <a:off x="354012" y="2542180"/>
                          <a:ext cx="1111050" cy="31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8613400"/>
                </p:ext>
              </p:extLst>
            </p:nvPr>
          </p:nvGraphicFramePr>
          <p:xfrm>
            <a:off x="354012" y="2232322"/>
            <a:ext cx="1126800" cy="301500"/>
          </p:xfrm>
          <a:graphic>
            <a:graphicData uri="http://schemas.openxmlformats.org/presentationml/2006/ole">
              <mc:AlternateContent xmlns:mc="http://schemas.openxmlformats.org/markup-compatibility/2006">
                <mc:Choice xmlns:v="urn:schemas-microsoft-com:vml" Requires="v">
                  <p:oleObj spid="_x0000_s5397" name="Equation" r:id="rId11" imgW="901440" imgH="241200" progId="Equation.3">
                    <p:embed/>
                  </p:oleObj>
                </mc:Choice>
                <mc:Fallback>
                  <p:oleObj name="Equation" r:id="rId11" imgW="901440" imgH="241200" progId="Equation.3">
                    <p:embed/>
                    <p:pic>
                      <p:nvPicPr>
                        <p:cNvPr id="0" name=""/>
                        <p:cNvPicPr>
                          <a:picLocks noChangeAspect="1" noChangeArrowheads="1"/>
                        </p:cNvPicPr>
                        <p:nvPr/>
                      </p:nvPicPr>
                      <p:blipFill>
                        <a:blip r:embed="rId12"/>
                        <a:srcRect/>
                        <a:stretch>
                          <a:fillRect/>
                        </a:stretch>
                      </p:blipFill>
                      <p:spPr bwMode="auto">
                        <a:xfrm>
                          <a:off x="354012" y="2232322"/>
                          <a:ext cx="1126800" cy="30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15"/>
            <p:cNvSpPr txBox="1"/>
            <p:nvPr/>
          </p:nvSpPr>
          <p:spPr>
            <a:xfrm>
              <a:off x="354012" y="1999256"/>
              <a:ext cx="1903994" cy="215444"/>
            </a:xfrm>
            <a:prstGeom prst="rect">
              <a:avLst/>
            </a:prstGeom>
            <a:noFill/>
          </p:spPr>
          <p:txBody>
            <a:bodyPr wrap="square" lIns="0" tIns="0" rIns="0" bIns="0" rtlCol="0">
              <a:spAutoFit/>
            </a:bodyPr>
            <a:lstStyle/>
            <a:p>
              <a:r>
                <a:rPr lang="en-GB" sz="1400" dirty="0" smtClean="0">
                  <a:solidFill>
                    <a:srgbClr val="FF9933"/>
                  </a:solidFill>
                </a:rPr>
                <a:t>Historical data:</a:t>
              </a:r>
              <a:endParaRPr lang="en-GB" sz="1400" dirty="0">
                <a:solidFill>
                  <a:srgbClr val="FF9933"/>
                </a:solidFill>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64352217"/>
                </p:ext>
              </p:extLst>
            </p:nvPr>
          </p:nvGraphicFramePr>
          <p:xfrm>
            <a:off x="1905210" y="2241847"/>
            <a:ext cx="539550" cy="285750"/>
          </p:xfrm>
          <a:graphic>
            <a:graphicData uri="http://schemas.openxmlformats.org/presentationml/2006/ole">
              <mc:AlternateContent xmlns:mc="http://schemas.openxmlformats.org/markup-compatibility/2006">
                <mc:Choice xmlns:v="urn:schemas-microsoft-com:vml" Requires="v">
                  <p:oleObj spid="_x0000_s5398" name="Equation" r:id="rId13" imgW="431640" imgH="228600" progId="Equation.3">
                    <p:embed/>
                  </p:oleObj>
                </mc:Choice>
                <mc:Fallback>
                  <p:oleObj name="Equation" r:id="rId13" imgW="431640" imgH="228600" progId="Equation.3">
                    <p:embed/>
                    <p:pic>
                      <p:nvPicPr>
                        <p:cNvPr id="0" name=""/>
                        <p:cNvPicPr>
                          <a:picLocks noChangeAspect="1" noChangeArrowheads="1"/>
                        </p:cNvPicPr>
                        <p:nvPr/>
                      </p:nvPicPr>
                      <p:blipFill>
                        <a:blip r:embed="rId14"/>
                        <a:srcRect/>
                        <a:stretch>
                          <a:fillRect/>
                        </a:stretch>
                      </p:blipFill>
                      <p:spPr bwMode="auto">
                        <a:xfrm>
                          <a:off x="1905210" y="2241847"/>
                          <a:ext cx="5395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TextBox 17"/>
            <p:cNvSpPr txBox="1"/>
            <p:nvPr/>
          </p:nvSpPr>
          <p:spPr>
            <a:xfrm>
              <a:off x="1566672" y="2252115"/>
              <a:ext cx="428625" cy="215444"/>
            </a:xfrm>
            <a:prstGeom prst="rect">
              <a:avLst/>
            </a:prstGeom>
            <a:noFill/>
          </p:spPr>
          <p:txBody>
            <a:bodyPr wrap="square" lIns="0" tIns="0" rIns="0" bIns="0" rtlCol="0" anchor="ctr" anchorCtr="0">
              <a:spAutoFit/>
            </a:bodyPr>
            <a:lstStyle/>
            <a:p>
              <a:r>
                <a:rPr lang="en-GB" sz="1400" dirty="0" smtClean="0"/>
                <a:t>or</a:t>
              </a:r>
              <a:endParaRPr lang="en-GB" sz="1400" dirty="0"/>
            </a:p>
          </p:txBody>
        </p:sp>
      </p:grpSp>
      <p:grpSp>
        <p:nvGrpSpPr>
          <p:cNvPr id="19" name="Group 18"/>
          <p:cNvGrpSpPr/>
          <p:nvPr/>
        </p:nvGrpSpPr>
        <p:grpSpPr>
          <a:xfrm>
            <a:off x="315910" y="2940198"/>
            <a:ext cx="3837994" cy="748387"/>
            <a:chOff x="315912" y="2942231"/>
            <a:chExt cx="3837994" cy="748387"/>
          </a:xfrm>
        </p:grpSpPr>
        <p:graphicFrame>
          <p:nvGraphicFramePr>
            <p:cNvPr id="3" name="Object 2"/>
            <p:cNvGraphicFramePr>
              <a:graphicFrameLocks noChangeAspect="1"/>
            </p:cNvGraphicFramePr>
            <p:nvPr>
              <p:extLst>
                <p:ext uri="{D42A27DB-BD31-4B8C-83A1-F6EECF244321}">
                  <p14:modId xmlns:p14="http://schemas.microsoft.com/office/powerpoint/2010/main" val="99675028"/>
                </p:ext>
              </p:extLst>
            </p:nvPr>
          </p:nvGraphicFramePr>
          <p:xfrm>
            <a:off x="315912" y="3373118"/>
            <a:ext cx="1047750" cy="317500"/>
          </p:xfrm>
          <a:graphic>
            <a:graphicData uri="http://schemas.openxmlformats.org/presentationml/2006/ole">
              <mc:AlternateContent xmlns:mc="http://schemas.openxmlformats.org/markup-compatibility/2006">
                <mc:Choice xmlns:v="urn:schemas-microsoft-com:vml" Requires="v">
                  <p:oleObj spid="_x0000_s5399" name="Equation" r:id="rId15" imgW="838080" imgH="253800" progId="Equation.3">
                    <p:embed/>
                  </p:oleObj>
                </mc:Choice>
                <mc:Fallback>
                  <p:oleObj name="Equation" r:id="rId15" imgW="838080" imgH="253800" progId="Equation.3">
                    <p:embed/>
                    <p:pic>
                      <p:nvPicPr>
                        <p:cNvPr id="0" name="Object 13"/>
                        <p:cNvPicPr>
                          <a:picLocks noChangeAspect="1" noChangeArrowheads="1"/>
                        </p:cNvPicPr>
                        <p:nvPr/>
                      </p:nvPicPr>
                      <p:blipFill>
                        <a:blip r:embed="rId16"/>
                        <a:srcRect/>
                        <a:stretch>
                          <a:fillRect/>
                        </a:stretch>
                      </p:blipFill>
                      <p:spPr bwMode="auto">
                        <a:xfrm>
                          <a:off x="315912" y="3373118"/>
                          <a:ext cx="10477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Box 20"/>
            <p:cNvSpPr txBox="1"/>
            <p:nvPr/>
          </p:nvSpPr>
          <p:spPr>
            <a:xfrm>
              <a:off x="315912" y="2942231"/>
              <a:ext cx="3837994" cy="430887"/>
            </a:xfrm>
            <a:prstGeom prst="rect">
              <a:avLst/>
            </a:prstGeom>
            <a:noFill/>
          </p:spPr>
          <p:txBody>
            <a:bodyPr wrap="square" lIns="0" tIns="0" rIns="0" bIns="0" rtlCol="0">
              <a:spAutoFit/>
            </a:bodyPr>
            <a:lstStyle/>
            <a:p>
              <a:r>
                <a:rPr lang="en-GB" sz="1400" dirty="0" smtClean="0"/>
                <a:t>Least-squares estimate of batch level based on data available at time T</a:t>
              </a:r>
              <a:endParaRPr lang="en-GB" sz="1400" dirty="0"/>
            </a:p>
          </p:txBody>
        </p:sp>
      </p:grpSp>
      <p:grpSp>
        <p:nvGrpSpPr>
          <p:cNvPr id="20" name="Group 19"/>
          <p:cNvGrpSpPr/>
          <p:nvPr/>
        </p:nvGrpSpPr>
        <p:grpSpPr>
          <a:xfrm>
            <a:off x="315910" y="3829278"/>
            <a:ext cx="3857046" cy="639042"/>
            <a:chOff x="315910" y="3829278"/>
            <a:chExt cx="3857046" cy="639042"/>
          </a:xfrm>
        </p:grpSpPr>
        <p:sp>
          <p:nvSpPr>
            <p:cNvPr id="22" name="TextBox 21"/>
            <p:cNvSpPr txBox="1"/>
            <p:nvPr/>
          </p:nvSpPr>
          <p:spPr>
            <a:xfrm>
              <a:off x="315910" y="3829278"/>
              <a:ext cx="3857046" cy="215444"/>
            </a:xfrm>
            <a:prstGeom prst="rect">
              <a:avLst/>
            </a:prstGeom>
            <a:noFill/>
          </p:spPr>
          <p:txBody>
            <a:bodyPr wrap="square" lIns="0" tIns="0" rIns="0" bIns="0" rtlCol="0">
              <a:spAutoFit/>
            </a:bodyPr>
            <a:lstStyle/>
            <a:p>
              <a:r>
                <a:rPr lang="en-GB" sz="1400" dirty="0" smtClean="0"/>
                <a:t>Conditional distribution used for release:</a:t>
              </a:r>
            </a:p>
          </p:txBody>
        </p:sp>
        <p:graphicFrame>
          <p:nvGraphicFramePr>
            <p:cNvPr id="7" name="Object 6"/>
            <p:cNvGraphicFramePr>
              <a:graphicFrameLocks noChangeAspect="1"/>
            </p:cNvGraphicFramePr>
            <p:nvPr>
              <p:extLst>
                <p:ext uri="{D42A27DB-BD31-4B8C-83A1-F6EECF244321}">
                  <p14:modId xmlns:p14="http://schemas.microsoft.com/office/powerpoint/2010/main" val="3794915501"/>
                </p:ext>
              </p:extLst>
            </p:nvPr>
          </p:nvGraphicFramePr>
          <p:xfrm>
            <a:off x="315910" y="4087320"/>
            <a:ext cx="2667000" cy="381000"/>
          </p:xfrm>
          <a:graphic>
            <a:graphicData uri="http://schemas.openxmlformats.org/presentationml/2006/ole">
              <mc:AlternateContent xmlns:mc="http://schemas.openxmlformats.org/markup-compatibility/2006">
                <mc:Choice xmlns:v="urn:schemas-microsoft-com:vml" Requires="v">
                  <p:oleObj spid="_x0000_s5400" name="Equation" r:id="rId17" imgW="2133360" imgH="304560" progId="Equation.3">
                    <p:embed/>
                  </p:oleObj>
                </mc:Choice>
                <mc:Fallback>
                  <p:oleObj name="Equation" r:id="rId17" imgW="2133360" imgH="304560" progId="Equation.3">
                    <p:embed/>
                    <p:pic>
                      <p:nvPicPr>
                        <p:cNvPr id="0" name="Object 16"/>
                        <p:cNvPicPr>
                          <a:picLocks noChangeAspect="1" noChangeArrowheads="1"/>
                        </p:cNvPicPr>
                        <p:nvPr/>
                      </p:nvPicPr>
                      <p:blipFill>
                        <a:blip r:embed="rId18"/>
                        <a:srcRect/>
                        <a:stretch>
                          <a:fillRect/>
                        </a:stretch>
                      </p:blipFill>
                      <p:spPr bwMode="auto">
                        <a:xfrm>
                          <a:off x="315910" y="4087320"/>
                          <a:ext cx="2667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TextBox 12"/>
          <p:cNvSpPr txBox="1"/>
          <p:nvPr/>
        </p:nvSpPr>
        <p:spPr>
          <a:xfrm>
            <a:off x="192087" y="4876800"/>
            <a:ext cx="6342063" cy="246221"/>
          </a:xfrm>
          <a:prstGeom prst="rect">
            <a:avLst/>
          </a:prstGeom>
          <a:noFill/>
        </p:spPr>
        <p:txBody>
          <a:bodyPr wrap="square" rtlCol="0">
            <a:spAutoFit/>
          </a:bodyPr>
          <a:lstStyle/>
          <a:p>
            <a:r>
              <a:rPr lang="da-DK" sz="1000" dirty="0" smtClean="0">
                <a:solidFill>
                  <a:srgbClr val="82786F"/>
                </a:solidFill>
              </a:rPr>
              <a:t>*A </a:t>
            </a:r>
            <a:r>
              <a:rPr lang="da-DK" sz="1000" dirty="0" err="1" smtClean="0">
                <a:solidFill>
                  <a:srgbClr val="82786F"/>
                </a:solidFill>
              </a:rPr>
              <a:t>conditional</a:t>
            </a:r>
            <a:r>
              <a:rPr lang="da-DK" sz="1000" dirty="0" smtClean="0">
                <a:solidFill>
                  <a:srgbClr val="82786F"/>
                </a:solidFill>
              </a:rPr>
              <a:t> </a:t>
            </a:r>
            <a:r>
              <a:rPr lang="da-DK" sz="1000" dirty="0" err="1" smtClean="0">
                <a:solidFill>
                  <a:srgbClr val="82786F"/>
                </a:solidFill>
              </a:rPr>
              <a:t>least-squares</a:t>
            </a:r>
            <a:r>
              <a:rPr lang="da-DK" sz="1000" dirty="0" smtClean="0">
                <a:solidFill>
                  <a:srgbClr val="82786F"/>
                </a:solidFill>
              </a:rPr>
              <a:t> </a:t>
            </a:r>
            <a:r>
              <a:rPr lang="da-DK" sz="1000" dirty="0" err="1" smtClean="0">
                <a:solidFill>
                  <a:srgbClr val="82786F"/>
                </a:solidFill>
              </a:rPr>
              <a:t>estimate</a:t>
            </a:r>
            <a:r>
              <a:rPr lang="da-DK" sz="1000" dirty="0" smtClean="0">
                <a:solidFill>
                  <a:srgbClr val="82786F"/>
                </a:solidFill>
              </a:rPr>
              <a:t> is </a:t>
            </a:r>
            <a:r>
              <a:rPr lang="da-DK" sz="1000" dirty="0" err="1" smtClean="0">
                <a:solidFill>
                  <a:srgbClr val="82786F"/>
                </a:solidFill>
              </a:rPr>
              <a:t>used</a:t>
            </a:r>
            <a:r>
              <a:rPr lang="da-DK" sz="1000" dirty="0" smtClean="0">
                <a:solidFill>
                  <a:srgbClr val="82786F"/>
                </a:solidFill>
              </a:rPr>
              <a:t> in the </a:t>
            </a:r>
            <a:r>
              <a:rPr lang="da-DK" sz="1000" dirty="0" err="1" smtClean="0">
                <a:solidFill>
                  <a:srgbClr val="82786F"/>
                </a:solidFill>
              </a:rPr>
              <a:t>paper</a:t>
            </a:r>
            <a:endParaRPr lang="en-GB" sz="1000" dirty="0">
              <a:solidFill>
                <a:srgbClr val="82786F"/>
              </a:solidFill>
            </a:endParaRPr>
          </a:p>
        </p:txBody>
      </p:sp>
    </p:spTree>
    <p:extLst>
      <p:ext uri="{BB962C8B-B14F-4D97-AF65-F5344CB8AC3E}">
        <p14:creationId xmlns:p14="http://schemas.microsoft.com/office/powerpoint/2010/main" val="27774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Wei’s release limit depends on test plan for batch</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a:xfrm>
            <a:off x="8514822" y="105050"/>
            <a:ext cx="312378" cy="101600"/>
          </a:xfrm>
        </p:spPr>
        <p:txBody>
          <a:bodyPr/>
          <a:lstStyle/>
          <a:p>
            <a:pPr>
              <a:defRPr/>
            </a:pPr>
            <a:fld id="{6099DA06-7D12-41B8-8293-22EF37232A94}" type="slidenum">
              <a:rPr lang="en-GB" smtClean="0"/>
              <a:pPr>
                <a:defRPr/>
              </a:pPr>
              <a:t>17</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9" name="TextBox 8"/>
          <p:cNvSpPr txBox="1"/>
          <p:nvPr/>
        </p:nvSpPr>
        <p:spPr>
          <a:xfrm>
            <a:off x="857250" y="4203700"/>
            <a:ext cx="7296150" cy="646331"/>
          </a:xfrm>
          <a:prstGeom prst="rect">
            <a:avLst/>
          </a:prstGeom>
          <a:noFill/>
        </p:spPr>
        <p:txBody>
          <a:bodyPr wrap="square" rtlCol="0">
            <a:spAutoFit/>
          </a:bodyPr>
          <a:lstStyle/>
          <a:p>
            <a:r>
              <a:rPr lang="en-GB" dirty="0" smtClean="0"/>
              <a:t>To compare the two approaches, we consider the Wei method assuming only release data for a batch. </a:t>
            </a:r>
            <a:endParaRPr lang="en-GB" dirty="0"/>
          </a:p>
        </p:txBody>
      </p:sp>
      <p:grpSp>
        <p:nvGrpSpPr>
          <p:cNvPr id="14" name="Group 13"/>
          <p:cNvGrpSpPr/>
          <p:nvPr/>
        </p:nvGrpSpPr>
        <p:grpSpPr>
          <a:xfrm>
            <a:off x="648000" y="1136392"/>
            <a:ext cx="3600000" cy="2835182"/>
            <a:chOff x="723900" y="1136392"/>
            <a:chExt cx="3600000" cy="2835182"/>
          </a:xfrm>
        </p:grpSpPr>
        <p:pic>
          <p:nvPicPr>
            <p:cNvPr id="1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1375291"/>
              <a:ext cx="3600000" cy="2596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76125" y="1136392"/>
              <a:ext cx="2495550" cy="369332"/>
            </a:xfrm>
            <a:prstGeom prst="rect">
              <a:avLst/>
            </a:prstGeom>
            <a:noFill/>
          </p:spPr>
          <p:txBody>
            <a:bodyPr wrap="square" rtlCol="0">
              <a:spAutoFit/>
            </a:bodyPr>
            <a:lstStyle/>
            <a:p>
              <a:pPr algn="ctr"/>
              <a:r>
                <a:rPr lang="en-GB" b="1" dirty="0" smtClean="0"/>
                <a:t>ADG</a:t>
              </a:r>
              <a:endParaRPr lang="en-GB" b="1" dirty="0"/>
            </a:p>
          </p:txBody>
        </p:sp>
        <p:sp>
          <p:nvSpPr>
            <p:cNvPr id="7" name="TextBox 6"/>
            <p:cNvSpPr txBox="1"/>
            <p:nvPr/>
          </p:nvSpPr>
          <p:spPr>
            <a:xfrm>
              <a:off x="1423763" y="1411888"/>
              <a:ext cx="2200275" cy="276999"/>
            </a:xfrm>
            <a:prstGeom prst="rect">
              <a:avLst/>
            </a:prstGeom>
            <a:noFill/>
          </p:spPr>
          <p:txBody>
            <a:bodyPr wrap="square" rtlCol="0">
              <a:spAutoFit/>
            </a:bodyPr>
            <a:lstStyle/>
            <a:p>
              <a:pPr algn="ctr"/>
              <a:r>
                <a:rPr lang="en-GB" sz="1200" dirty="0" smtClean="0"/>
                <a:t>Release data</a:t>
              </a:r>
              <a:endParaRPr lang="en-GB" sz="1200" dirty="0"/>
            </a:p>
          </p:txBody>
        </p:sp>
      </p:grpSp>
      <p:grpSp>
        <p:nvGrpSpPr>
          <p:cNvPr id="15" name="Group 14"/>
          <p:cNvGrpSpPr/>
          <p:nvPr/>
        </p:nvGrpSpPr>
        <p:grpSpPr>
          <a:xfrm>
            <a:off x="4896000" y="1136392"/>
            <a:ext cx="3600000" cy="2835182"/>
            <a:chOff x="4371975" y="1136392"/>
            <a:chExt cx="3600000" cy="2835182"/>
          </a:xfrm>
        </p:grpSpPr>
        <p:pic>
          <p:nvPicPr>
            <p:cNvPr id="10" name="Picture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1975" y="1375291"/>
              <a:ext cx="3600000" cy="2596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4924200" y="1136392"/>
              <a:ext cx="2495550" cy="369332"/>
            </a:xfrm>
            <a:prstGeom prst="rect">
              <a:avLst/>
            </a:prstGeom>
            <a:noFill/>
          </p:spPr>
          <p:txBody>
            <a:bodyPr wrap="square" rtlCol="0">
              <a:spAutoFit/>
            </a:bodyPr>
            <a:lstStyle/>
            <a:p>
              <a:pPr algn="ctr"/>
              <a:r>
                <a:rPr lang="en-GB" b="1" dirty="0" smtClean="0"/>
                <a:t>Wei</a:t>
              </a:r>
            </a:p>
          </p:txBody>
        </p:sp>
        <p:sp>
          <p:nvSpPr>
            <p:cNvPr id="13" name="TextBox 12"/>
            <p:cNvSpPr txBox="1"/>
            <p:nvPr/>
          </p:nvSpPr>
          <p:spPr>
            <a:xfrm>
              <a:off x="4745944" y="1411888"/>
              <a:ext cx="2852063" cy="276999"/>
            </a:xfrm>
            <a:prstGeom prst="rect">
              <a:avLst/>
            </a:prstGeom>
            <a:noFill/>
          </p:spPr>
          <p:txBody>
            <a:bodyPr wrap="square" rtlCol="0">
              <a:spAutoFit/>
            </a:bodyPr>
            <a:lstStyle/>
            <a:p>
              <a:pPr algn="ctr"/>
              <a:r>
                <a:rPr lang="en-GB" sz="1200" dirty="0" smtClean="0"/>
                <a:t>Release and future stability data</a:t>
              </a:r>
              <a:endParaRPr lang="en-GB" sz="1200" dirty="0"/>
            </a:p>
          </p:txBody>
        </p:sp>
      </p:grpSp>
    </p:spTree>
    <p:extLst>
      <p:ext uri="{BB962C8B-B14F-4D97-AF65-F5344CB8AC3E}">
        <p14:creationId xmlns:p14="http://schemas.microsoft.com/office/powerpoint/2010/main" val="4087963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p:cNvSpPr>
            <a:spLocks noGrp="1" noChangeArrowheads="1"/>
          </p:cNvSpPr>
          <p:nvPr>
            <p:ph idx="1"/>
          </p:nvPr>
        </p:nvSpPr>
        <p:spPr/>
        <p:txBody>
          <a:bodyPr>
            <a:normAutofit/>
          </a:bodyPr>
          <a:lstStyle/>
          <a:p>
            <a:pPr eaLnBrk="1" hangingPunct="1">
              <a:defRPr/>
            </a:pPr>
            <a:r>
              <a:rPr lang="en-GB" dirty="0" smtClean="0"/>
              <a:t>Conditional limits (ADG’s principle)</a:t>
            </a:r>
          </a:p>
          <a:p>
            <a:pPr lvl="1" eaLnBrk="1" hangingPunct="1">
              <a:defRPr/>
            </a:pPr>
            <a:r>
              <a:rPr lang="en-GB" dirty="0" smtClean="0"/>
              <a:t>Conditionally on a release result from a batch, ensures that this batch remains within spec with high confidence, </a:t>
            </a:r>
            <a:r>
              <a:rPr lang="en-GB" b="1" dirty="0" smtClean="0">
                <a:solidFill>
                  <a:schemeClr val="accent1">
                    <a:lumMod val="60000"/>
                    <a:lumOff val="40000"/>
                  </a:schemeClr>
                </a:solidFill>
              </a:rPr>
              <a:t>based only on historical stability estimate and the release result. </a:t>
            </a:r>
          </a:p>
          <a:p>
            <a:pPr eaLnBrk="1" hangingPunct="1">
              <a:defRPr/>
            </a:pPr>
            <a:r>
              <a:rPr lang="en-GB" dirty="0" smtClean="0"/>
              <a:t>Unconditional limits</a:t>
            </a:r>
          </a:p>
          <a:p>
            <a:pPr lvl="1" eaLnBrk="1" hangingPunct="1">
              <a:defRPr/>
            </a:pPr>
            <a:r>
              <a:rPr lang="en-GB" dirty="0" smtClean="0"/>
              <a:t>Ensures that for the population of batches as a whole we will have low risk of OOS, </a:t>
            </a:r>
            <a:r>
              <a:rPr lang="en-GB" b="1" dirty="0" smtClean="0">
                <a:solidFill>
                  <a:srgbClr val="FF0000"/>
                </a:solidFill>
              </a:rPr>
              <a:t>by </a:t>
            </a:r>
            <a:r>
              <a:rPr lang="en-GB" b="1" dirty="0">
                <a:solidFill>
                  <a:srgbClr val="FF0000"/>
                </a:solidFill>
              </a:rPr>
              <a:t>combining the knowledge obtained from the release result with </a:t>
            </a:r>
            <a:r>
              <a:rPr lang="en-GB" b="1" dirty="0" smtClean="0">
                <a:solidFill>
                  <a:srgbClr val="FF0000"/>
                </a:solidFill>
              </a:rPr>
              <a:t>the assumption </a:t>
            </a:r>
            <a:r>
              <a:rPr lang="en-GB" b="1" dirty="0">
                <a:solidFill>
                  <a:srgbClr val="FF0000"/>
                </a:solidFill>
              </a:rPr>
              <a:t>that the process has only been subject to normal random variation. </a:t>
            </a:r>
            <a:endParaRPr lang="en-GB" b="1" dirty="0" smtClean="0">
              <a:solidFill>
                <a:srgbClr val="FF0000"/>
              </a:solidFill>
            </a:endParaRPr>
          </a:p>
          <a:p>
            <a:pPr marL="0" indent="0" eaLnBrk="1" hangingPunct="1">
              <a:buFontTx/>
              <a:buNone/>
              <a:defRPr/>
            </a:pPr>
            <a:r>
              <a:rPr lang="en-GB" dirty="0" smtClean="0"/>
              <a:t> </a:t>
            </a:r>
            <a:endParaRPr lang="en-GB" b="1" dirty="0" smtClean="0">
              <a:solidFill>
                <a:srgbClr val="FF0000"/>
              </a:solidFill>
            </a:endParaRPr>
          </a:p>
        </p:txBody>
      </p:sp>
      <p:sp>
        <p:nvSpPr>
          <p:cNvPr id="5125" name="Rectangle 2"/>
          <p:cNvSpPr>
            <a:spLocks noGrp="1" noChangeArrowheads="1"/>
          </p:cNvSpPr>
          <p:nvPr>
            <p:ph type="title"/>
          </p:nvPr>
        </p:nvSpPr>
        <p:spPr/>
        <p:txBody>
          <a:bodyPr/>
          <a:lstStyle/>
          <a:p>
            <a:pPr eaLnBrk="1" hangingPunct="1"/>
            <a:r>
              <a:rPr lang="en-GB" altLang="en-US" dirty="0" smtClean="0"/>
              <a:t>Wei’s two principles</a:t>
            </a:r>
          </a:p>
        </p:txBody>
      </p:sp>
      <p:sp>
        <p:nvSpPr>
          <p:cNvPr id="5122" name="Footer Placeholder 3"/>
          <p:cNvSpPr>
            <a:spLocks noGrp="1"/>
          </p:cNvSpPr>
          <p:nvPr>
            <p:ph type="ftr" sz="quarter" idx="3"/>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r>
              <a:rPr lang="en-GB" altLang="en-US" b="0" dirty="0" smtClean="0">
                <a:solidFill>
                  <a:srgbClr val="82786F"/>
                </a:solidFill>
              </a:rPr>
              <a:t>N. V. Hartvig - Setting Release Limits</a:t>
            </a:r>
          </a:p>
        </p:txBody>
      </p:sp>
      <p:sp>
        <p:nvSpPr>
          <p:cNvPr id="5124" name="Date Placeholder 5"/>
          <p:cNvSpPr>
            <a:spLocks noGrp="1"/>
          </p:cNvSpPr>
          <p:nvPr>
            <p:ph type="dt" sz="half" idx="2"/>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r>
              <a:rPr lang="en-US" altLang="en-US" b="0" dirty="0" smtClean="0">
                <a:solidFill>
                  <a:srgbClr val="82786F"/>
                </a:solidFill>
              </a:rPr>
              <a:t>18 May 2016</a:t>
            </a:r>
            <a:endParaRPr lang="en-GB" altLang="en-US" b="0" dirty="0" smtClean="0">
              <a:solidFill>
                <a:srgbClr val="82786F"/>
              </a:solidFill>
            </a:endParaRPr>
          </a:p>
        </p:txBody>
      </p:sp>
      <p:sp>
        <p:nvSpPr>
          <p:cNvPr id="5123" name="Slide Number Placeholder 4"/>
          <p:cNvSpPr>
            <a:spLocks noGrp="1"/>
          </p:cNvSpPr>
          <p:nvPr>
            <p:ph type="sldNum" sz="quarter" idx="4"/>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fld id="{E7A18FCE-5875-40F8-931E-A10C415E7D98}" type="slidenum">
              <a:rPr lang="en-GB" altLang="en-US" b="0" smtClean="0">
                <a:solidFill>
                  <a:srgbClr val="82786F"/>
                </a:solidFill>
              </a:rPr>
              <a:pPr eaLnBrk="1" hangingPunct="1"/>
              <a:t>18</a:t>
            </a:fld>
            <a:endParaRPr lang="en-GB" altLang="en-US" b="0" dirty="0" smtClean="0">
              <a:solidFill>
                <a:srgbClr val="82786F"/>
              </a:solidFill>
            </a:endParaRPr>
          </a:p>
        </p:txBody>
      </p:sp>
    </p:spTree>
    <p:extLst>
      <p:ext uri="{BB962C8B-B14F-4D97-AF65-F5344CB8AC3E}">
        <p14:creationId xmlns:p14="http://schemas.microsoft.com/office/powerpoint/2010/main" val="470993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Predicted mean at EOS based on release data</a:t>
            </a:r>
            <a:endParaRPr lang="en-GB"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786176232"/>
              </p:ext>
            </p:extLst>
          </p:nvPr>
        </p:nvGraphicFramePr>
        <p:xfrm>
          <a:off x="498475" y="1219200"/>
          <a:ext cx="4683125" cy="327025"/>
        </p:xfrm>
        <a:graphic>
          <a:graphicData uri="http://schemas.openxmlformats.org/presentationml/2006/ole">
            <mc:AlternateContent xmlns:mc="http://schemas.openxmlformats.org/markup-compatibility/2006">
              <mc:Choice xmlns:v="urn:schemas-microsoft-com:vml" Requires="v">
                <p:oleObj spid="_x0000_s7494" name="Equation" r:id="rId4" imgW="3632040" imgH="253800" progId="Equation.3">
                  <p:embed/>
                </p:oleObj>
              </mc:Choice>
              <mc:Fallback>
                <p:oleObj name="Equation" r:id="rId4" imgW="3632040" imgH="253800" progId="Equation.3">
                  <p:embed/>
                  <p:pic>
                    <p:nvPicPr>
                      <p:cNvPr id="0" name=""/>
                      <p:cNvPicPr/>
                      <p:nvPr/>
                    </p:nvPicPr>
                    <p:blipFill>
                      <a:blip r:embed="rId5"/>
                      <a:stretch>
                        <a:fillRect/>
                      </a:stretch>
                    </p:blipFill>
                    <p:spPr>
                      <a:xfrm>
                        <a:off x="498475" y="1219200"/>
                        <a:ext cx="4683125" cy="327025"/>
                      </a:xfrm>
                      <a:prstGeom prst="rect">
                        <a:avLst/>
                      </a:prstGeom>
                    </p:spPr>
                  </p:pic>
                </p:oleObj>
              </mc:Fallback>
            </mc:AlternateContent>
          </a:graphicData>
        </a:graphic>
      </p:graphicFrame>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19</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186429193"/>
              </p:ext>
            </p:extLst>
          </p:nvPr>
        </p:nvGraphicFramePr>
        <p:xfrm>
          <a:off x="5759450" y="1068388"/>
          <a:ext cx="1238250" cy="611187"/>
        </p:xfrm>
        <a:graphic>
          <a:graphicData uri="http://schemas.openxmlformats.org/presentationml/2006/ole">
            <mc:AlternateContent xmlns:mc="http://schemas.openxmlformats.org/markup-compatibility/2006">
              <mc:Choice xmlns:v="urn:schemas-microsoft-com:vml" Requires="v">
                <p:oleObj spid="_x0000_s7495" name="Equation" r:id="rId6" imgW="952200" imgH="469800" progId="Equation.3">
                  <p:embed/>
                </p:oleObj>
              </mc:Choice>
              <mc:Fallback>
                <p:oleObj name="Equation" r:id="rId6" imgW="952200" imgH="469800" progId="Equation.3">
                  <p:embed/>
                  <p:pic>
                    <p:nvPicPr>
                      <p:cNvPr id="0" name=""/>
                      <p:cNvPicPr/>
                      <p:nvPr/>
                    </p:nvPicPr>
                    <p:blipFill>
                      <a:blip r:embed="rId7"/>
                      <a:stretch>
                        <a:fillRect/>
                      </a:stretch>
                    </p:blipFill>
                    <p:spPr>
                      <a:xfrm>
                        <a:off x="5759450" y="1068388"/>
                        <a:ext cx="1238250" cy="611187"/>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964010908"/>
              </p:ext>
            </p:extLst>
          </p:nvPr>
        </p:nvGraphicFramePr>
        <p:xfrm>
          <a:off x="692150" y="3771900"/>
          <a:ext cx="2686050" cy="350838"/>
        </p:xfrm>
        <a:graphic>
          <a:graphicData uri="http://schemas.openxmlformats.org/presentationml/2006/ole">
            <mc:AlternateContent xmlns:mc="http://schemas.openxmlformats.org/markup-compatibility/2006">
              <mc:Choice xmlns:v="urn:schemas-microsoft-com:vml" Requires="v">
                <p:oleObj spid="_x0000_s7496" name="Equation" r:id="rId8" imgW="2336760" imgH="304560" progId="Equation.3">
                  <p:embed/>
                </p:oleObj>
              </mc:Choice>
              <mc:Fallback>
                <p:oleObj name="Equation" r:id="rId8" imgW="2336760" imgH="304560" progId="Equation.3">
                  <p:embed/>
                  <p:pic>
                    <p:nvPicPr>
                      <p:cNvPr id="0" name=""/>
                      <p:cNvPicPr>
                        <a:picLocks noChangeAspect="1" noChangeArrowheads="1"/>
                      </p:cNvPicPr>
                      <p:nvPr/>
                    </p:nvPicPr>
                    <p:blipFill>
                      <a:blip r:embed="rId9"/>
                      <a:srcRect/>
                      <a:stretch>
                        <a:fillRect/>
                      </a:stretch>
                    </p:blipFill>
                    <p:spPr bwMode="auto">
                      <a:xfrm>
                        <a:off x="692150" y="3771900"/>
                        <a:ext cx="2686050" cy="350838"/>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18922119"/>
              </p:ext>
            </p:extLst>
          </p:nvPr>
        </p:nvGraphicFramePr>
        <p:xfrm>
          <a:off x="4846638" y="3825875"/>
          <a:ext cx="2946400" cy="889000"/>
        </p:xfrm>
        <a:graphic>
          <a:graphicData uri="http://schemas.openxmlformats.org/presentationml/2006/ole">
            <mc:AlternateContent xmlns:mc="http://schemas.openxmlformats.org/markup-compatibility/2006">
              <mc:Choice xmlns:v="urn:schemas-microsoft-com:vml" Requires="v">
                <p:oleObj spid="_x0000_s7497" name="Equation" r:id="rId10" imgW="2946240" imgH="888840" progId="Equation.3">
                  <p:embed/>
                </p:oleObj>
              </mc:Choice>
              <mc:Fallback>
                <p:oleObj name="Equation" r:id="rId10" imgW="2946240" imgH="888840" progId="Equation.3">
                  <p:embed/>
                  <p:pic>
                    <p:nvPicPr>
                      <p:cNvPr id="0" name=""/>
                      <p:cNvPicPr>
                        <a:picLocks noChangeAspect="1" noChangeArrowheads="1"/>
                      </p:cNvPicPr>
                      <p:nvPr/>
                    </p:nvPicPr>
                    <p:blipFill>
                      <a:blip r:embed="rId11"/>
                      <a:srcRect/>
                      <a:stretch>
                        <a:fillRect/>
                      </a:stretch>
                    </p:blipFill>
                    <p:spPr bwMode="auto">
                      <a:xfrm>
                        <a:off x="4846638" y="3825875"/>
                        <a:ext cx="2946400" cy="88900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0502840"/>
              </p:ext>
            </p:extLst>
          </p:nvPr>
        </p:nvGraphicFramePr>
        <p:xfrm>
          <a:off x="4646613" y="3162300"/>
          <a:ext cx="3175000" cy="609600"/>
        </p:xfrm>
        <a:graphic>
          <a:graphicData uri="http://schemas.openxmlformats.org/presentationml/2006/ole">
            <mc:AlternateContent xmlns:mc="http://schemas.openxmlformats.org/markup-compatibility/2006">
              <mc:Choice xmlns:v="urn:schemas-microsoft-com:vml" Requires="v">
                <p:oleObj spid="_x0000_s7498" name="Equation" r:id="rId12" imgW="3174840" imgH="609480" progId="Equation.3">
                  <p:embed/>
                </p:oleObj>
              </mc:Choice>
              <mc:Fallback>
                <p:oleObj name="Equation" r:id="rId12" imgW="3174840" imgH="609480" progId="Equation.3">
                  <p:embed/>
                  <p:pic>
                    <p:nvPicPr>
                      <p:cNvPr id="0" name=""/>
                      <p:cNvPicPr>
                        <a:picLocks noChangeAspect="1" noChangeArrowheads="1"/>
                      </p:cNvPicPr>
                      <p:nvPr/>
                    </p:nvPicPr>
                    <p:blipFill>
                      <a:blip r:embed="rId13"/>
                      <a:srcRect/>
                      <a:stretch>
                        <a:fillRect/>
                      </a:stretch>
                    </p:blipFill>
                    <p:spPr bwMode="auto">
                      <a:xfrm>
                        <a:off x="4646613" y="3162300"/>
                        <a:ext cx="3175000" cy="609600"/>
                      </a:xfrm>
                      <a:prstGeom prst="rect">
                        <a:avLst/>
                      </a:prstGeom>
                      <a:noFill/>
                      <a:ln>
                        <a:noFill/>
                      </a:ln>
                    </p:spPr>
                  </p:pic>
                </p:oleObj>
              </mc:Fallback>
            </mc:AlternateContent>
          </a:graphicData>
        </a:graphic>
      </p:graphicFrame>
      <p:grpSp>
        <p:nvGrpSpPr>
          <p:cNvPr id="24" name="Group 23"/>
          <p:cNvGrpSpPr/>
          <p:nvPr/>
        </p:nvGrpSpPr>
        <p:grpSpPr>
          <a:xfrm>
            <a:off x="326325" y="1910966"/>
            <a:ext cx="3788475" cy="1131068"/>
            <a:chOff x="326325" y="1910966"/>
            <a:chExt cx="3788475" cy="1131068"/>
          </a:xfrm>
        </p:grpSpPr>
        <p:graphicFrame>
          <p:nvGraphicFramePr>
            <p:cNvPr id="10" name="Object 9"/>
            <p:cNvGraphicFramePr>
              <a:graphicFrameLocks noChangeAspect="1"/>
            </p:cNvGraphicFramePr>
            <p:nvPr>
              <p:extLst>
                <p:ext uri="{D42A27DB-BD31-4B8C-83A1-F6EECF244321}">
                  <p14:modId xmlns:p14="http://schemas.microsoft.com/office/powerpoint/2010/main" val="1195901893"/>
                </p:ext>
              </p:extLst>
            </p:nvPr>
          </p:nvGraphicFramePr>
          <p:xfrm>
            <a:off x="1470025" y="2543175"/>
            <a:ext cx="2073275" cy="263525"/>
          </p:xfrm>
          <a:graphic>
            <a:graphicData uri="http://schemas.openxmlformats.org/presentationml/2006/ole">
              <mc:AlternateContent xmlns:mc="http://schemas.openxmlformats.org/markup-compatibility/2006">
                <mc:Choice xmlns:v="urn:schemas-microsoft-com:vml" Requires="v">
                  <p:oleObj spid="_x0000_s7499" name="Equation" r:id="rId14" imgW="1803240" imgH="228600" progId="Equation.3">
                    <p:embed/>
                  </p:oleObj>
                </mc:Choice>
                <mc:Fallback>
                  <p:oleObj name="Equation" r:id="rId14" imgW="1803240" imgH="228600" progId="Equation.3">
                    <p:embed/>
                    <p:pic>
                      <p:nvPicPr>
                        <p:cNvPr id="0" name=""/>
                        <p:cNvPicPr>
                          <a:picLocks noChangeAspect="1" noChangeArrowheads="1"/>
                        </p:cNvPicPr>
                        <p:nvPr/>
                      </p:nvPicPr>
                      <p:blipFill>
                        <a:blip r:embed="rId15"/>
                        <a:srcRect/>
                        <a:stretch>
                          <a:fillRect/>
                        </a:stretch>
                      </p:blipFill>
                      <p:spPr bwMode="auto">
                        <a:xfrm>
                          <a:off x="1470025" y="2543175"/>
                          <a:ext cx="20732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519112" y="1981200"/>
              <a:ext cx="3490913" cy="369332"/>
            </a:xfrm>
            <a:prstGeom prst="rect">
              <a:avLst/>
            </a:prstGeom>
            <a:noFill/>
            <a:ln>
              <a:noFill/>
            </a:ln>
          </p:spPr>
          <p:txBody>
            <a:bodyPr wrap="square" rtlCol="0">
              <a:spAutoFit/>
            </a:bodyPr>
            <a:lstStyle/>
            <a:p>
              <a:r>
                <a:rPr lang="en-GB" dirty="0" smtClean="0"/>
                <a:t>Conditional principle (ADG):</a:t>
              </a:r>
              <a:endParaRPr lang="en-GB" dirty="0"/>
            </a:p>
          </p:txBody>
        </p:sp>
        <p:graphicFrame>
          <p:nvGraphicFramePr>
            <p:cNvPr id="13" name="Object 12"/>
            <p:cNvGraphicFramePr>
              <a:graphicFrameLocks noChangeAspect="1"/>
            </p:cNvGraphicFramePr>
            <p:nvPr>
              <p:extLst>
                <p:ext uri="{D42A27DB-BD31-4B8C-83A1-F6EECF244321}">
                  <p14:modId xmlns:p14="http://schemas.microsoft.com/office/powerpoint/2010/main" val="3260960364"/>
                </p:ext>
              </p:extLst>
            </p:nvPr>
          </p:nvGraphicFramePr>
          <p:xfrm>
            <a:off x="795336" y="2572569"/>
            <a:ext cx="364734" cy="204102"/>
          </p:xfrm>
          <a:graphic>
            <a:graphicData uri="http://schemas.openxmlformats.org/presentationml/2006/ole">
              <mc:AlternateContent xmlns:mc="http://schemas.openxmlformats.org/markup-compatibility/2006">
                <mc:Choice xmlns:v="urn:schemas-microsoft-com:vml" Requires="v">
                  <p:oleObj spid="_x0000_s7500" name="Equation" r:id="rId16" imgW="317160" imgH="177480" progId="Equation.3">
                    <p:embed/>
                  </p:oleObj>
                </mc:Choice>
                <mc:Fallback>
                  <p:oleObj name="Equation" r:id="rId16" imgW="317160" imgH="177480" progId="Equation.3">
                    <p:embed/>
                    <p:pic>
                      <p:nvPicPr>
                        <p:cNvPr id="0" name=""/>
                        <p:cNvPicPr>
                          <a:picLocks noChangeAspect="1" noChangeArrowheads="1"/>
                        </p:cNvPicPr>
                        <p:nvPr/>
                      </p:nvPicPr>
                      <p:blipFill>
                        <a:blip r:embed="rId17"/>
                        <a:srcRect/>
                        <a:stretch>
                          <a:fillRect/>
                        </a:stretch>
                      </p:blipFill>
                      <p:spPr bwMode="auto">
                        <a:xfrm>
                          <a:off x="795336" y="2572569"/>
                          <a:ext cx="364734" cy="20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20"/>
            <p:cNvSpPr/>
            <p:nvPr/>
          </p:nvSpPr>
          <p:spPr>
            <a:xfrm>
              <a:off x="326325" y="1910966"/>
              <a:ext cx="3788475" cy="1131068"/>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4374450" y="1910966"/>
            <a:ext cx="3788475" cy="1131068"/>
            <a:chOff x="4374450" y="1910966"/>
            <a:chExt cx="3788475" cy="1131068"/>
          </a:xfrm>
        </p:grpSpPr>
        <p:sp>
          <p:nvSpPr>
            <p:cNvPr id="15" name="TextBox 14"/>
            <p:cNvSpPr txBox="1"/>
            <p:nvPr/>
          </p:nvSpPr>
          <p:spPr>
            <a:xfrm>
              <a:off x="4672012" y="1981200"/>
              <a:ext cx="3100387" cy="369332"/>
            </a:xfrm>
            <a:prstGeom prst="rect">
              <a:avLst/>
            </a:prstGeom>
            <a:noFill/>
          </p:spPr>
          <p:txBody>
            <a:bodyPr wrap="square" rtlCol="0">
              <a:spAutoFit/>
            </a:bodyPr>
            <a:lstStyle/>
            <a:p>
              <a:r>
                <a:rPr lang="en-GB" dirty="0" smtClean="0"/>
                <a:t>Unconditional principle:</a:t>
              </a:r>
              <a:endParaRPr lang="en-GB" dirty="0"/>
            </a:p>
          </p:txBody>
        </p:sp>
        <p:graphicFrame>
          <p:nvGraphicFramePr>
            <p:cNvPr id="16" name="Object 15"/>
            <p:cNvGraphicFramePr>
              <a:graphicFrameLocks noChangeAspect="1"/>
            </p:cNvGraphicFramePr>
            <p:nvPr>
              <p:extLst>
                <p:ext uri="{D42A27DB-BD31-4B8C-83A1-F6EECF244321}">
                  <p14:modId xmlns:p14="http://schemas.microsoft.com/office/powerpoint/2010/main" val="2385050721"/>
                </p:ext>
              </p:extLst>
            </p:nvPr>
          </p:nvGraphicFramePr>
          <p:xfrm>
            <a:off x="5927725" y="2551113"/>
            <a:ext cx="2073275" cy="263525"/>
          </p:xfrm>
          <a:graphic>
            <a:graphicData uri="http://schemas.openxmlformats.org/presentationml/2006/ole">
              <mc:AlternateContent xmlns:mc="http://schemas.openxmlformats.org/markup-compatibility/2006">
                <mc:Choice xmlns:v="urn:schemas-microsoft-com:vml" Requires="v">
                  <p:oleObj spid="_x0000_s7501" name="Equation" r:id="rId18" imgW="1803240" imgH="228600" progId="Equation.3">
                    <p:embed/>
                  </p:oleObj>
                </mc:Choice>
                <mc:Fallback>
                  <p:oleObj name="Equation" r:id="rId18" imgW="1803240" imgH="228600" progId="Equation.3">
                    <p:embed/>
                    <p:pic>
                      <p:nvPicPr>
                        <p:cNvPr id="0" name=""/>
                        <p:cNvPicPr>
                          <a:picLocks noChangeAspect="1" noChangeArrowheads="1"/>
                        </p:cNvPicPr>
                        <p:nvPr/>
                      </p:nvPicPr>
                      <p:blipFill>
                        <a:blip r:embed="rId19"/>
                        <a:srcRect/>
                        <a:stretch>
                          <a:fillRect/>
                        </a:stretch>
                      </p:blipFill>
                      <p:spPr bwMode="auto">
                        <a:xfrm>
                          <a:off x="5927725" y="2551113"/>
                          <a:ext cx="2073275" cy="263525"/>
                        </a:xfrm>
                        <a:prstGeom prst="rect">
                          <a:avLst/>
                        </a:prstGeom>
                        <a:noFill/>
                        <a:ln>
                          <a:noFill/>
                        </a:ln>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544209465"/>
                </p:ext>
              </p:extLst>
            </p:nvPr>
          </p:nvGraphicFramePr>
          <p:xfrm>
            <a:off x="4651375" y="2411413"/>
            <a:ext cx="1095375" cy="542925"/>
          </p:xfrm>
          <a:graphic>
            <a:graphicData uri="http://schemas.openxmlformats.org/presentationml/2006/ole">
              <mc:AlternateContent xmlns:mc="http://schemas.openxmlformats.org/markup-compatibility/2006">
                <mc:Choice xmlns:v="urn:schemas-microsoft-com:vml" Requires="v">
                  <p:oleObj spid="_x0000_s7502" name="Equation" r:id="rId20" imgW="952200" imgH="469800" progId="Equation.3">
                    <p:embed/>
                  </p:oleObj>
                </mc:Choice>
                <mc:Fallback>
                  <p:oleObj name="Equation" r:id="rId20" imgW="952200" imgH="469800" progId="Equation.3">
                    <p:embed/>
                    <p:pic>
                      <p:nvPicPr>
                        <p:cNvPr id="0" name=""/>
                        <p:cNvPicPr>
                          <a:picLocks noChangeAspect="1" noChangeArrowheads="1"/>
                        </p:cNvPicPr>
                        <p:nvPr/>
                      </p:nvPicPr>
                      <p:blipFill>
                        <a:blip r:embed="rId21"/>
                        <a:srcRect/>
                        <a:stretch>
                          <a:fillRect/>
                        </a:stretch>
                      </p:blipFill>
                      <p:spPr bwMode="auto">
                        <a:xfrm>
                          <a:off x="4651375" y="2411413"/>
                          <a:ext cx="10953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Rectangle 21"/>
            <p:cNvSpPr/>
            <p:nvPr/>
          </p:nvSpPr>
          <p:spPr>
            <a:xfrm>
              <a:off x="4374450" y="1910966"/>
              <a:ext cx="3788475" cy="1131068"/>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33808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3425" y="450442"/>
            <a:ext cx="4278559" cy="3933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GB" dirty="0" smtClean="0"/>
              <a:t>Definitions &amp; Terminology</a:t>
            </a:r>
            <a:endParaRPr lang="en-GB" dirty="0"/>
          </a:p>
        </p:txBody>
      </p:sp>
      <p:sp>
        <p:nvSpPr>
          <p:cNvPr id="2" name="Content Placeholder 1"/>
          <p:cNvSpPr>
            <a:spLocks noGrp="1"/>
          </p:cNvSpPr>
          <p:nvPr>
            <p:ph idx="1"/>
          </p:nvPr>
        </p:nvSpPr>
        <p:spPr/>
        <p:txBody>
          <a:bodyPr/>
          <a:lstStyle/>
          <a:p>
            <a:r>
              <a:rPr lang="en-GB" dirty="0" smtClean="0"/>
              <a:t>Shelf life limit (SL): Registered specification limit which the product must conform to until expiry.</a:t>
            </a:r>
          </a:p>
          <a:p>
            <a:r>
              <a:rPr lang="en-GB" dirty="0" smtClean="0"/>
              <a:t>Release limit (RL):  Internal release limit that is used to provide confidence that a released batch complies with the shelf life limit until expiry</a:t>
            </a:r>
          </a:p>
          <a:p>
            <a:r>
              <a:rPr lang="en-GB" dirty="0" smtClean="0"/>
              <a:t>Shelf life (T)</a:t>
            </a:r>
          </a:p>
        </p:txBody>
      </p:sp>
      <p:sp>
        <p:nvSpPr>
          <p:cNvPr id="4" name="Footer Placeholder 3"/>
          <p:cNvSpPr>
            <a:spLocks noGrp="1"/>
          </p:cNvSpPr>
          <p:nvPr>
            <p:ph type="ftr" sz="quarter" idx="3"/>
          </p:nvPr>
        </p:nvSpPr>
        <p:spPr/>
        <p:txBody>
          <a:bodyPr/>
          <a:lstStyle/>
          <a:p>
            <a:pPr>
              <a:defRPr/>
            </a:pPr>
            <a:r>
              <a:rPr lang="en-GB" noProof="0" dirty="0" smtClean="0"/>
              <a:t>N. V. Hartvig - Setting Release Limits</a:t>
            </a:r>
            <a:endParaRPr lang="en-GB" noProof="0" dirty="0"/>
          </a:p>
        </p:txBody>
      </p:sp>
      <p:sp>
        <p:nvSpPr>
          <p:cNvPr id="5" name="Date Placeholder 4"/>
          <p:cNvSpPr>
            <a:spLocks noGrp="1"/>
          </p:cNvSpPr>
          <p:nvPr>
            <p:ph type="dt" sz="half" idx="2"/>
          </p:nvPr>
        </p:nvSpPr>
        <p:spPr/>
        <p:txBody>
          <a:bodyPr/>
          <a:lstStyle/>
          <a:p>
            <a:pPr>
              <a:defRPr/>
            </a:pPr>
            <a:r>
              <a:rPr lang="en-US" noProof="0" dirty="0" smtClean="0"/>
              <a:t>18 May 2016</a:t>
            </a:r>
            <a:endParaRPr lang="en-GB" noProof="0" dirty="0"/>
          </a:p>
        </p:txBody>
      </p:sp>
      <p:sp>
        <p:nvSpPr>
          <p:cNvPr id="6" name="Slide Number Placeholder 5"/>
          <p:cNvSpPr>
            <a:spLocks noGrp="1"/>
          </p:cNvSpPr>
          <p:nvPr>
            <p:ph type="sldNum" sz="quarter" idx="4"/>
          </p:nvPr>
        </p:nvSpPr>
        <p:spPr/>
        <p:txBody>
          <a:bodyPr/>
          <a:lstStyle/>
          <a:p>
            <a:pPr>
              <a:defRPr/>
            </a:pPr>
            <a:fld id="{4B01E8EF-57E8-4F85-90EB-163CEE512F88}" type="slidenum">
              <a:rPr lang="en-GB" noProof="0" smtClean="0"/>
              <a:pPr>
                <a:defRPr/>
              </a:pPr>
              <a:t>2</a:t>
            </a:fld>
            <a:endParaRPr lang="en-GB" noProof="0" dirty="0"/>
          </a:p>
        </p:txBody>
      </p:sp>
      <p:sp>
        <p:nvSpPr>
          <p:cNvPr id="7" name="TextBox 6"/>
          <p:cNvSpPr txBox="1"/>
          <p:nvPr/>
        </p:nvSpPr>
        <p:spPr>
          <a:xfrm>
            <a:off x="315912" y="4772799"/>
            <a:ext cx="5913437" cy="261610"/>
          </a:xfrm>
          <a:prstGeom prst="rect">
            <a:avLst/>
          </a:prstGeom>
          <a:noFill/>
        </p:spPr>
        <p:txBody>
          <a:bodyPr wrap="square" rtlCol="0">
            <a:spAutoFit/>
          </a:bodyPr>
          <a:lstStyle/>
          <a:p>
            <a:r>
              <a:rPr lang="en-GB" sz="1100" dirty="0" smtClean="0">
                <a:solidFill>
                  <a:srgbClr val="82786F"/>
                </a:solidFill>
              </a:rPr>
              <a:t>All data and specification limits are constructed for illustration of principles</a:t>
            </a:r>
            <a:endParaRPr lang="en-GB" sz="1100" dirty="0">
              <a:solidFill>
                <a:srgbClr val="82786F"/>
              </a:solidFill>
            </a:endParaRPr>
          </a:p>
        </p:txBody>
      </p:sp>
    </p:spTree>
    <p:extLst>
      <p:ext uri="{BB962C8B-B14F-4D97-AF65-F5344CB8AC3E}">
        <p14:creationId xmlns:p14="http://schemas.microsoft.com/office/powerpoint/2010/main" val="1567317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Illustration of P(μ</a:t>
            </a:r>
            <a:r>
              <a:rPr lang="en-GB" baseline="-25000" dirty="0" smtClean="0"/>
              <a:t>iT</a:t>
            </a:r>
            <a:r>
              <a:rPr lang="en-GB" dirty="0" smtClean="0"/>
              <a:t>|Y</a:t>
            </a:r>
            <a:r>
              <a:rPr lang="en-GB" baseline="-25000" dirty="0" smtClean="0"/>
              <a:t>i0</a:t>
            </a:r>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20</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12" name="TextBox 11"/>
          <p:cNvSpPr txBox="1"/>
          <p:nvPr/>
        </p:nvSpPr>
        <p:spPr>
          <a:xfrm>
            <a:off x="519112" y="1981200"/>
            <a:ext cx="3490913" cy="369332"/>
          </a:xfrm>
          <a:prstGeom prst="rect">
            <a:avLst/>
          </a:prstGeom>
          <a:noFill/>
          <a:ln>
            <a:noFill/>
          </a:ln>
        </p:spPr>
        <p:txBody>
          <a:bodyPr wrap="square" rtlCol="0">
            <a:spAutoFit/>
          </a:bodyPr>
          <a:lstStyle/>
          <a:p>
            <a:r>
              <a:rPr lang="en-GB" dirty="0" smtClean="0"/>
              <a:t>Conditional principle (ADG):</a:t>
            </a:r>
            <a:endParaRPr lang="en-GB" dirty="0"/>
          </a:p>
        </p:txBody>
      </p:sp>
      <p:graphicFrame>
        <p:nvGraphicFramePr>
          <p:cNvPr id="13" name="Object 12"/>
          <p:cNvGraphicFramePr>
            <a:graphicFrameLocks noChangeAspect="1"/>
          </p:cNvGraphicFramePr>
          <p:nvPr>
            <p:extLst>
              <p:ext uri="{D42A27DB-BD31-4B8C-83A1-F6EECF244321}">
                <p14:modId xmlns:p14="http://schemas.microsoft.com/office/powerpoint/2010/main" val="1095310207"/>
              </p:ext>
            </p:extLst>
          </p:nvPr>
        </p:nvGraphicFramePr>
        <p:xfrm>
          <a:off x="795336" y="2572569"/>
          <a:ext cx="364734" cy="204102"/>
        </p:xfrm>
        <a:graphic>
          <a:graphicData uri="http://schemas.openxmlformats.org/presentationml/2006/ole">
            <mc:AlternateContent xmlns:mc="http://schemas.openxmlformats.org/markup-compatibility/2006">
              <mc:Choice xmlns:v="urn:schemas-microsoft-com:vml" Requires="v">
                <p:oleObj spid="_x0000_s8258" name="Equation" r:id="rId4" imgW="317160" imgH="177480" progId="Equation.3">
                  <p:embed/>
                </p:oleObj>
              </mc:Choice>
              <mc:Fallback>
                <p:oleObj name="Equation" r:id="rId4" imgW="317160" imgH="177480" progId="Equation.3">
                  <p:embed/>
                  <p:pic>
                    <p:nvPicPr>
                      <p:cNvPr id="0" name=""/>
                      <p:cNvPicPr>
                        <a:picLocks noChangeAspect="1" noChangeArrowheads="1"/>
                      </p:cNvPicPr>
                      <p:nvPr/>
                    </p:nvPicPr>
                    <p:blipFill>
                      <a:blip r:embed="rId5"/>
                      <a:srcRect/>
                      <a:stretch>
                        <a:fillRect/>
                      </a:stretch>
                    </p:blipFill>
                    <p:spPr bwMode="auto">
                      <a:xfrm>
                        <a:off x="795336" y="2572569"/>
                        <a:ext cx="364734" cy="20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20"/>
          <p:cNvSpPr/>
          <p:nvPr/>
        </p:nvSpPr>
        <p:spPr>
          <a:xfrm>
            <a:off x="326325" y="1910966"/>
            <a:ext cx="3788475" cy="1131068"/>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672012" y="1981200"/>
            <a:ext cx="3100387" cy="369332"/>
          </a:xfrm>
          <a:prstGeom prst="rect">
            <a:avLst/>
          </a:prstGeom>
          <a:noFill/>
        </p:spPr>
        <p:txBody>
          <a:bodyPr wrap="square" rtlCol="0">
            <a:spAutoFit/>
          </a:bodyPr>
          <a:lstStyle/>
          <a:p>
            <a:r>
              <a:rPr lang="en-GB" dirty="0" smtClean="0"/>
              <a:t>Unconditional principle:</a:t>
            </a:r>
            <a:endParaRPr lang="en-GB" dirty="0"/>
          </a:p>
        </p:txBody>
      </p:sp>
      <p:graphicFrame>
        <p:nvGraphicFramePr>
          <p:cNvPr id="17" name="Object 16"/>
          <p:cNvGraphicFramePr>
            <a:graphicFrameLocks noChangeAspect="1"/>
          </p:cNvGraphicFramePr>
          <p:nvPr>
            <p:extLst>
              <p:ext uri="{D42A27DB-BD31-4B8C-83A1-F6EECF244321}">
                <p14:modId xmlns:p14="http://schemas.microsoft.com/office/powerpoint/2010/main" val="3731495995"/>
              </p:ext>
            </p:extLst>
          </p:nvPr>
        </p:nvGraphicFramePr>
        <p:xfrm>
          <a:off x="4651375" y="2411413"/>
          <a:ext cx="1095375" cy="542925"/>
        </p:xfrm>
        <a:graphic>
          <a:graphicData uri="http://schemas.openxmlformats.org/presentationml/2006/ole">
            <mc:AlternateContent xmlns:mc="http://schemas.openxmlformats.org/markup-compatibility/2006">
              <mc:Choice xmlns:v="urn:schemas-microsoft-com:vml" Requires="v">
                <p:oleObj spid="_x0000_s8259" name="Equation" r:id="rId6" imgW="952200" imgH="469800" progId="Equation.3">
                  <p:embed/>
                </p:oleObj>
              </mc:Choice>
              <mc:Fallback>
                <p:oleObj name="Equation" r:id="rId6" imgW="952200" imgH="469800" progId="Equation.3">
                  <p:embed/>
                  <p:pic>
                    <p:nvPicPr>
                      <p:cNvPr id="0" name=""/>
                      <p:cNvPicPr>
                        <a:picLocks noChangeAspect="1" noChangeArrowheads="1"/>
                      </p:cNvPicPr>
                      <p:nvPr/>
                    </p:nvPicPr>
                    <p:blipFill>
                      <a:blip r:embed="rId7"/>
                      <a:srcRect/>
                      <a:stretch>
                        <a:fillRect/>
                      </a:stretch>
                    </p:blipFill>
                    <p:spPr bwMode="auto">
                      <a:xfrm>
                        <a:off x="4651375" y="2411413"/>
                        <a:ext cx="10953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Rectangle 21"/>
          <p:cNvSpPr/>
          <p:nvPr/>
        </p:nvSpPr>
        <p:spPr>
          <a:xfrm>
            <a:off x="4374450" y="1910966"/>
            <a:ext cx="3788475" cy="1131068"/>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466724" y="3581400"/>
            <a:ext cx="7610475" cy="646331"/>
          </a:xfrm>
          <a:prstGeom prst="rect">
            <a:avLst/>
          </a:prstGeom>
          <a:noFill/>
        </p:spPr>
        <p:txBody>
          <a:bodyPr wrap="square" rtlCol="0">
            <a:spAutoFit/>
          </a:bodyPr>
          <a:lstStyle/>
          <a:p>
            <a:r>
              <a:rPr lang="en-GB" dirty="0" smtClean="0"/>
              <a:t>The following slides illustrate the difference in the distribution </a:t>
            </a:r>
            <a:r>
              <a:rPr lang="en-GB" i="1" dirty="0" smtClean="0"/>
              <a:t>P(μ</a:t>
            </a:r>
            <a:r>
              <a:rPr lang="en-GB" i="1" baseline="-25000" dirty="0" smtClean="0"/>
              <a:t>iT</a:t>
            </a:r>
            <a:r>
              <a:rPr lang="en-GB" i="1" dirty="0" smtClean="0"/>
              <a:t>|Y</a:t>
            </a:r>
            <a:r>
              <a:rPr lang="en-GB" i="1" baseline="-25000" dirty="0" smtClean="0"/>
              <a:t>i0</a:t>
            </a:r>
            <a:r>
              <a:rPr lang="en-GB" i="1" dirty="0" smtClean="0"/>
              <a:t>) </a:t>
            </a:r>
            <a:r>
              <a:rPr lang="en-GB" dirty="0" smtClean="0"/>
              <a:t>in the conditional principle and unconditional principle</a:t>
            </a:r>
            <a:endParaRPr lang="en-GB" dirty="0"/>
          </a:p>
        </p:txBody>
      </p:sp>
    </p:spTree>
    <p:extLst>
      <p:ext uri="{BB962C8B-B14F-4D97-AF65-F5344CB8AC3E}">
        <p14:creationId xmlns:p14="http://schemas.microsoft.com/office/powerpoint/2010/main" val="142592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Illustration of P(μ</a:t>
            </a:r>
            <a:r>
              <a:rPr lang="en-GB" baseline="-25000" dirty="0" smtClean="0"/>
              <a:t>iT</a:t>
            </a:r>
            <a:r>
              <a:rPr lang="en-GB" dirty="0" smtClean="0"/>
              <a:t>|Y</a:t>
            </a:r>
            <a:r>
              <a:rPr lang="en-GB" baseline="-25000" dirty="0" smtClean="0"/>
              <a:t>i0</a:t>
            </a:r>
            <a:r>
              <a:rPr lang="en-GB" dirty="0" smtClean="0"/>
              <a:t>)</a:t>
            </a:r>
            <a:endParaRPr lang="en-GB" baseline="-25000"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21</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7" name="TextBox 6"/>
          <p:cNvSpPr txBox="1"/>
          <p:nvPr/>
        </p:nvSpPr>
        <p:spPr>
          <a:xfrm>
            <a:off x="6120000" y="1080000"/>
            <a:ext cx="2520000" cy="1384995"/>
          </a:xfrm>
          <a:prstGeom prst="rect">
            <a:avLst/>
          </a:prstGeom>
          <a:noFill/>
        </p:spPr>
        <p:txBody>
          <a:bodyPr wrap="square" rtlCol="0">
            <a:spAutoFit/>
          </a:bodyPr>
          <a:lstStyle/>
          <a:p>
            <a:r>
              <a:rPr lang="en-GB" sz="1400" dirty="0" smtClean="0"/>
              <a:t>The unconditional method uses the normal distribution of the manufacturing process to bias the mean towards the historical mean</a:t>
            </a:r>
            <a:endParaRPr lang="en-GB" sz="1400" dirty="0"/>
          </a:p>
        </p:txBody>
      </p:sp>
    </p:spTree>
    <p:extLst>
      <p:ext uri="{BB962C8B-B14F-4D97-AF65-F5344CB8AC3E}">
        <p14:creationId xmlns:p14="http://schemas.microsoft.com/office/powerpoint/2010/main" val="1023167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Illustration of P(μ</a:t>
            </a:r>
            <a:r>
              <a:rPr lang="en-GB" baseline="-25000" dirty="0" smtClean="0"/>
              <a:t>iT</a:t>
            </a:r>
            <a:r>
              <a:rPr lang="en-GB" dirty="0" smtClean="0"/>
              <a:t>|Y</a:t>
            </a:r>
            <a:r>
              <a:rPr lang="en-GB" baseline="-25000" dirty="0" smtClean="0"/>
              <a:t>i0</a:t>
            </a:r>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22</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9" name="TextBox 8"/>
          <p:cNvSpPr txBox="1"/>
          <p:nvPr/>
        </p:nvSpPr>
        <p:spPr>
          <a:xfrm>
            <a:off x="6119999" y="1080000"/>
            <a:ext cx="2520000" cy="2246769"/>
          </a:xfrm>
          <a:prstGeom prst="rect">
            <a:avLst/>
          </a:prstGeom>
          <a:noFill/>
        </p:spPr>
        <p:txBody>
          <a:bodyPr wrap="square" rtlCol="0">
            <a:spAutoFit/>
          </a:bodyPr>
          <a:lstStyle/>
          <a:p>
            <a:r>
              <a:rPr lang="en-GB" sz="1400" dirty="0" smtClean="0"/>
              <a:t>When the release result is at the ADG-release limit there is 5% chance that the mean is outside LSL at time T in the conditional method. </a:t>
            </a:r>
          </a:p>
          <a:p>
            <a:endParaRPr lang="en-GB" sz="1400" dirty="0"/>
          </a:p>
          <a:p>
            <a:r>
              <a:rPr lang="en-GB" sz="1400" dirty="0" smtClean="0"/>
              <a:t>In the unconditional method, the risk is much lower.</a:t>
            </a:r>
            <a:endParaRPr lang="en-GB" sz="1400" dirty="0"/>
          </a:p>
        </p:txBody>
      </p:sp>
    </p:spTree>
    <p:extLst>
      <p:ext uri="{BB962C8B-B14F-4D97-AF65-F5344CB8AC3E}">
        <p14:creationId xmlns:p14="http://schemas.microsoft.com/office/powerpoint/2010/main" val="419485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0511"/>
            <a:ext cx="6343470"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Illustration of P(μ</a:t>
            </a:r>
            <a:r>
              <a:rPr lang="en-GB" baseline="-25000" dirty="0"/>
              <a:t>iT</a:t>
            </a:r>
            <a:r>
              <a:rPr lang="en-GB" dirty="0"/>
              <a:t>|Y</a:t>
            </a:r>
            <a:r>
              <a:rPr lang="en-GB" baseline="-25000" dirty="0"/>
              <a:t>i0</a:t>
            </a:r>
            <a:r>
              <a:rPr lang="en-GB" dirty="0"/>
              <a:t>)</a:t>
            </a:r>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23</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10" name="TextBox 9"/>
          <p:cNvSpPr txBox="1"/>
          <p:nvPr/>
        </p:nvSpPr>
        <p:spPr>
          <a:xfrm>
            <a:off x="6120000" y="1080000"/>
            <a:ext cx="2520000" cy="1169551"/>
          </a:xfrm>
          <a:prstGeom prst="rect">
            <a:avLst/>
          </a:prstGeom>
          <a:noFill/>
        </p:spPr>
        <p:txBody>
          <a:bodyPr wrap="square" rtlCol="0">
            <a:spAutoFit/>
          </a:bodyPr>
          <a:lstStyle/>
          <a:p>
            <a:r>
              <a:rPr lang="en-GB" sz="1400" dirty="0" smtClean="0"/>
              <a:t>When the risk in the unconditional density is 5%, the conditional density is much higher – here 50%. </a:t>
            </a:r>
            <a:endParaRPr lang="en-GB" sz="1400" dirty="0"/>
          </a:p>
        </p:txBody>
      </p:sp>
    </p:spTree>
    <p:extLst>
      <p:ext uri="{BB962C8B-B14F-4D97-AF65-F5344CB8AC3E}">
        <p14:creationId xmlns:p14="http://schemas.microsoft.com/office/powerpoint/2010/main" val="56666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Illustration of P(μ</a:t>
            </a:r>
            <a:r>
              <a:rPr lang="en-GB" baseline="-25000" dirty="0"/>
              <a:t>iT</a:t>
            </a:r>
            <a:r>
              <a:rPr lang="en-GB" dirty="0"/>
              <a:t>|Y</a:t>
            </a:r>
            <a:r>
              <a:rPr lang="en-GB" baseline="-25000" dirty="0"/>
              <a:t>i0</a:t>
            </a:r>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24</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10" name="TextBox 9"/>
          <p:cNvSpPr txBox="1"/>
          <p:nvPr/>
        </p:nvSpPr>
        <p:spPr>
          <a:xfrm>
            <a:off x="6120000" y="1080000"/>
            <a:ext cx="2520000" cy="2031325"/>
          </a:xfrm>
          <a:prstGeom prst="rect">
            <a:avLst/>
          </a:prstGeom>
          <a:noFill/>
        </p:spPr>
        <p:txBody>
          <a:bodyPr wrap="square" rtlCol="0">
            <a:spAutoFit/>
          </a:bodyPr>
          <a:lstStyle/>
          <a:p>
            <a:r>
              <a:rPr lang="en-GB" sz="1400" dirty="0" smtClean="0"/>
              <a:t>When the measurement uncertainty is high, the conditional method is more conservative and the unconditional even more biased towards the historical mean. </a:t>
            </a:r>
            <a:endParaRPr lang="en-GB" sz="1400" dirty="0"/>
          </a:p>
        </p:txBody>
      </p:sp>
    </p:spTree>
    <p:extLst>
      <p:ext uri="{BB962C8B-B14F-4D97-AF65-F5344CB8AC3E}">
        <p14:creationId xmlns:p14="http://schemas.microsoft.com/office/powerpoint/2010/main" val="323044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Illustration of P(μ</a:t>
            </a:r>
            <a:r>
              <a:rPr lang="en-GB" baseline="-25000" dirty="0"/>
              <a:t>iT</a:t>
            </a:r>
            <a:r>
              <a:rPr lang="en-GB" dirty="0"/>
              <a:t>|Y</a:t>
            </a:r>
            <a:r>
              <a:rPr lang="en-GB" baseline="-25000" dirty="0"/>
              <a:t>i0</a:t>
            </a:r>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25</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11" name="TextBox 10"/>
          <p:cNvSpPr txBox="1"/>
          <p:nvPr/>
        </p:nvSpPr>
        <p:spPr>
          <a:xfrm>
            <a:off x="6120000" y="1080000"/>
            <a:ext cx="2520000" cy="1169551"/>
          </a:xfrm>
          <a:prstGeom prst="rect">
            <a:avLst/>
          </a:prstGeom>
          <a:noFill/>
        </p:spPr>
        <p:txBody>
          <a:bodyPr wrap="square" rtlCol="0">
            <a:spAutoFit/>
          </a:bodyPr>
          <a:lstStyle/>
          <a:p>
            <a:r>
              <a:rPr lang="en-GB" sz="1400" dirty="0" smtClean="0"/>
              <a:t>Even when the risk is 50% for the conditional method, the risk is virtually 0 for the unconditional.</a:t>
            </a:r>
            <a:endParaRPr lang="en-GB" sz="1400" dirty="0"/>
          </a:p>
        </p:txBody>
      </p:sp>
    </p:spTree>
    <p:extLst>
      <p:ext uri="{BB962C8B-B14F-4D97-AF65-F5344CB8AC3E}">
        <p14:creationId xmlns:p14="http://schemas.microsoft.com/office/powerpoint/2010/main" val="179157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Illustration of P(μ</a:t>
            </a:r>
            <a:r>
              <a:rPr lang="en-GB" baseline="-25000" dirty="0"/>
              <a:t>iT</a:t>
            </a:r>
            <a:r>
              <a:rPr lang="en-GB" dirty="0"/>
              <a:t>|Y</a:t>
            </a:r>
            <a:r>
              <a:rPr lang="en-GB" baseline="-25000" dirty="0"/>
              <a:t>i0</a:t>
            </a:r>
            <a:r>
              <a:rPr lang="en-GB" dirty="0"/>
              <a:t>)</a:t>
            </a:r>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26</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11" name="TextBox 10"/>
          <p:cNvSpPr txBox="1"/>
          <p:nvPr/>
        </p:nvSpPr>
        <p:spPr>
          <a:xfrm>
            <a:off x="6119999" y="1080000"/>
            <a:ext cx="2520000" cy="954107"/>
          </a:xfrm>
          <a:prstGeom prst="rect">
            <a:avLst/>
          </a:prstGeom>
          <a:noFill/>
        </p:spPr>
        <p:txBody>
          <a:bodyPr wrap="square" rtlCol="0">
            <a:spAutoFit/>
          </a:bodyPr>
          <a:lstStyle/>
          <a:p>
            <a:r>
              <a:rPr lang="en-GB" sz="1400" dirty="0" smtClean="0"/>
              <a:t>When measurement error is low – the two distributions are very similar. </a:t>
            </a:r>
            <a:endParaRPr lang="en-GB" sz="1400" dirty="0"/>
          </a:p>
        </p:txBody>
      </p:sp>
    </p:spTree>
    <p:extLst>
      <p:ext uri="{BB962C8B-B14F-4D97-AF65-F5344CB8AC3E}">
        <p14:creationId xmlns:p14="http://schemas.microsoft.com/office/powerpoint/2010/main" val="198794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Illustration of risk controlled</a:t>
            </a:r>
            <a:endParaRPr lang="en-GB" dirty="0"/>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27</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3932393280"/>
              </p:ext>
            </p:extLst>
          </p:nvPr>
        </p:nvGraphicFramePr>
        <p:xfrm>
          <a:off x="1470025" y="2543175"/>
          <a:ext cx="2073275" cy="263525"/>
        </p:xfrm>
        <a:graphic>
          <a:graphicData uri="http://schemas.openxmlformats.org/presentationml/2006/ole">
            <mc:AlternateContent xmlns:mc="http://schemas.openxmlformats.org/markup-compatibility/2006">
              <mc:Choice xmlns:v="urn:schemas-microsoft-com:vml" Requires="v">
                <p:oleObj spid="_x0000_s9282" name="Equation" r:id="rId4" imgW="1803240" imgH="228600" progId="Equation.3">
                  <p:embed/>
                </p:oleObj>
              </mc:Choice>
              <mc:Fallback>
                <p:oleObj name="Equation" r:id="rId4" imgW="1803240" imgH="228600" progId="Equation.3">
                  <p:embed/>
                  <p:pic>
                    <p:nvPicPr>
                      <p:cNvPr id="0" name=""/>
                      <p:cNvPicPr>
                        <a:picLocks noChangeAspect="1" noChangeArrowheads="1"/>
                      </p:cNvPicPr>
                      <p:nvPr/>
                    </p:nvPicPr>
                    <p:blipFill>
                      <a:blip r:embed="rId5"/>
                      <a:srcRect/>
                      <a:stretch>
                        <a:fillRect/>
                      </a:stretch>
                    </p:blipFill>
                    <p:spPr bwMode="auto">
                      <a:xfrm>
                        <a:off x="1470025" y="2543175"/>
                        <a:ext cx="20732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519112" y="1981200"/>
            <a:ext cx="3490913" cy="369332"/>
          </a:xfrm>
          <a:prstGeom prst="rect">
            <a:avLst/>
          </a:prstGeom>
          <a:noFill/>
          <a:ln>
            <a:noFill/>
          </a:ln>
        </p:spPr>
        <p:txBody>
          <a:bodyPr wrap="square" rtlCol="0">
            <a:spAutoFit/>
          </a:bodyPr>
          <a:lstStyle/>
          <a:p>
            <a:r>
              <a:rPr lang="en-GB" dirty="0" smtClean="0"/>
              <a:t>Conditional principle (ADG):</a:t>
            </a:r>
            <a:endParaRPr lang="en-GB" dirty="0"/>
          </a:p>
        </p:txBody>
      </p:sp>
      <p:sp>
        <p:nvSpPr>
          <p:cNvPr id="21" name="Rectangle 20"/>
          <p:cNvSpPr/>
          <p:nvPr/>
        </p:nvSpPr>
        <p:spPr>
          <a:xfrm>
            <a:off x="326325" y="1910966"/>
            <a:ext cx="3788475" cy="1131068"/>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672012" y="1981200"/>
            <a:ext cx="3100387" cy="369332"/>
          </a:xfrm>
          <a:prstGeom prst="rect">
            <a:avLst/>
          </a:prstGeom>
          <a:noFill/>
        </p:spPr>
        <p:txBody>
          <a:bodyPr wrap="square" rtlCol="0">
            <a:spAutoFit/>
          </a:bodyPr>
          <a:lstStyle/>
          <a:p>
            <a:r>
              <a:rPr lang="en-GB" dirty="0" smtClean="0"/>
              <a:t>Unconditional principle:</a:t>
            </a:r>
            <a:endParaRPr lang="en-GB" dirty="0"/>
          </a:p>
        </p:txBody>
      </p:sp>
      <p:graphicFrame>
        <p:nvGraphicFramePr>
          <p:cNvPr id="16" name="Object 15"/>
          <p:cNvGraphicFramePr>
            <a:graphicFrameLocks noChangeAspect="1"/>
          </p:cNvGraphicFramePr>
          <p:nvPr>
            <p:extLst>
              <p:ext uri="{D42A27DB-BD31-4B8C-83A1-F6EECF244321}">
                <p14:modId xmlns:p14="http://schemas.microsoft.com/office/powerpoint/2010/main" val="1319707026"/>
              </p:ext>
            </p:extLst>
          </p:nvPr>
        </p:nvGraphicFramePr>
        <p:xfrm>
          <a:off x="5927725" y="2551113"/>
          <a:ext cx="2073275" cy="263525"/>
        </p:xfrm>
        <a:graphic>
          <a:graphicData uri="http://schemas.openxmlformats.org/presentationml/2006/ole">
            <mc:AlternateContent xmlns:mc="http://schemas.openxmlformats.org/markup-compatibility/2006">
              <mc:Choice xmlns:v="urn:schemas-microsoft-com:vml" Requires="v">
                <p:oleObj spid="_x0000_s9283" name="Equation" r:id="rId6" imgW="1803240" imgH="228600" progId="Equation.3">
                  <p:embed/>
                </p:oleObj>
              </mc:Choice>
              <mc:Fallback>
                <p:oleObj name="Equation" r:id="rId6" imgW="1803240" imgH="228600" progId="Equation.3">
                  <p:embed/>
                  <p:pic>
                    <p:nvPicPr>
                      <p:cNvPr id="0" name=""/>
                      <p:cNvPicPr>
                        <a:picLocks noChangeAspect="1" noChangeArrowheads="1"/>
                      </p:cNvPicPr>
                      <p:nvPr/>
                    </p:nvPicPr>
                    <p:blipFill>
                      <a:blip r:embed="rId7"/>
                      <a:srcRect/>
                      <a:stretch>
                        <a:fillRect/>
                      </a:stretch>
                    </p:blipFill>
                    <p:spPr bwMode="auto">
                      <a:xfrm>
                        <a:off x="5927725" y="2551113"/>
                        <a:ext cx="2073275" cy="263525"/>
                      </a:xfrm>
                      <a:prstGeom prst="rect">
                        <a:avLst/>
                      </a:prstGeom>
                      <a:noFill/>
                      <a:ln>
                        <a:noFill/>
                      </a:ln>
                    </p:spPr>
                  </p:pic>
                </p:oleObj>
              </mc:Fallback>
            </mc:AlternateContent>
          </a:graphicData>
        </a:graphic>
      </p:graphicFrame>
      <p:sp>
        <p:nvSpPr>
          <p:cNvPr id="22" name="Rectangle 21"/>
          <p:cNvSpPr/>
          <p:nvPr/>
        </p:nvSpPr>
        <p:spPr>
          <a:xfrm>
            <a:off x="4374450" y="1910966"/>
            <a:ext cx="3788475" cy="1131068"/>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466724" y="3581400"/>
            <a:ext cx="7610475" cy="646331"/>
          </a:xfrm>
          <a:prstGeom prst="rect">
            <a:avLst/>
          </a:prstGeom>
          <a:noFill/>
        </p:spPr>
        <p:txBody>
          <a:bodyPr wrap="square" rtlCol="0">
            <a:spAutoFit/>
          </a:bodyPr>
          <a:lstStyle/>
          <a:p>
            <a:r>
              <a:rPr lang="en-GB" dirty="0" smtClean="0"/>
              <a:t>The following slide illustrates the difference in the risk controlled by the two methods</a:t>
            </a:r>
            <a:endParaRPr lang="en-GB" dirty="0"/>
          </a:p>
        </p:txBody>
      </p:sp>
    </p:spTree>
    <p:extLst>
      <p:ext uri="{BB962C8B-B14F-4D97-AF65-F5344CB8AC3E}">
        <p14:creationId xmlns:p14="http://schemas.microsoft.com/office/powerpoint/2010/main" val="1278606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1600"/>
            <a:ext cx="6343469" cy="46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Risk controlled by the methods</a:t>
            </a:r>
            <a:endParaRPr lang="en-GB" dirty="0"/>
          </a:p>
        </p:txBody>
      </p:sp>
      <p:sp>
        <p:nvSpPr>
          <p:cNvPr id="4" name="Footer Placeholder 3"/>
          <p:cNvSpPr>
            <a:spLocks noGrp="1"/>
          </p:cNvSpPr>
          <p:nvPr>
            <p:ph type="ftr" sz="quarter" idx="10"/>
          </p:nvPr>
        </p:nvSpPr>
        <p:spPr/>
        <p:txBody>
          <a:bodyPr/>
          <a:lstStyle/>
          <a:p>
            <a:pPr>
              <a:defRPr/>
            </a:pPr>
            <a:r>
              <a:rPr lang="en-GB" dirty="0"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28</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
        <p:nvSpPr>
          <p:cNvPr id="3" name="TextBox 2"/>
          <p:cNvSpPr txBox="1"/>
          <p:nvPr/>
        </p:nvSpPr>
        <p:spPr>
          <a:xfrm>
            <a:off x="6120000" y="1080000"/>
            <a:ext cx="2520000" cy="2246769"/>
          </a:xfrm>
          <a:prstGeom prst="rect">
            <a:avLst/>
          </a:prstGeom>
          <a:noFill/>
        </p:spPr>
        <p:txBody>
          <a:bodyPr wrap="square" rtlCol="0">
            <a:spAutoFit/>
          </a:bodyPr>
          <a:lstStyle/>
          <a:p>
            <a:r>
              <a:rPr lang="en-GB" sz="1400" dirty="0" smtClean="0"/>
              <a:t>The unconditional method controls the overall risk of OOS for the population.</a:t>
            </a:r>
          </a:p>
          <a:p>
            <a:endParaRPr lang="en-GB" sz="1400" dirty="0"/>
          </a:p>
          <a:p>
            <a:r>
              <a:rPr lang="en-GB" sz="1400" dirty="0" smtClean="0"/>
              <a:t>The conditional method controls the risk of OOS for each single batch</a:t>
            </a:r>
            <a:endParaRPr lang="en-GB" sz="1400" dirty="0"/>
          </a:p>
        </p:txBody>
      </p:sp>
    </p:spTree>
    <p:extLst>
      <p:ext uri="{BB962C8B-B14F-4D97-AF65-F5344CB8AC3E}">
        <p14:creationId xmlns:p14="http://schemas.microsoft.com/office/powerpoint/2010/main" val="269599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dirty="0" smtClean="0"/>
              <a:t>The use of the two methods are quite different</a:t>
            </a:r>
          </a:p>
        </p:txBody>
      </p:sp>
      <p:sp>
        <p:nvSpPr>
          <p:cNvPr id="18435" name="Footer Placeholder 3"/>
          <p:cNvSpPr>
            <a:spLocks noGrp="1"/>
          </p:cNvSpPr>
          <p:nvPr>
            <p:ph type="ftr" sz="quarter" idx="10"/>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r>
              <a:rPr lang="en-GB" altLang="en-US" b="0" smtClean="0">
                <a:solidFill>
                  <a:srgbClr val="82786F"/>
                </a:solidFill>
              </a:rPr>
              <a:t>N. </a:t>
            </a:r>
            <a:r>
              <a:rPr lang="en-GB" altLang="en-US" b="0" dirty="0" smtClean="0">
                <a:solidFill>
                  <a:srgbClr val="82786F"/>
                </a:solidFill>
              </a:rPr>
              <a:t>V. Hartvig - Setting Release Limits</a:t>
            </a:r>
          </a:p>
        </p:txBody>
      </p:sp>
      <p:sp>
        <p:nvSpPr>
          <p:cNvPr id="18436" name="Slide Number Placeholder 4"/>
          <p:cNvSpPr>
            <a:spLocks noGrp="1"/>
          </p:cNvSpPr>
          <p:nvPr>
            <p:ph type="sldNum" sz="quarter" idx="11"/>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fld id="{6C1D10B9-9099-477A-ABD7-5EE574EA9FAE}" type="slidenum">
              <a:rPr lang="en-GB" altLang="en-US" b="0" smtClean="0">
                <a:solidFill>
                  <a:srgbClr val="82786F"/>
                </a:solidFill>
              </a:rPr>
              <a:pPr eaLnBrk="1" hangingPunct="1"/>
              <a:t>29</a:t>
            </a:fld>
            <a:endParaRPr lang="en-GB" altLang="en-US" b="0" dirty="0" smtClean="0">
              <a:solidFill>
                <a:srgbClr val="82786F"/>
              </a:solidFill>
            </a:endParaRPr>
          </a:p>
        </p:txBody>
      </p:sp>
      <p:sp>
        <p:nvSpPr>
          <p:cNvPr id="18437" name="Date Placeholder 5"/>
          <p:cNvSpPr>
            <a:spLocks noGrp="1"/>
          </p:cNvSpPr>
          <p:nvPr>
            <p:ph type="dt" sz="half" idx="12"/>
          </p:nvPr>
        </p:nvSpPr>
        <p:spPr>
          <a:noFill/>
        </p:spPr>
        <p:txBody>
          <a:bodyPr/>
          <a:lstStyle>
            <a:lvl1pPr eaLnBrk="0" hangingPunct="0">
              <a:defRPr b="1">
                <a:solidFill>
                  <a:srgbClr val="001965"/>
                </a:solidFill>
                <a:latin typeface="Verdana" pitchFamily="34" charset="0"/>
              </a:defRPr>
            </a:lvl1pPr>
            <a:lvl2pPr marL="742950" indent="-285750" eaLnBrk="0" hangingPunct="0">
              <a:defRPr b="1">
                <a:solidFill>
                  <a:srgbClr val="001965"/>
                </a:solidFill>
                <a:latin typeface="Verdana" pitchFamily="34" charset="0"/>
              </a:defRPr>
            </a:lvl2pPr>
            <a:lvl3pPr marL="1143000" indent="-228600" eaLnBrk="0" hangingPunct="0">
              <a:defRPr b="1">
                <a:solidFill>
                  <a:srgbClr val="001965"/>
                </a:solidFill>
                <a:latin typeface="Verdana" pitchFamily="34" charset="0"/>
              </a:defRPr>
            </a:lvl3pPr>
            <a:lvl4pPr marL="1600200" indent="-228600" eaLnBrk="0" hangingPunct="0">
              <a:defRPr b="1">
                <a:solidFill>
                  <a:srgbClr val="001965"/>
                </a:solidFill>
                <a:latin typeface="Verdana" pitchFamily="34" charset="0"/>
              </a:defRPr>
            </a:lvl4pPr>
            <a:lvl5pPr marL="2057400" indent="-228600" eaLnBrk="0" hangingPunct="0">
              <a:defRPr b="1">
                <a:solidFill>
                  <a:srgbClr val="001965"/>
                </a:solidFill>
                <a:latin typeface="Verdana" pitchFamily="34" charset="0"/>
              </a:defRPr>
            </a:lvl5pPr>
            <a:lvl6pPr marL="2514600" indent="-228600" algn="ctr" eaLnBrk="0" fontAlgn="base" hangingPunct="0">
              <a:spcBef>
                <a:spcPct val="50000"/>
              </a:spcBef>
              <a:spcAft>
                <a:spcPct val="0"/>
              </a:spcAft>
              <a:defRPr b="1">
                <a:solidFill>
                  <a:srgbClr val="001965"/>
                </a:solidFill>
                <a:latin typeface="Verdana" pitchFamily="34" charset="0"/>
              </a:defRPr>
            </a:lvl6pPr>
            <a:lvl7pPr marL="2971800" indent="-228600" algn="ctr" eaLnBrk="0" fontAlgn="base" hangingPunct="0">
              <a:spcBef>
                <a:spcPct val="50000"/>
              </a:spcBef>
              <a:spcAft>
                <a:spcPct val="0"/>
              </a:spcAft>
              <a:defRPr b="1">
                <a:solidFill>
                  <a:srgbClr val="001965"/>
                </a:solidFill>
                <a:latin typeface="Verdana" pitchFamily="34" charset="0"/>
              </a:defRPr>
            </a:lvl7pPr>
            <a:lvl8pPr marL="3429000" indent="-228600" algn="ctr" eaLnBrk="0" fontAlgn="base" hangingPunct="0">
              <a:spcBef>
                <a:spcPct val="50000"/>
              </a:spcBef>
              <a:spcAft>
                <a:spcPct val="0"/>
              </a:spcAft>
              <a:defRPr b="1">
                <a:solidFill>
                  <a:srgbClr val="001965"/>
                </a:solidFill>
                <a:latin typeface="Verdana" pitchFamily="34" charset="0"/>
              </a:defRPr>
            </a:lvl8pPr>
            <a:lvl9pPr marL="3886200" indent="-228600" algn="ctr" eaLnBrk="0" fontAlgn="base" hangingPunct="0">
              <a:spcBef>
                <a:spcPct val="50000"/>
              </a:spcBef>
              <a:spcAft>
                <a:spcPct val="0"/>
              </a:spcAft>
              <a:defRPr b="1">
                <a:solidFill>
                  <a:srgbClr val="001965"/>
                </a:solidFill>
                <a:latin typeface="Verdana" pitchFamily="34" charset="0"/>
              </a:defRPr>
            </a:lvl9pPr>
          </a:lstStyle>
          <a:p>
            <a:pPr eaLnBrk="1" hangingPunct="1"/>
            <a:r>
              <a:rPr lang="en-US" altLang="en-US" b="0" dirty="0" smtClean="0">
                <a:solidFill>
                  <a:srgbClr val="82786F"/>
                </a:solidFill>
              </a:rPr>
              <a:t>18 May 2016</a:t>
            </a:r>
            <a:endParaRPr lang="en-GB" altLang="en-US" b="0" dirty="0" smtClean="0">
              <a:solidFill>
                <a:srgbClr val="82786F"/>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78110563"/>
              </p:ext>
            </p:extLst>
          </p:nvPr>
        </p:nvGraphicFramePr>
        <p:xfrm>
          <a:off x="521760" y="1135858"/>
          <a:ext cx="7993062" cy="3204224"/>
        </p:xfrm>
        <a:graphic>
          <a:graphicData uri="http://schemas.openxmlformats.org/drawingml/2006/table">
            <a:tbl>
              <a:tblPr firstRow="1" bandRow="1">
                <a:tableStyleId>{5C22544A-7EE6-4342-B048-85BDC9FD1C3A}</a:tableStyleId>
              </a:tblPr>
              <a:tblGrid>
                <a:gridCol w="3996531"/>
                <a:gridCol w="3996531"/>
              </a:tblGrid>
              <a:tr h="278136">
                <a:tc>
                  <a:txBody>
                    <a:bodyPr/>
                    <a:lstStyle/>
                    <a:p>
                      <a:r>
                        <a:rPr lang="en-GB" sz="1200" dirty="0" smtClean="0"/>
                        <a:t>Conditional (ADG)</a:t>
                      </a:r>
                      <a:endParaRPr lang="en-GB" sz="1200" dirty="0"/>
                    </a:p>
                  </a:txBody>
                  <a:tcPr marL="91442" marR="91442" marT="34291" marB="34291"/>
                </a:tc>
                <a:tc>
                  <a:txBody>
                    <a:bodyPr/>
                    <a:lstStyle/>
                    <a:p>
                      <a:r>
                        <a:rPr lang="en-GB" sz="1200" dirty="0" smtClean="0"/>
                        <a:t>Unconditional (Wei)</a:t>
                      </a:r>
                      <a:endParaRPr lang="en-GB" sz="1200" dirty="0"/>
                    </a:p>
                  </a:txBody>
                  <a:tcPr marL="91442" marR="91442" marT="34291" marB="34291"/>
                </a:tc>
              </a:tr>
              <a:tr h="548653">
                <a:tc>
                  <a:txBody>
                    <a:bodyPr/>
                    <a:lstStyle/>
                    <a:p>
                      <a:r>
                        <a:rPr lang="en-GB" sz="1200" dirty="0" smtClean="0"/>
                        <a:t>Each batch</a:t>
                      </a:r>
                      <a:r>
                        <a:rPr lang="en-GB" sz="1200" baseline="0" dirty="0" smtClean="0"/>
                        <a:t> is evaluated based on the release result</a:t>
                      </a:r>
                      <a:endParaRPr lang="en-GB" sz="1200" dirty="0"/>
                    </a:p>
                  </a:txBody>
                  <a:tcPr marL="91442" marR="91442" marT="34291" marB="34291"/>
                </a:tc>
                <a:tc>
                  <a:txBody>
                    <a:bodyPr/>
                    <a:lstStyle/>
                    <a:p>
                      <a:r>
                        <a:rPr lang="en-GB" sz="1200" dirty="0" smtClean="0"/>
                        <a:t>Batches are evaluated based on the release</a:t>
                      </a:r>
                      <a:r>
                        <a:rPr lang="en-GB" sz="1200" baseline="0" dirty="0" smtClean="0"/>
                        <a:t> result AND the assumption that the process is in statistical control</a:t>
                      </a:r>
                      <a:endParaRPr lang="en-GB" sz="1200" dirty="0"/>
                    </a:p>
                  </a:txBody>
                  <a:tcPr marL="91442" marR="91442" marT="34291" marB="34291"/>
                </a:tc>
              </a:tr>
              <a:tr h="868700">
                <a:tc>
                  <a:txBody>
                    <a:bodyPr/>
                    <a:lstStyle/>
                    <a:p>
                      <a:r>
                        <a:rPr lang="en-GB" sz="1200" dirty="0" smtClean="0"/>
                        <a:t>In principle the release limit alone protects us against OOS at </a:t>
                      </a:r>
                      <a:r>
                        <a:rPr lang="en-GB" sz="1200" baseline="0" dirty="0" smtClean="0"/>
                        <a:t>stability. SPC of the manufacturing process is for preventive reaction and not a prerequisite for releasing a batch.</a:t>
                      </a:r>
                      <a:endParaRPr lang="en-GB" sz="1200" dirty="0"/>
                    </a:p>
                  </a:txBody>
                  <a:tcPr marL="91442" marR="91442" marT="34291" marB="34291"/>
                </a:tc>
                <a:tc>
                  <a:txBody>
                    <a:bodyPr/>
                    <a:lstStyle/>
                    <a:p>
                      <a:r>
                        <a:rPr lang="en-GB" sz="1200" dirty="0" smtClean="0"/>
                        <a:t>The assumption that the process</a:t>
                      </a:r>
                      <a:r>
                        <a:rPr lang="en-GB" sz="1200" baseline="0" dirty="0" smtClean="0"/>
                        <a:t> is in statistical control is central and this should be verified by careful use of statistical control charts, short-term review of incidents etc. before releasing the batch</a:t>
                      </a:r>
                      <a:endParaRPr lang="en-GB" sz="1200" dirty="0"/>
                    </a:p>
                  </a:txBody>
                  <a:tcPr marL="91442" marR="91442" marT="34291" marB="34291"/>
                </a:tc>
              </a:tr>
              <a:tr h="548653">
                <a:tc>
                  <a:txBody>
                    <a:bodyPr/>
                    <a:lstStyle/>
                    <a:p>
                      <a:r>
                        <a:rPr lang="en-GB" sz="1200" dirty="0" smtClean="0"/>
                        <a:t>The higher the analytical uncertainty, the more conservative is the ADG approach – and the worse is</a:t>
                      </a:r>
                      <a:r>
                        <a:rPr lang="en-GB" sz="1200" baseline="0" dirty="0" smtClean="0"/>
                        <a:t> the process capability</a:t>
                      </a:r>
                      <a:endParaRPr lang="en-GB" sz="1200" dirty="0"/>
                    </a:p>
                  </a:txBody>
                  <a:tcPr marL="91442" marR="91442" marT="34291" marB="34291"/>
                </a:tc>
                <a:tc>
                  <a:txBody>
                    <a:bodyPr/>
                    <a:lstStyle/>
                    <a:p>
                      <a:r>
                        <a:rPr lang="en-GB" sz="1200" dirty="0" smtClean="0"/>
                        <a:t>The higher the</a:t>
                      </a:r>
                      <a:r>
                        <a:rPr lang="en-GB" sz="1200" baseline="0" dirty="0" smtClean="0"/>
                        <a:t> analytical uncertainty, the more critical is the assumption that the process is in control</a:t>
                      </a:r>
                      <a:endParaRPr lang="en-GB" sz="1200" dirty="0"/>
                    </a:p>
                  </a:txBody>
                  <a:tcPr marL="91442" marR="91442" marT="34291" marB="34291"/>
                </a:tc>
              </a:tr>
              <a:tr h="708662">
                <a:tc>
                  <a:txBody>
                    <a:bodyPr/>
                    <a:lstStyle/>
                    <a:p>
                      <a:r>
                        <a:rPr lang="en-GB" sz="1200" dirty="0" smtClean="0"/>
                        <a:t>Can</a:t>
                      </a:r>
                      <a:r>
                        <a:rPr lang="en-GB" sz="1200" baseline="0" dirty="0" smtClean="0"/>
                        <a:t> be used to assess the risk for isolated batches</a:t>
                      </a:r>
                      <a:endParaRPr lang="en-GB" sz="1200" dirty="0"/>
                    </a:p>
                  </a:txBody>
                  <a:tcPr marL="91442" marR="91442" marT="34291" marB="34291"/>
                </a:tc>
                <a:tc>
                  <a:txBody>
                    <a:bodyPr/>
                    <a:lstStyle/>
                    <a:p>
                      <a:r>
                        <a:rPr lang="en-GB" sz="1200" dirty="0" smtClean="0"/>
                        <a:t>Cannot</a:t>
                      </a:r>
                      <a:r>
                        <a:rPr lang="en-GB" sz="1200" baseline="0" dirty="0" smtClean="0"/>
                        <a:t> be used to evaluate isolated batches</a:t>
                      </a:r>
                      <a:endParaRPr lang="en-GB" sz="1200" dirty="0"/>
                    </a:p>
                  </a:txBody>
                  <a:tcPr marL="91442" marR="91442" marT="34291" marB="34291"/>
                </a:tc>
              </a:tr>
            </a:tbl>
          </a:graphicData>
        </a:graphic>
      </p:graphicFrame>
    </p:spTree>
    <p:extLst>
      <p:ext uri="{BB962C8B-B14F-4D97-AF65-F5344CB8AC3E}">
        <p14:creationId xmlns:p14="http://schemas.microsoft.com/office/powerpoint/2010/main" val="189837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GB" dirty="0" smtClean="0"/>
              <a:t>Frequentist approach: Allen, Dukes and </a:t>
            </a:r>
            <a:r>
              <a:rPr lang="en-GB" dirty="0" err="1" smtClean="0"/>
              <a:t>Gerger</a:t>
            </a:r>
            <a:r>
              <a:rPr lang="en-GB" dirty="0" smtClean="0"/>
              <a:t> (1991)</a:t>
            </a:r>
          </a:p>
          <a:p>
            <a:r>
              <a:rPr lang="en-GB" dirty="0" smtClean="0"/>
              <a:t>Bayesian approach: Wei (1998)</a:t>
            </a:r>
          </a:p>
          <a:p>
            <a:r>
              <a:rPr lang="en-GB" dirty="0" smtClean="0"/>
              <a:t>Comparison of methods and recommendations</a:t>
            </a:r>
          </a:p>
          <a:p>
            <a:pPr marL="0" indent="0">
              <a:buNone/>
            </a:pPr>
            <a:endParaRPr lang="en-GB" dirty="0"/>
          </a:p>
        </p:txBody>
      </p:sp>
      <p:sp>
        <p:nvSpPr>
          <p:cNvPr id="7" name="Title 6"/>
          <p:cNvSpPr>
            <a:spLocks noGrp="1"/>
          </p:cNvSpPr>
          <p:nvPr>
            <p:ph type="title"/>
          </p:nvPr>
        </p:nvSpPr>
        <p:spPr/>
        <p:txBody>
          <a:bodyPr/>
          <a:lstStyle/>
          <a:p>
            <a:r>
              <a:rPr lang="en-GB" dirty="0" smtClean="0"/>
              <a:t>Outline of talk: Setting internal release limits</a:t>
            </a:r>
            <a:endParaRPr lang="en-GB" dirty="0"/>
          </a:p>
        </p:txBody>
      </p:sp>
      <p:sp>
        <p:nvSpPr>
          <p:cNvPr id="2" name="Footer Placeholder 1"/>
          <p:cNvSpPr>
            <a:spLocks noGrp="1"/>
          </p:cNvSpPr>
          <p:nvPr>
            <p:ph type="ftr" sz="quarter" idx="3"/>
          </p:nvPr>
        </p:nvSpPr>
        <p:spPr/>
        <p:txBody>
          <a:bodyPr/>
          <a:lstStyle/>
          <a:p>
            <a:pPr>
              <a:defRPr/>
            </a:pPr>
            <a:r>
              <a:rPr lang="en-GB" noProof="0" smtClean="0"/>
              <a:t>N. V. Hartvig - Setting Release Limits</a:t>
            </a:r>
            <a:endParaRPr lang="en-GB" noProof="0" dirty="0"/>
          </a:p>
        </p:txBody>
      </p:sp>
      <p:sp>
        <p:nvSpPr>
          <p:cNvPr id="6" name="Date Placeholder 5"/>
          <p:cNvSpPr>
            <a:spLocks noGrp="1"/>
          </p:cNvSpPr>
          <p:nvPr>
            <p:ph type="dt" sz="half" idx="2"/>
          </p:nvPr>
        </p:nvSpPr>
        <p:spPr/>
        <p:txBody>
          <a:bodyPr/>
          <a:lstStyle/>
          <a:p>
            <a:pPr>
              <a:defRPr/>
            </a:pPr>
            <a:r>
              <a:rPr lang="en-US" noProof="0" smtClean="0"/>
              <a:t>18 May 2016</a:t>
            </a:r>
            <a:endParaRPr lang="en-GB" noProof="0"/>
          </a:p>
        </p:txBody>
      </p:sp>
      <p:sp>
        <p:nvSpPr>
          <p:cNvPr id="4" name="Slide Number Placeholder 3"/>
          <p:cNvSpPr>
            <a:spLocks noGrp="1"/>
          </p:cNvSpPr>
          <p:nvPr>
            <p:ph type="sldNum" sz="quarter" idx="4"/>
          </p:nvPr>
        </p:nvSpPr>
        <p:spPr/>
        <p:txBody>
          <a:bodyPr/>
          <a:lstStyle/>
          <a:p>
            <a:pPr>
              <a:defRPr/>
            </a:pPr>
            <a:fld id="{4B01E8EF-57E8-4F85-90EB-163CEE512F88}" type="slidenum">
              <a:rPr lang="en-GB" noProof="0" smtClean="0"/>
              <a:pPr>
                <a:defRPr/>
              </a:pPr>
              <a:t>3</a:t>
            </a:fld>
            <a:endParaRPr lang="en-GB" noProof="0" dirty="0"/>
          </a:p>
        </p:txBody>
      </p:sp>
      <p:sp>
        <p:nvSpPr>
          <p:cNvPr id="3" name="TextBox 2"/>
          <p:cNvSpPr txBox="1"/>
          <p:nvPr/>
        </p:nvSpPr>
        <p:spPr>
          <a:xfrm>
            <a:off x="244687" y="3554194"/>
            <a:ext cx="7856537" cy="1138773"/>
          </a:xfrm>
          <a:prstGeom prst="rect">
            <a:avLst/>
          </a:prstGeom>
          <a:noFill/>
        </p:spPr>
        <p:txBody>
          <a:bodyPr wrap="square" rtlCol="0">
            <a:spAutoFit/>
          </a:bodyPr>
          <a:lstStyle/>
          <a:p>
            <a:pPr marL="171450" indent="-171450">
              <a:buFont typeface="Arial" panose="020B0604020202020204" pitchFamily="34" charset="0"/>
              <a:buChar char="•"/>
            </a:pPr>
            <a:r>
              <a:rPr lang="en-GB" sz="1400" dirty="0" smtClean="0">
                <a:solidFill>
                  <a:srgbClr val="82786F"/>
                </a:solidFill>
              </a:rPr>
              <a:t>P.V. Allen, G.R. Dukes, M.E. </a:t>
            </a:r>
            <a:r>
              <a:rPr lang="en-GB" sz="1400" dirty="0" err="1" smtClean="0">
                <a:solidFill>
                  <a:srgbClr val="82786F"/>
                </a:solidFill>
              </a:rPr>
              <a:t>Gerger</a:t>
            </a:r>
            <a:r>
              <a:rPr lang="en-GB" sz="1400" dirty="0" smtClean="0">
                <a:solidFill>
                  <a:srgbClr val="82786F"/>
                </a:solidFill>
              </a:rPr>
              <a:t> (1991) “Determination of release limits: A General Methodology”, </a:t>
            </a:r>
            <a:r>
              <a:rPr lang="en-GB" sz="1400" i="1" dirty="0" smtClean="0">
                <a:solidFill>
                  <a:srgbClr val="82786F"/>
                </a:solidFill>
              </a:rPr>
              <a:t>Pharm. Research</a:t>
            </a:r>
            <a:r>
              <a:rPr lang="en-GB" sz="1400" dirty="0" smtClean="0">
                <a:solidFill>
                  <a:srgbClr val="82786F"/>
                </a:solidFill>
              </a:rPr>
              <a:t>, </a:t>
            </a:r>
            <a:r>
              <a:rPr lang="en-GB" sz="1400" b="1" dirty="0" smtClean="0">
                <a:solidFill>
                  <a:srgbClr val="82786F"/>
                </a:solidFill>
              </a:rPr>
              <a:t>8</a:t>
            </a:r>
            <a:r>
              <a:rPr lang="en-GB" sz="1400" dirty="0">
                <a:solidFill>
                  <a:srgbClr val="82786F"/>
                </a:solidFill>
              </a:rPr>
              <a:t> </a:t>
            </a:r>
            <a:r>
              <a:rPr lang="en-GB" sz="1400" dirty="0" smtClean="0">
                <a:solidFill>
                  <a:srgbClr val="82786F"/>
                </a:solidFill>
              </a:rPr>
              <a:t>(9)</a:t>
            </a:r>
          </a:p>
          <a:p>
            <a:pPr marL="171450" indent="-171450">
              <a:buFont typeface="Arial" panose="020B0604020202020204" pitchFamily="34" charset="0"/>
              <a:buChar char="•"/>
            </a:pPr>
            <a:r>
              <a:rPr lang="en-GB" sz="1400" dirty="0" smtClean="0">
                <a:solidFill>
                  <a:srgbClr val="82786F"/>
                </a:solidFill>
              </a:rPr>
              <a:t>G.C.G. Wei (1998</a:t>
            </a:r>
            <a:r>
              <a:rPr lang="da-DK" sz="1400" dirty="0" smtClean="0">
                <a:solidFill>
                  <a:srgbClr val="82786F"/>
                </a:solidFill>
              </a:rPr>
              <a:t>) ”</a:t>
            </a:r>
            <a:r>
              <a:rPr lang="en-GB" sz="1400" dirty="0" smtClean="0">
                <a:solidFill>
                  <a:srgbClr val="82786F"/>
                </a:solidFill>
              </a:rPr>
              <a:t>Simple </a:t>
            </a:r>
            <a:r>
              <a:rPr lang="en-GB" sz="1400" dirty="0">
                <a:solidFill>
                  <a:srgbClr val="82786F"/>
                </a:solidFill>
              </a:rPr>
              <a:t>methods for determination of the release </a:t>
            </a:r>
            <a:r>
              <a:rPr lang="en-GB" sz="1400" dirty="0" smtClean="0">
                <a:solidFill>
                  <a:srgbClr val="82786F"/>
                </a:solidFill>
              </a:rPr>
              <a:t>limits for </a:t>
            </a:r>
            <a:r>
              <a:rPr lang="en-GB" sz="1400" dirty="0">
                <a:solidFill>
                  <a:srgbClr val="82786F"/>
                </a:solidFill>
              </a:rPr>
              <a:t>drug </a:t>
            </a:r>
            <a:r>
              <a:rPr lang="en-GB" sz="1400" dirty="0" smtClean="0">
                <a:solidFill>
                  <a:srgbClr val="82786F"/>
                </a:solidFill>
              </a:rPr>
              <a:t>products”, </a:t>
            </a:r>
            <a:r>
              <a:rPr lang="en-GB" sz="1400" i="1" dirty="0" smtClean="0">
                <a:solidFill>
                  <a:srgbClr val="82786F"/>
                </a:solidFill>
              </a:rPr>
              <a:t>J. </a:t>
            </a:r>
            <a:r>
              <a:rPr lang="en-GB" sz="1400" i="1" dirty="0" err="1" smtClean="0">
                <a:solidFill>
                  <a:srgbClr val="82786F"/>
                </a:solidFill>
              </a:rPr>
              <a:t>Biopharm</a:t>
            </a:r>
            <a:r>
              <a:rPr lang="en-GB" sz="1400" i="1" dirty="0" smtClean="0">
                <a:solidFill>
                  <a:srgbClr val="82786F"/>
                </a:solidFill>
              </a:rPr>
              <a:t>. Statist</a:t>
            </a:r>
            <a:r>
              <a:rPr lang="en-GB" sz="1400" dirty="0" smtClean="0">
                <a:solidFill>
                  <a:srgbClr val="82786F"/>
                </a:solidFill>
              </a:rPr>
              <a:t>., </a:t>
            </a:r>
            <a:r>
              <a:rPr lang="en-GB" sz="1400" b="1" dirty="0" smtClean="0">
                <a:solidFill>
                  <a:srgbClr val="82786F"/>
                </a:solidFill>
              </a:rPr>
              <a:t>8</a:t>
            </a:r>
            <a:r>
              <a:rPr lang="en-GB" sz="1400" dirty="0" smtClean="0">
                <a:solidFill>
                  <a:srgbClr val="82786F"/>
                </a:solidFill>
              </a:rPr>
              <a:t> (1)</a:t>
            </a:r>
          </a:p>
          <a:p>
            <a:endParaRPr lang="en-GB" sz="1200" dirty="0"/>
          </a:p>
        </p:txBody>
      </p:sp>
    </p:spTree>
    <p:extLst>
      <p:ext uri="{BB962C8B-B14F-4D97-AF65-F5344CB8AC3E}">
        <p14:creationId xmlns:p14="http://schemas.microsoft.com/office/powerpoint/2010/main" val="4189779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Internal release limits</a:t>
            </a:r>
            <a:endParaRPr lang="en-GB" dirty="0"/>
          </a:p>
        </p:txBody>
      </p:sp>
      <p:sp>
        <p:nvSpPr>
          <p:cNvPr id="3" name="Content Placeholder 2"/>
          <p:cNvSpPr>
            <a:spLocks noGrp="1"/>
          </p:cNvSpPr>
          <p:nvPr>
            <p:ph idx="1"/>
          </p:nvPr>
        </p:nvSpPr>
        <p:spPr/>
        <p:txBody>
          <a:bodyPr/>
          <a:lstStyle/>
          <a:p>
            <a:r>
              <a:rPr lang="en-GB" dirty="0" smtClean="0"/>
              <a:t>The frequentist (or conditional) method provides confidence for each single batch based on release data only. This may result in narrow internal release limits, for instance when analytical uncertainty is high.</a:t>
            </a:r>
          </a:p>
          <a:p>
            <a:r>
              <a:rPr lang="en-GB" dirty="0" smtClean="0"/>
              <a:t>The unconditional Bayesian principle provides much wider internal release limits, but at the price of specific assumptions:</a:t>
            </a:r>
          </a:p>
          <a:p>
            <a:pPr lvl="1"/>
            <a:r>
              <a:rPr lang="en-GB" dirty="0" smtClean="0"/>
              <a:t>The manufacturing process must be in statistical control with known mean and standard deviation</a:t>
            </a:r>
          </a:p>
          <a:p>
            <a:pPr lvl="1"/>
            <a:r>
              <a:rPr lang="en-GB" dirty="0" smtClean="0"/>
              <a:t>Only the overall of risk of OOS is controlled, not the OOS risk for each individual batch </a:t>
            </a:r>
          </a:p>
        </p:txBody>
      </p:sp>
      <p:sp>
        <p:nvSpPr>
          <p:cNvPr id="4" name="Footer Placeholder 3"/>
          <p:cNvSpPr>
            <a:spLocks noGrp="1"/>
          </p:cNvSpPr>
          <p:nvPr>
            <p:ph type="ftr" sz="quarter" idx="10"/>
          </p:nvPr>
        </p:nvSpPr>
        <p:spPr/>
        <p:txBody>
          <a:bodyPr/>
          <a:lstStyle/>
          <a:p>
            <a:pPr>
              <a:defRPr/>
            </a:pPr>
            <a:r>
              <a:rPr lang="en-GB" smtClean="0"/>
              <a:t>N. V. Hartvig - Setting Release Limits</a:t>
            </a:r>
            <a:endParaRPr lang="en-GB" dirty="0"/>
          </a:p>
        </p:txBody>
      </p:sp>
      <p:sp>
        <p:nvSpPr>
          <p:cNvPr id="5" name="Slide Number Placeholder 4"/>
          <p:cNvSpPr>
            <a:spLocks noGrp="1"/>
          </p:cNvSpPr>
          <p:nvPr>
            <p:ph type="sldNum" sz="quarter" idx="11"/>
          </p:nvPr>
        </p:nvSpPr>
        <p:spPr/>
        <p:txBody>
          <a:bodyPr/>
          <a:lstStyle/>
          <a:p>
            <a:pPr>
              <a:defRPr/>
            </a:pPr>
            <a:fld id="{6099DA06-7D12-41B8-8293-22EF37232A94}" type="slidenum">
              <a:rPr lang="en-GB" smtClean="0"/>
              <a:pPr>
                <a:defRPr/>
              </a:pPr>
              <a:t>30</a:t>
            </a:fld>
            <a:endParaRPr lang="en-GB" dirty="0"/>
          </a:p>
        </p:txBody>
      </p:sp>
      <p:sp>
        <p:nvSpPr>
          <p:cNvPr id="6" name="Date Placeholder 5"/>
          <p:cNvSpPr>
            <a:spLocks noGrp="1"/>
          </p:cNvSpPr>
          <p:nvPr>
            <p:ph type="dt" sz="half" idx="12"/>
          </p:nvPr>
        </p:nvSpPr>
        <p:spPr/>
        <p:txBody>
          <a:bodyPr/>
          <a:lstStyle/>
          <a:p>
            <a:pPr>
              <a:defRPr/>
            </a:pPr>
            <a:r>
              <a:rPr lang="en-US" smtClean="0"/>
              <a:t>18 May 2016</a:t>
            </a:r>
            <a:endParaRPr lang="en-GB" dirty="0"/>
          </a:p>
        </p:txBody>
      </p:sp>
    </p:spTree>
    <p:extLst>
      <p:ext uri="{BB962C8B-B14F-4D97-AF65-F5344CB8AC3E}">
        <p14:creationId xmlns:p14="http://schemas.microsoft.com/office/powerpoint/2010/main" val="322192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8126" y="792532"/>
            <a:ext cx="4897402" cy="3603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GB" dirty="0"/>
              <a:t>Allen, </a:t>
            </a:r>
            <a:r>
              <a:rPr lang="en-GB" dirty="0" smtClean="0"/>
              <a:t>Dukes </a:t>
            </a:r>
            <a:r>
              <a:rPr lang="en-GB" dirty="0"/>
              <a:t>&amp; </a:t>
            </a:r>
            <a:r>
              <a:rPr lang="en-GB" dirty="0" err="1"/>
              <a:t>Gerger</a:t>
            </a:r>
            <a:r>
              <a:rPr lang="en-GB" dirty="0"/>
              <a:t> (1991</a:t>
            </a:r>
            <a:r>
              <a:rPr lang="en-GB" dirty="0" smtClean="0"/>
              <a:t>)</a:t>
            </a:r>
            <a:endParaRPr lang="en-GB" dirty="0"/>
          </a:p>
        </p:txBody>
      </p:sp>
      <p:sp>
        <p:nvSpPr>
          <p:cNvPr id="4" name="Footer Placeholder 3"/>
          <p:cNvSpPr>
            <a:spLocks noGrp="1"/>
          </p:cNvSpPr>
          <p:nvPr>
            <p:ph type="ftr" sz="quarter" idx="3"/>
          </p:nvPr>
        </p:nvSpPr>
        <p:spPr/>
        <p:txBody>
          <a:bodyPr/>
          <a:lstStyle/>
          <a:p>
            <a:pPr>
              <a:defRPr/>
            </a:pPr>
            <a:r>
              <a:rPr lang="en-GB" noProof="0" dirty="0" smtClean="0"/>
              <a:t>N. V. Hartvig - Setting Release Limits</a:t>
            </a:r>
            <a:endParaRPr lang="en-GB" noProof="0" dirty="0"/>
          </a:p>
        </p:txBody>
      </p:sp>
      <p:sp>
        <p:nvSpPr>
          <p:cNvPr id="5" name="Date Placeholder 4"/>
          <p:cNvSpPr>
            <a:spLocks noGrp="1"/>
          </p:cNvSpPr>
          <p:nvPr>
            <p:ph type="dt" sz="half" idx="2"/>
          </p:nvPr>
        </p:nvSpPr>
        <p:spPr/>
        <p:txBody>
          <a:bodyPr/>
          <a:lstStyle/>
          <a:p>
            <a:pPr>
              <a:defRPr/>
            </a:pPr>
            <a:r>
              <a:rPr lang="en-GB" noProof="0" dirty="0" smtClean="0"/>
              <a:t>18 May 2016</a:t>
            </a:r>
            <a:endParaRPr lang="en-GB" noProof="0" dirty="0"/>
          </a:p>
        </p:txBody>
      </p:sp>
      <p:sp>
        <p:nvSpPr>
          <p:cNvPr id="6" name="Slide Number Placeholder 5"/>
          <p:cNvSpPr>
            <a:spLocks noGrp="1"/>
          </p:cNvSpPr>
          <p:nvPr>
            <p:ph type="sldNum" sz="quarter" idx="4"/>
          </p:nvPr>
        </p:nvSpPr>
        <p:spPr/>
        <p:txBody>
          <a:bodyPr/>
          <a:lstStyle/>
          <a:p>
            <a:pPr>
              <a:defRPr/>
            </a:pPr>
            <a:fld id="{4B01E8EF-57E8-4F85-90EB-163CEE512F88}" type="slidenum">
              <a:rPr lang="en-GB" noProof="0" smtClean="0"/>
              <a:pPr>
                <a:defRPr/>
              </a:pPr>
              <a:t>4</a:t>
            </a:fld>
            <a:endParaRPr lang="en-GB" noProof="0" dirty="0"/>
          </a:p>
        </p:txBody>
      </p:sp>
      <p:sp>
        <p:nvSpPr>
          <p:cNvPr id="8" name="Title 1"/>
          <p:cNvSpPr txBox="1">
            <a:spLocks/>
          </p:cNvSpPr>
          <p:nvPr/>
        </p:nvSpPr>
        <p:spPr>
          <a:xfrm>
            <a:off x="316800" y="515420"/>
            <a:ext cx="8510400" cy="391412"/>
          </a:xfrm>
          <a:prstGeom prst="rect">
            <a:avLst/>
          </a:prstGeom>
        </p:spPr>
        <p:txBody>
          <a:bodyPr vert="horz" lIns="0" tIns="0" rIns="0" bIns="0" rtlCol="0" anchor="ctr" anchorCtr="0">
            <a:noAutofit/>
          </a:bodyPr>
          <a:lstStyle>
            <a:lvl1pPr algn="l" defTabSz="914400" rtl="0" eaLnBrk="1" latinLnBrk="0" hangingPunct="1">
              <a:spcBef>
                <a:spcPct val="0"/>
              </a:spcBef>
              <a:buNone/>
              <a:defRPr sz="2400" b="1" kern="1200">
                <a:solidFill>
                  <a:schemeClr val="accent2"/>
                </a:solidFill>
                <a:latin typeface="+mj-lt"/>
                <a:ea typeface="+mj-ea"/>
                <a:cs typeface="+mj-cs"/>
              </a:defRPr>
            </a:lvl1pPr>
          </a:lstStyle>
          <a:p>
            <a:endParaRPr lang="en-GB" dirty="0"/>
          </a:p>
        </p:txBody>
      </p:sp>
      <p:grpSp>
        <p:nvGrpSpPr>
          <p:cNvPr id="9" name="Group 8"/>
          <p:cNvGrpSpPr/>
          <p:nvPr/>
        </p:nvGrpSpPr>
        <p:grpSpPr>
          <a:xfrm>
            <a:off x="329408" y="1251606"/>
            <a:ext cx="3843548" cy="742294"/>
            <a:chOff x="329408" y="1251606"/>
            <a:chExt cx="3843548" cy="742294"/>
          </a:xfrm>
        </p:grpSpPr>
        <p:graphicFrame>
          <p:nvGraphicFramePr>
            <p:cNvPr id="10" name="Object 9"/>
            <p:cNvGraphicFramePr>
              <a:graphicFrameLocks noChangeAspect="1"/>
            </p:cNvGraphicFramePr>
            <p:nvPr>
              <p:extLst>
                <p:ext uri="{D42A27DB-BD31-4B8C-83A1-F6EECF244321}">
                  <p14:modId xmlns:p14="http://schemas.microsoft.com/office/powerpoint/2010/main" val="1652812510"/>
                </p:ext>
              </p:extLst>
            </p:nvPr>
          </p:nvGraphicFramePr>
          <p:xfrm>
            <a:off x="347663" y="1692018"/>
            <a:ext cx="1347787" cy="285750"/>
          </p:xfrm>
          <a:graphic>
            <a:graphicData uri="http://schemas.openxmlformats.org/presentationml/2006/ole">
              <mc:AlternateContent xmlns:mc="http://schemas.openxmlformats.org/markup-compatibility/2006">
                <mc:Choice xmlns:v="urn:schemas-microsoft-com:vml" Requires="v">
                  <p:oleObj spid="_x0000_s15470" name="Equation" r:id="rId5" imgW="1079280" imgH="228600" progId="Equation.3">
                    <p:embed/>
                  </p:oleObj>
                </mc:Choice>
                <mc:Fallback>
                  <p:oleObj name="Equation" r:id="rId5" imgW="1079280" imgH="228600" progId="Equation.3">
                    <p:embed/>
                    <p:pic>
                      <p:nvPicPr>
                        <p:cNvPr id="0" name=""/>
                        <p:cNvPicPr/>
                        <p:nvPr/>
                      </p:nvPicPr>
                      <p:blipFill>
                        <a:blip r:embed="rId6"/>
                        <a:stretch>
                          <a:fillRect/>
                        </a:stretch>
                      </p:blipFill>
                      <p:spPr>
                        <a:xfrm>
                          <a:off x="347663" y="1692018"/>
                          <a:ext cx="1347787" cy="2857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25824699"/>
                </p:ext>
              </p:extLst>
            </p:nvPr>
          </p:nvGraphicFramePr>
          <p:xfrm>
            <a:off x="1820863" y="1676400"/>
            <a:ext cx="1143000" cy="317500"/>
          </p:xfrm>
          <a:graphic>
            <a:graphicData uri="http://schemas.openxmlformats.org/presentationml/2006/ole">
              <mc:AlternateContent xmlns:mc="http://schemas.openxmlformats.org/markup-compatibility/2006">
                <mc:Choice xmlns:v="urn:schemas-microsoft-com:vml" Requires="v">
                  <p:oleObj spid="_x0000_s15471" name="Equation" r:id="rId7" imgW="914400" imgH="253800" progId="Equation.3">
                    <p:embed/>
                  </p:oleObj>
                </mc:Choice>
                <mc:Fallback>
                  <p:oleObj name="Equation" r:id="rId7" imgW="914400" imgH="253800" progId="Equation.3">
                    <p:embed/>
                    <p:pic>
                      <p:nvPicPr>
                        <p:cNvPr id="0" name=""/>
                        <p:cNvPicPr>
                          <a:picLocks noChangeAspect="1" noChangeArrowheads="1"/>
                        </p:cNvPicPr>
                        <p:nvPr/>
                      </p:nvPicPr>
                      <p:blipFill>
                        <a:blip r:embed="rId8"/>
                        <a:srcRect/>
                        <a:stretch>
                          <a:fillRect/>
                        </a:stretch>
                      </p:blipFill>
                      <p:spPr bwMode="auto">
                        <a:xfrm>
                          <a:off x="1820863" y="1676400"/>
                          <a:ext cx="1143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329408" y="1251606"/>
              <a:ext cx="3843548" cy="430887"/>
            </a:xfrm>
            <a:prstGeom prst="rect">
              <a:avLst/>
            </a:prstGeom>
            <a:noFill/>
          </p:spPr>
          <p:txBody>
            <a:bodyPr wrap="square" lIns="0" tIns="0" rIns="0" bIns="0" rtlCol="0">
              <a:spAutoFit/>
            </a:bodyPr>
            <a:lstStyle/>
            <a:p>
              <a:r>
                <a:rPr lang="en-GB" sz="1400" dirty="0" smtClean="0">
                  <a:solidFill>
                    <a:srgbClr val="3F9C35"/>
                  </a:solidFill>
                </a:rPr>
                <a:t>Linear regression model for stability limiting parameter of actual batch:</a:t>
              </a:r>
              <a:endParaRPr lang="en-GB" sz="1400" dirty="0">
                <a:solidFill>
                  <a:srgbClr val="3F9C35"/>
                </a:solidFill>
              </a:endParaRPr>
            </a:p>
          </p:txBody>
        </p:sp>
      </p:grpSp>
      <p:grpSp>
        <p:nvGrpSpPr>
          <p:cNvPr id="13" name="Group 12"/>
          <p:cNvGrpSpPr/>
          <p:nvPr/>
        </p:nvGrpSpPr>
        <p:grpSpPr>
          <a:xfrm>
            <a:off x="357982" y="2127531"/>
            <a:ext cx="3170239" cy="745844"/>
            <a:chOff x="357982" y="2127531"/>
            <a:chExt cx="3170239" cy="745844"/>
          </a:xfrm>
        </p:grpSpPr>
        <p:sp>
          <p:nvSpPr>
            <p:cNvPr id="14" name="TextBox 13"/>
            <p:cNvSpPr txBox="1"/>
            <p:nvPr/>
          </p:nvSpPr>
          <p:spPr>
            <a:xfrm>
              <a:off x="357982" y="2127531"/>
              <a:ext cx="3170239" cy="430887"/>
            </a:xfrm>
            <a:prstGeom prst="rect">
              <a:avLst/>
            </a:prstGeom>
            <a:noFill/>
          </p:spPr>
          <p:txBody>
            <a:bodyPr wrap="square" lIns="0" tIns="0" rIns="0" bIns="0" rtlCol="0">
              <a:spAutoFit/>
            </a:bodyPr>
            <a:lstStyle/>
            <a:p>
              <a:r>
                <a:rPr lang="en-GB" sz="1400" dirty="0" smtClean="0">
                  <a:solidFill>
                    <a:srgbClr val="FF9933"/>
                  </a:solidFill>
                </a:rPr>
                <a:t>Estimated common rate of change from historical data:</a:t>
              </a:r>
              <a:endParaRPr lang="en-GB" sz="1400" dirty="0">
                <a:solidFill>
                  <a:srgbClr val="FF9933"/>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864499937"/>
                </p:ext>
              </p:extLst>
            </p:nvPr>
          </p:nvGraphicFramePr>
          <p:xfrm>
            <a:off x="357982" y="2557463"/>
            <a:ext cx="1016000" cy="315912"/>
          </p:xfrm>
          <a:graphic>
            <a:graphicData uri="http://schemas.openxmlformats.org/presentationml/2006/ole">
              <mc:AlternateContent xmlns:mc="http://schemas.openxmlformats.org/markup-compatibility/2006">
                <mc:Choice xmlns:v="urn:schemas-microsoft-com:vml" Requires="v">
                  <p:oleObj spid="_x0000_s15472" name="Equation" r:id="rId9" imgW="812520" imgH="253800" progId="Equation.3">
                    <p:embed/>
                  </p:oleObj>
                </mc:Choice>
                <mc:Fallback>
                  <p:oleObj name="Equation" r:id="rId9" imgW="812520" imgH="253800" progId="Equation.3">
                    <p:embed/>
                    <p:pic>
                      <p:nvPicPr>
                        <p:cNvPr id="0" name=""/>
                        <p:cNvPicPr>
                          <a:picLocks noChangeAspect="1" noChangeArrowheads="1"/>
                        </p:cNvPicPr>
                        <p:nvPr/>
                      </p:nvPicPr>
                      <p:blipFill>
                        <a:blip r:embed="rId10"/>
                        <a:srcRect/>
                        <a:stretch>
                          <a:fillRect/>
                        </a:stretch>
                      </p:blipFill>
                      <p:spPr bwMode="auto">
                        <a:xfrm>
                          <a:off x="357982" y="2557463"/>
                          <a:ext cx="10160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5567825"/>
                </p:ext>
              </p:extLst>
            </p:nvPr>
          </p:nvGraphicFramePr>
          <p:xfrm>
            <a:off x="2136775" y="2605088"/>
            <a:ext cx="428625" cy="220663"/>
          </p:xfrm>
          <a:graphic>
            <a:graphicData uri="http://schemas.openxmlformats.org/presentationml/2006/ole">
              <mc:AlternateContent xmlns:mc="http://schemas.openxmlformats.org/markup-compatibility/2006">
                <mc:Choice xmlns:v="urn:schemas-microsoft-com:vml" Requires="v">
                  <p:oleObj spid="_x0000_s15473" name="Equation" r:id="rId11" imgW="342720" imgH="177480" progId="Equation.3">
                    <p:embed/>
                  </p:oleObj>
                </mc:Choice>
                <mc:Fallback>
                  <p:oleObj name="Equation" r:id="rId11" imgW="342720" imgH="177480" progId="Equation.3">
                    <p:embed/>
                    <p:pic>
                      <p:nvPicPr>
                        <p:cNvPr id="0" name=""/>
                        <p:cNvPicPr>
                          <a:picLocks noChangeAspect="1" noChangeArrowheads="1"/>
                        </p:cNvPicPr>
                        <p:nvPr/>
                      </p:nvPicPr>
                      <p:blipFill>
                        <a:blip r:embed="rId12"/>
                        <a:srcRect/>
                        <a:stretch>
                          <a:fillRect/>
                        </a:stretch>
                      </p:blipFill>
                      <p:spPr bwMode="auto">
                        <a:xfrm>
                          <a:off x="2136775" y="2605088"/>
                          <a:ext cx="4286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1560116" y="2607697"/>
              <a:ext cx="428625" cy="215444"/>
            </a:xfrm>
            <a:prstGeom prst="rect">
              <a:avLst/>
            </a:prstGeom>
            <a:noFill/>
          </p:spPr>
          <p:txBody>
            <a:bodyPr wrap="square" lIns="0" tIns="0" rIns="0" bIns="0" rtlCol="0" anchor="ctr" anchorCtr="0">
              <a:spAutoFit/>
            </a:bodyPr>
            <a:lstStyle/>
            <a:p>
              <a:r>
                <a:rPr lang="en-GB" sz="1400" dirty="0" smtClean="0"/>
                <a:t>or</a:t>
              </a:r>
              <a:endParaRPr lang="en-GB" sz="1400" dirty="0"/>
            </a:p>
          </p:txBody>
        </p:sp>
      </p:grpSp>
      <p:grpSp>
        <p:nvGrpSpPr>
          <p:cNvPr id="18" name="Group 17"/>
          <p:cNvGrpSpPr/>
          <p:nvPr/>
        </p:nvGrpSpPr>
        <p:grpSpPr>
          <a:xfrm>
            <a:off x="337346" y="2947988"/>
            <a:ext cx="3994943" cy="617537"/>
            <a:chOff x="337346" y="2947988"/>
            <a:chExt cx="3994943" cy="617537"/>
          </a:xfrm>
        </p:grpSpPr>
        <p:graphicFrame>
          <p:nvGraphicFramePr>
            <p:cNvPr id="19" name="Object 18"/>
            <p:cNvGraphicFramePr>
              <a:graphicFrameLocks noChangeAspect="1"/>
            </p:cNvGraphicFramePr>
            <p:nvPr>
              <p:extLst>
                <p:ext uri="{D42A27DB-BD31-4B8C-83A1-F6EECF244321}">
                  <p14:modId xmlns:p14="http://schemas.microsoft.com/office/powerpoint/2010/main" val="260636819"/>
                </p:ext>
              </p:extLst>
            </p:nvPr>
          </p:nvGraphicFramePr>
          <p:xfrm>
            <a:off x="337346" y="3248025"/>
            <a:ext cx="3190875" cy="317500"/>
          </p:xfrm>
          <a:graphic>
            <a:graphicData uri="http://schemas.openxmlformats.org/presentationml/2006/ole">
              <mc:AlternateContent xmlns:mc="http://schemas.openxmlformats.org/markup-compatibility/2006">
                <mc:Choice xmlns:v="urn:schemas-microsoft-com:vml" Requires="v">
                  <p:oleObj spid="_x0000_s15474" name="Equation" r:id="rId13" imgW="2552400" imgH="253800" progId="Equation.3">
                    <p:embed/>
                  </p:oleObj>
                </mc:Choice>
                <mc:Fallback>
                  <p:oleObj name="Equation" r:id="rId13" imgW="2552400" imgH="253800" progId="Equation.3">
                    <p:embed/>
                    <p:pic>
                      <p:nvPicPr>
                        <p:cNvPr id="0" name=""/>
                        <p:cNvPicPr>
                          <a:picLocks noChangeAspect="1" noChangeArrowheads="1"/>
                        </p:cNvPicPr>
                        <p:nvPr/>
                      </p:nvPicPr>
                      <p:blipFill>
                        <a:blip r:embed="rId14"/>
                        <a:srcRect/>
                        <a:stretch>
                          <a:fillRect/>
                        </a:stretch>
                      </p:blipFill>
                      <p:spPr bwMode="auto">
                        <a:xfrm>
                          <a:off x="337346" y="3248025"/>
                          <a:ext cx="319087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TextBox 19"/>
            <p:cNvSpPr txBox="1"/>
            <p:nvPr/>
          </p:nvSpPr>
          <p:spPr>
            <a:xfrm>
              <a:off x="337346" y="2947988"/>
              <a:ext cx="3994943" cy="215444"/>
            </a:xfrm>
            <a:prstGeom prst="rect">
              <a:avLst/>
            </a:prstGeom>
            <a:noFill/>
          </p:spPr>
          <p:txBody>
            <a:bodyPr wrap="square" lIns="0" tIns="0" rIns="0" bIns="0" rtlCol="0">
              <a:spAutoFit/>
            </a:bodyPr>
            <a:lstStyle/>
            <a:p>
              <a:r>
                <a:rPr lang="en-GB" sz="1400" dirty="0" smtClean="0"/>
                <a:t>Estimated batch level at time T</a:t>
              </a:r>
              <a:endParaRPr lang="en-GB" sz="1400" dirty="0"/>
            </a:p>
          </p:txBody>
        </p:sp>
      </p:grpSp>
      <p:grpSp>
        <p:nvGrpSpPr>
          <p:cNvPr id="21" name="Group 20"/>
          <p:cNvGrpSpPr/>
          <p:nvPr/>
        </p:nvGrpSpPr>
        <p:grpSpPr>
          <a:xfrm>
            <a:off x="315913" y="3773944"/>
            <a:ext cx="3994943" cy="609144"/>
            <a:chOff x="315913" y="3773944"/>
            <a:chExt cx="3994943" cy="609144"/>
          </a:xfrm>
        </p:grpSpPr>
        <p:graphicFrame>
          <p:nvGraphicFramePr>
            <p:cNvPr id="22" name="Object 21"/>
            <p:cNvGraphicFramePr>
              <a:graphicFrameLocks noChangeAspect="1"/>
            </p:cNvGraphicFramePr>
            <p:nvPr>
              <p:extLst>
                <p:ext uri="{D42A27DB-BD31-4B8C-83A1-F6EECF244321}">
                  <p14:modId xmlns:p14="http://schemas.microsoft.com/office/powerpoint/2010/main" val="2558643346"/>
                </p:ext>
              </p:extLst>
            </p:nvPr>
          </p:nvGraphicFramePr>
          <p:xfrm>
            <a:off x="315913" y="4017963"/>
            <a:ext cx="2809875" cy="365125"/>
          </p:xfrm>
          <a:graphic>
            <a:graphicData uri="http://schemas.openxmlformats.org/presentationml/2006/ole">
              <mc:AlternateContent xmlns:mc="http://schemas.openxmlformats.org/markup-compatibility/2006">
                <mc:Choice xmlns:v="urn:schemas-microsoft-com:vml" Requires="v">
                  <p:oleObj spid="_x0000_s15475" name="Equation" r:id="rId15" imgW="2247840" imgH="291960" progId="Equation.3">
                    <p:embed/>
                  </p:oleObj>
                </mc:Choice>
                <mc:Fallback>
                  <p:oleObj name="Equation" r:id="rId15" imgW="2247840" imgH="291960" progId="Equation.3">
                    <p:embed/>
                    <p:pic>
                      <p:nvPicPr>
                        <p:cNvPr id="0" name=""/>
                        <p:cNvPicPr>
                          <a:picLocks noChangeAspect="1" noChangeArrowheads="1"/>
                        </p:cNvPicPr>
                        <p:nvPr/>
                      </p:nvPicPr>
                      <p:blipFill>
                        <a:blip r:embed="rId16"/>
                        <a:srcRect/>
                        <a:stretch>
                          <a:fillRect/>
                        </a:stretch>
                      </p:blipFill>
                      <p:spPr bwMode="auto">
                        <a:xfrm>
                          <a:off x="315913" y="4017963"/>
                          <a:ext cx="2809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TextBox 22"/>
            <p:cNvSpPr txBox="1"/>
            <p:nvPr/>
          </p:nvSpPr>
          <p:spPr>
            <a:xfrm>
              <a:off x="315913" y="3773944"/>
              <a:ext cx="3994943" cy="215444"/>
            </a:xfrm>
            <a:prstGeom prst="rect">
              <a:avLst/>
            </a:prstGeom>
            <a:noFill/>
          </p:spPr>
          <p:txBody>
            <a:bodyPr wrap="square" lIns="0" tIns="0" rIns="0" bIns="0" rtlCol="0">
              <a:spAutoFit/>
            </a:bodyPr>
            <a:lstStyle/>
            <a:p>
              <a:r>
                <a:rPr lang="en-GB" sz="1400" dirty="0" smtClean="0"/>
                <a:t>Release batch if 95% CL is above LSL</a:t>
              </a:r>
              <a:endParaRPr lang="en-GB" sz="1400" dirty="0"/>
            </a:p>
          </p:txBody>
        </p:sp>
      </p:grpSp>
    </p:spTree>
    <p:extLst>
      <p:ext uri="{BB962C8B-B14F-4D97-AF65-F5344CB8AC3E}">
        <p14:creationId xmlns:p14="http://schemas.microsoft.com/office/powerpoint/2010/main" val="3262856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a:grpSpLocks/>
          </p:cNvGrpSpPr>
          <p:nvPr/>
        </p:nvGrpSpPr>
        <p:grpSpPr bwMode="auto">
          <a:xfrm>
            <a:off x="6784975" y="2641601"/>
            <a:ext cx="1766888" cy="1063903"/>
            <a:chOff x="7205663" y="2641601"/>
            <a:chExt cx="1766887" cy="1063473"/>
          </a:xfrm>
        </p:grpSpPr>
        <p:sp>
          <p:nvSpPr>
            <p:cNvPr id="12306" name="TextBox 33"/>
            <p:cNvSpPr txBox="1">
              <a:spLocks noChangeArrowheads="1"/>
            </p:cNvSpPr>
            <p:nvPr/>
          </p:nvSpPr>
          <p:spPr bwMode="auto">
            <a:xfrm>
              <a:off x="7205663" y="3105151"/>
              <a:ext cx="1766887" cy="59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Number of independent results </a:t>
              </a:r>
              <a:r>
                <a:rPr lang="en-GB" altLang="en-US" sz="1100" dirty="0" smtClean="0"/>
                <a:t>at </a:t>
              </a:r>
              <a:r>
                <a:rPr lang="en-GB" altLang="en-US" sz="1100" dirty="0"/>
                <a:t>release. </a:t>
              </a:r>
            </a:p>
          </p:txBody>
        </p:sp>
        <p:sp>
          <p:nvSpPr>
            <p:cNvPr id="9" name="Freeform 8"/>
            <p:cNvSpPr/>
            <p:nvPr/>
          </p:nvSpPr>
          <p:spPr>
            <a:xfrm>
              <a:off x="7310438" y="2641601"/>
              <a:ext cx="352425" cy="393541"/>
            </a:xfrm>
            <a:custGeom>
              <a:avLst/>
              <a:gdLst>
                <a:gd name="connsiteX0" fmla="*/ 352790 w 352790"/>
                <a:gd name="connsiteY0" fmla="*/ 188685 h 393742"/>
                <a:gd name="connsiteX1" fmla="*/ 352790 w 352790"/>
                <a:gd name="connsiteY1" fmla="*/ 188685 h 393742"/>
                <a:gd name="connsiteX2" fmla="*/ 265704 w 352790"/>
                <a:gd name="connsiteY2" fmla="*/ 43542 h 393742"/>
                <a:gd name="connsiteX3" fmla="*/ 178618 w 352790"/>
                <a:gd name="connsiteY3" fmla="*/ 14514 h 393742"/>
                <a:gd name="connsiteX4" fmla="*/ 135076 w 352790"/>
                <a:gd name="connsiteY4" fmla="*/ 0 h 393742"/>
                <a:gd name="connsiteX5" fmla="*/ 18961 w 352790"/>
                <a:gd name="connsiteY5" fmla="*/ 14514 h 393742"/>
                <a:gd name="connsiteX6" fmla="*/ 4447 w 352790"/>
                <a:gd name="connsiteY6" fmla="*/ 58057 h 393742"/>
                <a:gd name="connsiteX7" fmla="*/ 47990 w 352790"/>
                <a:gd name="connsiteY7" fmla="*/ 333828 h 393742"/>
                <a:gd name="connsiteX8" fmla="*/ 91533 w 352790"/>
                <a:gd name="connsiteY8" fmla="*/ 348342 h 393742"/>
                <a:gd name="connsiteX9" fmla="*/ 135076 w 352790"/>
                <a:gd name="connsiteY9" fmla="*/ 377371 h 393742"/>
                <a:gd name="connsiteX10" fmla="*/ 323761 w 352790"/>
                <a:gd name="connsiteY10" fmla="*/ 377371 h 393742"/>
                <a:gd name="connsiteX11" fmla="*/ 352790 w 352790"/>
                <a:gd name="connsiteY11" fmla="*/ 188685 h 39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2790" h="393742">
                  <a:moveTo>
                    <a:pt x="352790" y="188685"/>
                  </a:moveTo>
                  <a:lnTo>
                    <a:pt x="352790" y="188685"/>
                  </a:lnTo>
                  <a:cubicBezTo>
                    <a:pt x="321591" y="105489"/>
                    <a:pt x="335847" y="74716"/>
                    <a:pt x="265704" y="43542"/>
                  </a:cubicBezTo>
                  <a:cubicBezTo>
                    <a:pt x="237742" y="31115"/>
                    <a:pt x="207647" y="24190"/>
                    <a:pt x="178618" y="14514"/>
                  </a:cubicBezTo>
                  <a:lnTo>
                    <a:pt x="135076" y="0"/>
                  </a:lnTo>
                  <a:cubicBezTo>
                    <a:pt x="96371" y="4838"/>
                    <a:pt x="54605" y="-1328"/>
                    <a:pt x="18961" y="14514"/>
                  </a:cubicBezTo>
                  <a:cubicBezTo>
                    <a:pt x="4980" y="20728"/>
                    <a:pt x="4447" y="42758"/>
                    <a:pt x="4447" y="58057"/>
                  </a:cubicBezTo>
                  <a:cubicBezTo>
                    <a:pt x="4447" y="70965"/>
                    <a:pt x="-20553" y="278994"/>
                    <a:pt x="47990" y="333828"/>
                  </a:cubicBezTo>
                  <a:cubicBezTo>
                    <a:pt x="59937" y="343385"/>
                    <a:pt x="77019" y="343504"/>
                    <a:pt x="91533" y="348342"/>
                  </a:cubicBezTo>
                  <a:cubicBezTo>
                    <a:pt x="106047" y="358018"/>
                    <a:pt x="119474" y="369570"/>
                    <a:pt x="135076" y="377371"/>
                  </a:cubicBezTo>
                  <a:cubicBezTo>
                    <a:pt x="199836" y="409752"/>
                    <a:pt x="242558" y="385491"/>
                    <a:pt x="323761" y="377371"/>
                  </a:cubicBezTo>
                  <a:cubicBezTo>
                    <a:pt x="356636" y="278751"/>
                    <a:pt x="347952" y="220133"/>
                    <a:pt x="352790" y="188685"/>
                  </a:cubicBezTo>
                  <a:close/>
                </a:path>
              </a:pathLst>
            </a:custGeom>
            <a:solidFill>
              <a:srgbClr val="C2DEEA"/>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5" name="Straight Arrow Connector 34"/>
            <p:cNvCxnSpPr/>
            <p:nvPr/>
          </p:nvCxnSpPr>
          <p:spPr>
            <a:xfrm flipH="1" flipV="1">
              <a:off x="7531101" y="2936757"/>
              <a:ext cx="134937" cy="168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a:grpSpLocks/>
          </p:cNvGrpSpPr>
          <p:nvPr/>
        </p:nvGrpSpPr>
        <p:grpSpPr bwMode="auto">
          <a:xfrm>
            <a:off x="4886325" y="2466975"/>
            <a:ext cx="1892298" cy="1238073"/>
            <a:chOff x="5307013" y="2467429"/>
            <a:chExt cx="1892071" cy="1237708"/>
          </a:xfrm>
        </p:grpSpPr>
        <p:sp>
          <p:nvSpPr>
            <p:cNvPr id="12303" name="TextBox 37"/>
            <p:cNvSpPr txBox="1">
              <a:spLocks noChangeArrowheads="1"/>
            </p:cNvSpPr>
            <p:nvPr/>
          </p:nvSpPr>
          <p:spPr bwMode="auto">
            <a:xfrm>
              <a:off x="5307013" y="3105150"/>
              <a:ext cx="1766887" cy="5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Quantile, typically ~ </a:t>
              </a:r>
              <a:r>
                <a:rPr lang="en-GB" altLang="en-US" sz="1100" dirty="0" smtClean="0"/>
                <a:t>1.65 for 95% confidence.</a:t>
              </a:r>
              <a:endParaRPr lang="en-GB" altLang="en-US" sz="1100" dirty="0"/>
            </a:p>
          </p:txBody>
        </p:sp>
        <p:sp>
          <p:nvSpPr>
            <p:cNvPr id="7" name="Freeform 6"/>
            <p:cNvSpPr/>
            <p:nvPr/>
          </p:nvSpPr>
          <p:spPr>
            <a:xfrm>
              <a:off x="6678447" y="2467429"/>
              <a:ext cx="520637" cy="465001"/>
            </a:xfrm>
            <a:custGeom>
              <a:avLst/>
              <a:gdLst>
                <a:gd name="connsiteX0" fmla="*/ 696685 w 696685"/>
                <a:gd name="connsiteY0" fmla="*/ 449943 h 624114"/>
                <a:gd name="connsiteX1" fmla="*/ 696685 w 696685"/>
                <a:gd name="connsiteY1" fmla="*/ 449943 h 624114"/>
                <a:gd name="connsiteX2" fmla="*/ 682171 w 696685"/>
                <a:gd name="connsiteY2" fmla="*/ 319314 h 624114"/>
                <a:gd name="connsiteX3" fmla="*/ 667657 w 696685"/>
                <a:gd name="connsiteY3" fmla="*/ 174172 h 624114"/>
                <a:gd name="connsiteX4" fmla="*/ 638628 w 696685"/>
                <a:gd name="connsiteY4" fmla="*/ 130629 h 624114"/>
                <a:gd name="connsiteX5" fmla="*/ 551542 w 696685"/>
                <a:gd name="connsiteY5" fmla="*/ 72572 h 624114"/>
                <a:gd name="connsiteX6" fmla="*/ 449942 w 696685"/>
                <a:gd name="connsiteY6" fmla="*/ 0 h 624114"/>
                <a:gd name="connsiteX7" fmla="*/ 217714 w 696685"/>
                <a:gd name="connsiteY7" fmla="*/ 14514 h 624114"/>
                <a:gd name="connsiteX8" fmla="*/ 145142 w 696685"/>
                <a:gd name="connsiteY8" fmla="*/ 29029 h 624114"/>
                <a:gd name="connsiteX9" fmla="*/ 58057 w 696685"/>
                <a:gd name="connsiteY9" fmla="*/ 58057 h 624114"/>
                <a:gd name="connsiteX10" fmla="*/ 29028 w 696685"/>
                <a:gd name="connsiteY10" fmla="*/ 101600 h 624114"/>
                <a:gd name="connsiteX11" fmla="*/ 0 w 696685"/>
                <a:gd name="connsiteY11" fmla="*/ 188686 h 624114"/>
                <a:gd name="connsiteX12" fmla="*/ 14514 w 696685"/>
                <a:gd name="connsiteY12" fmla="*/ 464457 h 624114"/>
                <a:gd name="connsiteX13" fmla="*/ 58057 w 696685"/>
                <a:gd name="connsiteY13" fmla="*/ 508000 h 624114"/>
                <a:gd name="connsiteX14" fmla="*/ 188685 w 696685"/>
                <a:gd name="connsiteY14" fmla="*/ 580572 h 624114"/>
                <a:gd name="connsiteX15" fmla="*/ 304800 w 696685"/>
                <a:gd name="connsiteY15" fmla="*/ 624114 h 624114"/>
                <a:gd name="connsiteX16" fmla="*/ 508000 w 696685"/>
                <a:gd name="connsiteY16" fmla="*/ 609600 h 624114"/>
                <a:gd name="connsiteX17" fmla="*/ 551542 w 696685"/>
                <a:gd name="connsiteY17" fmla="*/ 566057 h 624114"/>
                <a:gd name="connsiteX18" fmla="*/ 609600 w 696685"/>
                <a:gd name="connsiteY18" fmla="*/ 478972 h 624114"/>
                <a:gd name="connsiteX19" fmla="*/ 638628 w 696685"/>
                <a:gd name="connsiteY19" fmla="*/ 435429 h 624114"/>
                <a:gd name="connsiteX20" fmla="*/ 696685 w 696685"/>
                <a:gd name="connsiteY20" fmla="*/ 449943 h 62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96685" h="624114">
                  <a:moveTo>
                    <a:pt x="696685" y="449943"/>
                  </a:moveTo>
                  <a:lnTo>
                    <a:pt x="696685" y="449943"/>
                  </a:lnTo>
                  <a:cubicBezTo>
                    <a:pt x="691847" y="406400"/>
                    <a:pt x="686757" y="362884"/>
                    <a:pt x="682171" y="319314"/>
                  </a:cubicBezTo>
                  <a:cubicBezTo>
                    <a:pt x="677081" y="270959"/>
                    <a:pt x="678590" y="221549"/>
                    <a:pt x="667657" y="174172"/>
                  </a:cubicBezTo>
                  <a:cubicBezTo>
                    <a:pt x="663734" y="157175"/>
                    <a:pt x="651756" y="142116"/>
                    <a:pt x="638628" y="130629"/>
                  </a:cubicBezTo>
                  <a:cubicBezTo>
                    <a:pt x="612372" y="107655"/>
                    <a:pt x="579452" y="93505"/>
                    <a:pt x="551542" y="72572"/>
                  </a:cubicBezTo>
                  <a:cubicBezTo>
                    <a:pt x="479530" y="18562"/>
                    <a:pt x="513613" y="42448"/>
                    <a:pt x="449942" y="0"/>
                  </a:cubicBezTo>
                  <a:cubicBezTo>
                    <a:pt x="372533" y="4838"/>
                    <a:pt x="294925" y="7160"/>
                    <a:pt x="217714" y="14514"/>
                  </a:cubicBezTo>
                  <a:cubicBezTo>
                    <a:pt x="193155" y="16853"/>
                    <a:pt x="168943" y="22538"/>
                    <a:pt x="145142" y="29029"/>
                  </a:cubicBezTo>
                  <a:cubicBezTo>
                    <a:pt x="115622" y="37080"/>
                    <a:pt x="58057" y="58057"/>
                    <a:pt x="58057" y="58057"/>
                  </a:cubicBezTo>
                  <a:cubicBezTo>
                    <a:pt x="48381" y="72571"/>
                    <a:pt x="36113" y="85659"/>
                    <a:pt x="29028" y="101600"/>
                  </a:cubicBezTo>
                  <a:cubicBezTo>
                    <a:pt x="16601" y="129562"/>
                    <a:pt x="0" y="188686"/>
                    <a:pt x="0" y="188686"/>
                  </a:cubicBezTo>
                  <a:cubicBezTo>
                    <a:pt x="4838" y="280610"/>
                    <a:pt x="-1953" y="373891"/>
                    <a:pt x="14514" y="464457"/>
                  </a:cubicBezTo>
                  <a:cubicBezTo>
                    <a:pt x="18186" y="484652"/>
                    <a:pt x="41854" y="495398"/>
                    <a:pt x="58057" y="508000"/>
                  </a:cubicBezTo>
                  <a:cubicBezTo>
                    <a:pt x="222794" y="636130"/>
                    <a:pt x="83574" y="528016"/>
                    <a:pt x="188685" y="580572"/>
                  </a:cubicBezTo>
                  <a:cubicBezTo>
                    <a:pt x="288345" y="630402"/>
                    <a:pt x="164790" y="596113"/>
                    <a:pt x="304800" y="624114"/>
                  </a:cubicBezTo>
                  <a:cubicBezTo>
                    <a:pt x="372533" y="619276"/>
                    <a:pt x="441899" y="625153"/>
                    <a:pt x="508000" y="609600"/>
                  </a:cubicBezTo>
                  <a:cubicBezTo>
                    <a:pt x="527980" y="604899"/>
                    <a:pt x="538940" y="582259"/>
                    <a:pt x="551542" y="566057"/>
                  </a:cubicBezTo>
                  <a:cubicBezTo>
                    <a:pt x="572961" y="538518"/>
                    <a:pt x="590248" y="508000"/>
                    <a:pt x="609600" y="478972"/>
                  </a:cubicBezTo>
                  <a:cubicBezTo>
                    <a:pt x="619276" y="464458"/>
                    <a:pt x="622079" y="440945"/>
                    <a:pt x="638628" y="435429"/>
                  </a:cubicBezTo>
                  <a:lnTo>
                    <a:pt x="696685" y="449943"/>
                  </a:lnTo>
                  <a:close/>
                </a:path>
              </a:pathLst>
            </a:custGeom>
            <a:solidFill>
              <a:srgbClr val="C2DEEA"/>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9" name="Straight Arrow Connector 38"/>
            <p:cNvCxnSpPr/>
            <p:nvPr/>
          </p:nvCxnSpPr>
          <p:spPr>
            <a:xfrm flipV="1">
              <a:off x="6381622" y="2900688"/>
              <a:ext cx="296825" cy="2047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 name="Group 2"/>
          <p:cNvGrpSpPr>
            <a:grpSpLocks/>
          </p:cNvGrpSpPr>
          <p:nvPr/>
        </p:nvGrpSpPr>
        <p:grpSpPr bwMode="auto">
          <a:xfrm>
            <a:off x="6765925" y="1447800"/>
            <a:ext cx="1766888" cy="1208088"/>
            <a:chOff x="7186613" y="1447800"/>
            <a:chExt cx="1766887" cy="1208314"/>
          </a:xfrm>
        </p:grpSpPr>
        <p:sp>
          <p:nvSpPr>
            <p:cNvPr id="12300" name="TextBox 25"/>
            <p:cNvSpPr txBox="1">
              <a:spLocks noChangeArrowheads="1"/>
            </p:cNvSpPr>
            <p:nvPr/>
          </p:nvSpPr>
          <p:spPr bwMode="auto">
            <a:xfrm>
              <a:off x="7186613" y="1447800"/>
              <a:ext cx="176688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Intermediate precision of analytical method</a:t>
              </a:r>
            </a:p>
          </p:txBody>
        </p:sp>
        <p:sp>
          <p:nvSpPr>
            <p:cNvPr id="2" name="Freeform 1"/>
            <p:cNvSpPr/>
            <p:nvPr/>
          </p:nvSpPr>
          <p:spPr>
            <a:xfrm>
              <a:off x="7269163" y="2365547"/>
              <a:ext cx="336550" cy="290567"/>
            </a:xfrm>
            <a:custGeom>
              <a:avLst/>
              <a:gdLst>
                <a:gd name="connsiteX0" fmla="*/ 263109 w 335681"/>
                <a:gd name="connsiteY0" fmla="*/ 0 h 290285"/>
                <a:gd name="connsiteX1" fmla="*/ 263109 w 335681"/>
                <a:gd name="connsiteY1" fmla="*/ 0 h 290285"/>
                <a:gd name="connsiteX2" fmla="*/ 132481 w 335681"/>
                <a:gd name="connsiteY2" fmla="*/ 14514 h 290285"/>
                <a:gd name="connsiteX3" fmla="*/ 59909 w 335681"/>
                <a:gd name="connsiteY3" fmla="*/ 29028 h 290285"/>
                <a:gd name="connsiteX4" fmla="*/ 30881 w 335681"/>
                <a:gd name="connsiteY4" fmla="*/ 72571 h 290285"/>
                <a:gd name="connsiteX5" fmla="*/ 16366 w 335681"/>
                <a:gd name="connsiteY5" fmla="*/ 130628 h 290285"/>
                <a:gd name="connsiteX6" fmla="*/ 16366 w 335681"/>
                <a:gd name="connsiteY6" fmla="*/ 232228 h 290285"/>
                <a:gd name="connsiteX7" fmla="*/ 59909 w 335681"/>
                <a:gd name="connsiteY7" fmla="*/ 261257 h 290285"/>
                <a:gd name="connsiteX8" fmla="*/ 146995 w 335681"/>
                <a:gd name="connsiteY8" fmla="*/ 290285 h 290285"/>
                <a:gd name="connsiteX9" fmla="*/ 306652 w 335681"/>
                <a:gd name="connsiteY9" fmla="*/ 275771 h 290285"/>
                <a:gd name="connsiteX10" fmla="*/ 335681 w 335681"/>
                <a:gd name="connsiteY10" fmla="*/ 188685 h 290285"/>
                <a:gd name="connsiteX11" fmla="*/ 263109 w 335681"/>
                <a:gd name="connsiteY11" fmla="*/ 43542 h 290285"/>
                <a:gd name="connsiteX12" fmla="*/ 263109 w 335681"/>
                <a:gd name="connsiteY12" fmla="*/ 0 h 29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681" h="290285">
                  <a:moveTo>
                    <a:pt x="263109" y="0"/>
                  </a:moveTo>
                  <a:lnTo>
                    <a:pt x="263109" y="0"/>
                  </a:lnTo>
                  <a:cubicBezTo>
                    <a:pt x="219566" y="4838"/>
                    <a:pt x="175851" y="8318"/>
                    <a:pt x="132481" y="14514"/>
                  </a:cubicBezTo>
                  <a:cubicBezTo>
                    <a:pt x="108059" y="18003"/>
                    <a:pt x="81328" y="16788"/>
                    <a:pt x="59909" y="29028"/>
                  </a:cubicBezTo>
                  <a:cubicBezTo>
                    <a:pt x="44763" y="37683"/>
                    <a:pt x="40557" y="58057"/>
                    <a:pt x="30881" y="72571"/>
                  </a:cubicBezTo>
                  <a:cubicBezTo>
                    <a:pt x="26043" y="91923"/>
                    <a:pt x="21846" y="111448"/>
                    <a:pt x="16366" y="130628"/>
                  </a:cubicBezTo>
                  <a:cubicBezTo>
                    <a:pt x="4615" y="171756"/>
                    <a:pt x="-13685" y="187151"/>
                    <a:pt x="16366" y="232228"/>
                  </a:cubicBezTo>
                  <a:cubicBezTo>
                    <a:pt x="26042" y="246742"/>
                    <a:pt x="43968" y="254172"/>
                    <a:pt x="59909" y="261257"/>
                  </a:cubicBezTo>
                  <a:cubicBezTo>
                    <a:pt x="87871" y="273684"/>
                    <a:pt x="146995" y="290285"/>
                    <a:pt x="146995" y="290285"/>
                  </a:cubicBezTo>
                  <a:lnTo>
                    <a:pt x="306652" y="275771"/>
                  </a:lnTo>
                  <a:cubicBezTo>
                    <a:pt x="333593" y="261264"/>
                    <a:pt x="335681" y="188685"/>
                    <a:pt x="335681" y="188685"/>
                  </a:cubicBezTo>
                  <a:cubicBezTo>
                    <a:pt x="316839" y="19120"/>
                    <a:pt x="364635" y="77385"/>
                    <a:pt x="263109" y="43542"/>
                  </a:cubicBezTo>
                  <a:cubicBezTo>
                    <a:pt x="252846" y="40121"/>
                    <a:pt x="263109" y="7257"/>
                    <a:pt x="263109" y="0"/>
                  </a:cubicBez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29" name="Straight Arrow Connector 28"/>
            <p:cNvCxnSpPr/>
            <p:nvPr/>
          </p:nvCxnSpPr>
          <p:spPr>
            <a:xfrm flipH="1">
              <a:off x="7473951" y="2009880"/>
              <a:ext cx="115887" cy="3905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2294" name="Title 2"/>
          <p:cNvSpPr>
            <a:spLocks noGrp="1"/>
          </p:cNvSpPr>
          <p:nvPr>
            <p:ph type="title"/>
          </p:nvPr>
        </p:nvSpPr>
        <p:spPr/>
        <p:txBody>
          <a:bodyPr/>
          <a:lstStyle/>
          <a:p>
            <a:pPr eaLnBrk="1" hangingPunct="1"/>
            <a:r>
              <a:rPr lang="en-GB" altLang="en-US" dirty="0" smtClean="0"/>
              <a:t>Example: Only analytical uncertainty</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FAF3FB29-B7BD-422A-A677-4E99C7F1E60C}" type="slidenum">
              <a:rPr lang="en-GB" smtClean="0"/>
              <a:pPr>
                <a:defRPr/>
              </a:pPr>
              <a:t>5</a:t>
            </a:fld>
            <a:endParaRPr lang="en-GB" dirty="0"/>
          </a:p>
        </p:txBody>
      </p:sp>
      <p:graphicFrame>
        <p:nvGraphicFramePr>
          <p:cNvPr id="12296" name="Object 6"/>
          <p:cNvGraphicFramePr>
            <a:graphicFrameLocks/>
          </p:cNvGraphicFramePr>
          <p:nvPr>
            <p:extLst>
              <p:ext uri="{D42A27DB-BD31-4B8C-83A1-F6EECF244321}">
                <p14:modId xmlns:p14="http://schemas.microsoft.com/office/powerpoint/2010/main" val="4053428786"/>
              </p:ext>
            </p:extLst>
          </p:nvPr>
        </p:nvGraphicFramePr>
        <p:xfrm>
          <a:off x="4852988" y="2362200"/>
          <a:ext cx="2366962" cy="574675"/>
        </p:xfrm>
        <a:graphic>
          <a:graphicData uri="http://schemas.openxmlformats.org/presentationml/2006/ole">
            <mc:AlternateContent xmlns:mc="http://schemas.openxmlformats.org/markup-compatibility/2006">
              <mc:Choice xmlns:v="urn:schemas-microsoft-com:vml" Requires="v">
                <p:oleObj spid="_x0000_s2088" name="Equation" r:id="rId4" imgW="1409400" imgH="419040" progId="Equation.3">
                  <p:embed/>
                </p:oleObj>
              </mc:Choice>
              <mc:Fallback>
                <p:oleObj name="Equation" r:id="rId4" imgW="1409400" imgH="419040" progId="Equation.3">
                  <p:embed/>
                  <p:pic>
                    <p:nvPicPr>
                      <p:cNvPr id="0" name=""/>
                      <p:cNvPicPr>
                        <a:picLocks noChangeArrowheads="1"/>
                      </p:cNvPicPr>
                      <p:nvPr/>
                    </p:nvPicPr>
                    <p:blipFill>
                      <a:blip r:embed="rId5"/>
                      <a:srcRect/>
                      <a:stretch>
                        <a:fillRect/>
                      </a:stretch>
                    </p:blipFill>
                    <p:spPr bwMode="auto">
                      <a:xfrm>
                        <a:off x="4852988" y="2362200"/>
                        <a:ext cx="236696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68"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0" y="1220109"/>
            <a:ext cx="4732338" cy="3923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3023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14338" name="Title 2"/>
          <p:cNvSpPr>
            <a:spLocks noGrp="1"/>
          </p:cNvSpPr>
          <p:nvPr>
            <p:ph type="title"/>
          </p:nvPr>
        </p:nvSpPr>
        <p:spPr/>
        <p:txBody>
          <a:bodyPr/>
          <a:lstStyle/>
          <a:p>
            <a:pPr eaLnBrk="1" hangingPunct="1"/>
            <a:r>
              <a:rPr lang="en-GB" altLang="en-US" dirty="0" smtClean="0"/>
              <a:t>How much can we trust the release result?</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5703536C-C114-47E8-A2D4-D1DDAF9D2D22}" type="slidenum">
              <a:rPr lang="en-GB"/>
              <a:pPr>
                <a:defRPr/>
              </a:pPr>
              <a:t>6</a:t>
            </a:fld>
            <a:endParaRPr lang="en-GB"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7275" y="1131888"/>
            <a:ext cx="2881313"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1131888"/>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413" y="1131888"/>
            <a:ext cx="2881312"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2400300"/>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989263" y="2433637"/>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992813" y="2419350"/>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2390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pPr eaLnBrk="1" hangingPunct="1"/>
            <a:r>
              <a:rPr lang="en-GB" altLang="en-US" dirty="0" smtClean="0"/>
              <a:t>Release limit ensures 95% confidence</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1B5D0773-1F8F-4A53-825D-8C0A529B9595}" type="slidenum">
              <a:rPr lang="en-GB"/>
              <a:pPr>
                <a:defRPr/>
              </a:pPr>
              <a:t>7</a:t>
            </a:fld>
            <a:endParaRPr lang="en-GB"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3113" y="1131888"/>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50" y="1131888"/>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le 11"/>
          <p:cNvSpPr/>
          <p:nvPr/>
        </p:nvSpPr>
        <p:spPr>
          <a:xfrm>
            <a:off x="188686" y="1309688"/>
            <a:ext cx="3000602" cy="2700337"/>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tx1"/>
                </a:solidFill>
              </a:rPr>
              <a:t>If a release result is exactly at the release limit, we have 95% confidence that the </a:t>
            </a:r>
            <a:r>
              <a:rPr lang="en-GB" dirty="0" smtClean="0">
                <a:solidFill>
                  <a:schemeClr val="tx1"/>
                </a:solidFill>
              </a:rPr>
              <a:t>batch </a:t>
            </a:r>
            <a:r>
              <a:rPr lang="en-GB" dirty="0">
                <a:solidFill>
                  <a:schemeClr val="tx1"/>
                </a:solidFill>
              </a:rPr>
              <a:t>is within LSL throughout shelf life</a:t>
            </a:r>
          </a:p>
        </p:txBody>
      </p:sp>
      <p:sp>
        <p:nvSpPr>
          <p:cNvPr id="9" name="Rectangle 8"/>
          <p:cNvSpPr/>
          <p:nvPr/>
        </p:nvSpPr>
        <p:spPr>
          <a:xfrm>
            <a:off x="6024521" y="2419350"/>
            <a:ext cx="127084"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189288" y="2433637"/>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73073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hangingPunct="1"/>
            <a:r>
              <a:rPr lang="en-GB" altLang="en-US" dirty="0" smtClean="0"/>
              <a:t>Impact of analytical variation</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D191AD1A-949E-456A-900A-BE3239B328EC}" type="slidenum">
              <a:rPr lang="en-GB"/>
              <a:pPr>
                <a:defRPr/>
              </a:pPr>
              <a:t>8</a:t>
            </a:fld>
            <a:endParaRPr lang="en-GB" dirty="0"/>
          </a:p>
        </p:txBody>
      </p:sp>
      <p:pic>
        <p:nvPicPr>
          <p:cNvPr id="163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1154113"/>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1154113"/>
            <a:ext cx="28797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le 8"/>
          <p:cNvSpPr/>
          <p:nvPr/>
        </p:nvSpPr>
        <p:spPr>
          <a:xfrm>
            <a:off x="1209675" y="4119563"/>
            <a:ext cx="6886575" cy="919162"/>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Analytical variation hurts </a:t>
            </a:r>
            <a:r>
              <a:rPr lang="en-GB" b="1" dirty="0" smtClean="0"/>
              <a:t>twice</a:t>
            </a:r>
            <a:r>
              <a:rPr lang="en-GB" b="1" dirty="0"/>
              <a:t>:</a:t>
            </a:r>
            <a:endParaRPr lang="en-GB" dirty="0"/>
          </a:p>
          <a:p>
            <a:pPr algn="ctr" fontAlgn="auto">
              <a:spcBef>
                <a:spcPts val="0"/>
              </a:spcBef>
              <a:spcAft>
                <a:spcPts val="0"/>
              </a:spcAft>
              <a:defRPr/>
            </a:pPr>
            <a:r>
              <a:rPr lang="en-GB" dirty="0"/>
              <a:t>1. Tighter release </a:t>
            </a:r>
            <a:r>
              <a:rPr lang="en-GB" dirty="0" smtClean="0"/>
              <a:t>limits needed</a:t>
            </a:r>
            <a:endParaRPr lang="en-GB" dirty="0"/>
          </a:p>
          <a:p>
            <a:pPr algn="ctr" fontAlgn="auto">
              <a:spcBef>
                <a:spcPts val="0"/>
              </a:spcBef>
              <a:spcAft>
                <a:spcPts val="0"/>
              </a:spcAft>
              <a:defRPr/>
            </a:pPr>
            <a:r>
              <a:rPr lang="en-GB" dirty="0"/>
              <a:t>2. More variation in release results</a:t>
            </a:r>
          </a:p>
        </p:txBody>
      </p:sp>
      <p:sp>
        <p:nvSpPr>
          <p:cNvPr id="16393" name="TextBox 9"/>
          <p:cNvSpPr txBox="1">
            <a:spLocks noChangeArrowheads="1"/>
          </p:cNvSpPr>
          <p:nvPr/>
        </p:nvSpPr>
        <p:spPr bwMode="auto">
          <a:xfrm>
            <a:off x="6943725" y="1257300"/>
            <a:ext cx="173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200" dirty="0">
                <a:solidFill>
                  <a:srgbClr val="BDB2A4"/>
                </a:solidFill>
              </a:rPr>
              <a:t>Target: 7.8</a:t>
            </a:r>
          </a:p>
          <a:p>
            <a:pPr eaLnBrk="1" hangingPunct="1"/>
            <a:r>
              <a:rPr lang="en-GB" altLang="en-US" sz="1200" dirty="0">
                <a:solidFill>
                  <a:srgbClr val="BDB2A4"/>
                </a:solidFill>
              </a:rPr>
              <a:t>Process SD = 0.05</a:t>
            </a:r>
          </a:p>
        </p:txBody>
      </p:sp>
      <p:sp>
        <p:nvSpPr>
          <p:cNvPr id="11" name="Rectangle 10"/>
          <p:cNvSpPr/>
          <p:nvPr/>
        </p:nvSpPr>
        <p:spPr>
          <a:xfrm>
            <a:off x="3810000" y="2427287"/>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1000" y="2460624"/>
            <a:ext cx="247650" cy="2762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1526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1"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7" y="652819"/>
            <a:ext cx="5411787" cy="4486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p:cNvGrpSpPr>
            <a:grpSpLocks/>
          </p:cNvGrpSpPr>
          <p:nvPr/>
        </p:nvGrpSpPr>
        <p:grpSpPr bwMode="auto">
          <a:xfrm>
            <a:off x="5307013" y="2457451"/>
            <a:ext cx="1766887" cy="1247775"/>
            <a:chOff x="5307013" y="2457461"/>
            <a:chExt cx="1766887" cy="1247764"/>
          </a:xfrm>
        </p:grpSpPr>
        <p:sp>
          <p:nvSpPr>
            <p:cNvPr id="3" name="Freeform 2"/>
            <p:cNvSpPr/>
            <p:nvPr/>
          </p:nvSpPr>
          <p:spPr>
            <a:xfrm>
              <a:off x="6536530" y="2457461"/>
              <a:ext cx="302420" cy="390522"/>
            </a:xfrm>
            <a:custGeom>
              <a:avLst/>
              <a:gdLst>
                <a:gd name="connsiteX0" fmla="*/ 682171 w 812812"/>
                <a:gd name="connsiteY0" fmla="*/ 153296 h 487125"/>
                <a:gd name="connsiteX1" fmla="*/ 682171 w 812812"/>
                <a:gd name="connsiteY1" fmla="*/ 153296 h 487125"/>
                <a:gd name="connsiteX2" fmla="*/ 420914 w 812812"/>
                <a:gd name="connsiteY2" fmla="*/ 37182 h 487125"/>
                <a:gd name="connsiteX3" fmla="*/ 203200 w 812812"/>
                <a:gd name="connsiteY3" fmla="*/ 22668 h 487125"/>
                <a:gd name="connsiteX4" fmla="*/ 14514 w 812812"/>
                <a:gd name="connsiteY4" fmla="*/ 22668 h 487125"/>
                <a:gd name="connsiteX5" fmla="*/ 0 w 812812"/>
                <a:gd name="connsiteY5" fmla="*/ 66210 h 487125"/>
                <a:gd name="connsiteX6" fmla="*/ 29028 w 812812"/>
                <a:gd name="connsiteY6" fmla="*/ 327468 h 487125"/>
                <a:gd name="connsiteX7" fmla="*/ 145142 w 812812"/>
                <a:gd name="connsiteY7" fmla="*/ 400039 h 487125"/>
                <a:gd name="connsiteX8" fmla="*/ 246742 w 812812"/>
                <a:gd name="connsiteY8" fmla="*/ 429068 h 487125"/>
                <a:gd name="connsiteX9" fmla="*/ 333828 w 812812"/>
                <a:gd name="connsiteY9" fmla="*/ 458096 h 487125"/>
                <a:gd name="connsiteX10" fmla="*/ 377371 w 812812"/>
                <a:gd name="connsiteY10" fmla="*/ 472610 h 487125"/>
                <a:gd name="connsiteX11" fmla="*/ 464457 w 812812"/>
                <a:gd name="connsiteY11" fmla="*/ 487125 h 487125"/>
                <a:gd name="connsiteX12" fmla="*/ 696685 w 812812"/>
                <a:gd name="connsiteY12" fmla="*/ 458096 h 487125"/>
                <a:gd name="connsiteX13" fmla="*/ 740228 w 812812"/>
                <a:gd name="connsiteY13" fmla="*/ 429068 h 487125"/>
                <a:gd name="connsiteX14" fmla="*/ 769257 w 812812"/>
                <a:gd name="connsiteY14" fmla="*/ 385525 h 487125"/>
                <a:gd name="connsiteX15" fmla="*/ 812800 w 812812"/>
                <a:gd name="connsiteY15" fmla="*/ 356496 h 487125"/>
                <a:gd name="connsiteX16" fmla="*/ 783771 w 812812"/>
                <a:gd name="connsiteY16" fmla="*/ 240382 h 487125"/>
                <a:gd name="connsiteX17" fmla="*/ 740228 w 812812"/>
                <a:gd name="connsiteY17" fmla="*/ 211353 h 487125"/>
                <a:gd name="connsiteX18" fmla="*/ 682171 w 812812"/>
                <a:gd name="connsiteY18" fmla="*/ 153296 h 48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2812" h="487125">
                  <a:moveTo>
                    <a:pt x="682171" y="153296"/>
                  </a:moveTo>
                  <a:lnTo>
                    <a:pt x="682171" y="153296"/>
                  </a:lnTo>
                  <a:cubicBezTo>
                    <a:pt x="644204" y="134312"/>
                    <a:pt x="504214" y="45950"/>
                    <a:pt x="420914" y="37182"/>
                  </a:cubicBezTo>
                  <a:cubicBezTo>
                    <a:pt x="348581" y="29568"/>
                    <a:pt x="275771" y="27506"/>
                    <a:pt x="203200" y="22668"/>
                  </a:cubicBezTo>
                  <a:cubicBezTo>
                    <a:pt x="132617" y="-861"/>
                    <a:pt x="114223" y="-13590"/>
                    <a:pt x="14514" y="22668"/>
                  </a:cubicBezTo>
                  <a:cubicBezTo>
                    <a:pt x="136" y="27896"/>
                    <a:pt x="4838" y="51696"/>
                    <a:pt x="0" y="66210"/>
                  </a:cubicBezTo>
                  <a:cubicBezTo>
                    <a:pt x="1812" y="93398"/>
                    <a:pt x="-5600" y="258213"/>
                    <a:pt x="29028" y="327468"/>
                  </a:cubicBezTo>
                  <a:cubicBezTo>
                    <a:pt x="61229" y="391868"/>
                    <a:pt x="65719" y="373564"/>
                    <a:pt x="145142" y="400039"/>
                  </a:cubicBezTo>
                  <a:cubicBezTo>
                    <a:pt x="291432" y="448803"/>
                    <a:pt x="64551" y="374411"/>
                    <a:pt x="246742" y="429068"/>
                  </a:cubicBezTo>
                  <a:cubicBezTo>
                    <a:pt x="276050" y="437861"/>
                    <a:pt x="304799" y="448420"/>
                    <a:pt x="333828" y="458096"/>
                  </a:cubicBezTo>
                  <a:lnTo>
                    <a:pt x="377371" y="472610"/>
                  </a:lnTo>
                  <a:cubicBezTo>
                    <a:pt x="405290" y="481916"/>
                    <a:pt x="435428" y="482287"/>
                    <a:pt x="464457" y="487125"/>
                  </a:cubicBezTo>
                  <a:cubicBezTo>
                    <a:pt x="500468" y="484355"/>
                    <a:pt x="634027" y="489424"/>
                    <a:pt x="696685" y="458096"/>
                  </a:cubicBezTo>
                  <a:cubicBezTo>
                    <a:pt x="712287" y="450295"/>
                    <a:pt x="725714" y="438744"/>
                    <a:pt x="740228" y="429068"/>
                  </a:cubicBezTo>
                  <a:cubicBezTo>
                    <a:pt x="749904" y="414554"/>
                    <a:pt x="756922" y="397860"/>
                    <a:pt x="769257" y="385525"/>
                  </a:cubicBezTo>
                  <a:cubicBezTo>
                    <a:pt x="781592" y="373190"/>
                    <a:pt x="808008" y="373269"/>
                    <a:pt x="812800" y="356496"/>
                  </a:cubicBezTo>
                  <a:cubicBezTo>
                    <a:pt x="813370" y="354500"/>
                    <a:pt x="794870" y="254255"/>
                    <a:pt x="783771" y="240382"/>
                  </a:cubicBezTo>
                  <a:cubicBezTo>
                    <a:pt x="772874" y="226760"/>
                    <a:pt x="754742" y="221029"/>
                    <a:pt x="740228" y="211353"/>
                  </a:cubicBezTo>
                  <a:cubicBezTo>
                    <a:pt x="724184" y="163220"/>
                    <a:pt x="691847" y="162972"/>
                    <a:pt x="682171" y="153296"/>
                  </a:cubicBez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495" name="TextBox 12"/>
            <p:cNvSpPr txBox="1">
              <a:spLocks noChangeArrowheads="1"/>
            </p:cNvSpPr>
            <p:nvPr/>
          </p:nvSpPr>
          <p:spPr bwMode="auto">
            <a:xfrm>
              <a:off x="5307013" y="3105150"/>
              <a:ext cx="176688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Estimated degradation during shelf life </a:t>
              </a:r>
            </a:p>
          </p:txBody>
        </p:sp>
        <p:cxnSp>
          <p:nvCxnSpPr>
            <p:cNvPr id="14" name="Straight Arrow Connector 13"/>
            <p:cNvCxnSpPr/>
            <p:nvPr/>
          </p:nvCxnSpPr>
          <p:spPr>
            <a:xfrm flipV="1">
              <a:off x="6219825" y="2847982"/>
              <a:ext cx="316705" cy="27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a:grpSpLocks/>
          </p:cNvGrpSpPr>
          <p:nvPr/>
        </p:nvGrpSpPr>
        <p:grpSpPr bwMode="auto">
          <a:xfrm>
            <a:off x="7510463" y="2379663"/>
            <a:ext cx="1766887" cy="1455737"/>
            <a:chOff x="7510463" y="2380344"/>
            <a:chExt cx="1766887" cy="1455056"/>
          </a:xfrm>
        </p:grpSpPr>
        <p:sp>
          <p:nvSpPr>
            <p:cNvPr id="2" name="Freeform 1"/>
            <p:cNvSpPr/>
            <p:nvPr/>
          </p:nvSpPr>
          <p:spPr>
            <a:xfrm>
              <a:off x="7600950" y="2380344"/>
              <a:ext cx="439738" cy="595034"/>
            </a:xfrm>
            <a:custGeom>
              <a:avLst/>
              <a:gdLst>
                <a:gd name="connsiteX0" fmla="*/ 309585 w 440213"/>
                <a:gd name="connsiteY0" fmla="*/ 0 h 595086"/>
                <a:gd name="connsiteX1" fmla="*/ 309585 w 440213"/>
                <a:gd name="connsiteY1" fmla="*/ 0 h 595086"/>
                <a:gd name="connsiteX2" fmla="*/ 135413 w 440213"/>
                <a:gd name="connsiteY2" fmla="*/ 14515 h 595086"/>
                <a:gd name="connsiteX3" fmla="*/ 91870 w 440213"/>
                <a:gd name="connsiteY3" fmla="*/ 58057 h 595086"/>
                <a:gd name="connsiteX4" fmla="*/ 62842 w 440213"/>
                <a:gd name="connsiteY4" fmla="*/ 145143 h 595086"/>
                <a:gd name="connsiteX5" fmla="*/ 33813 w 440213"/>
                <a:gd name="connsiteY5" fmla="*/ 188686 h 595086"/>
                <a:gd name="connsiteX6" fmla="*/ 4785 w 440213"/>
                <a:gd name="connsiteY6" fmla="*/ 275772 h 595086"/>
                <a:gd name="connsiteX7" fmla="*/ 19299 w 440213"/>
                <a:gd name="connsiteY7" fmla="*/ 406400 h 595086"/>
                <a:gd name="connsiteX8" fmla="*/ 77356 w 440213"/>
                <a:gd name="connsiteY8" fmla="*/ 537029 h 595086"/>
                <a:gd name="connsiteX9" fmla="*/ 120899 w 440213"/>
                <a:gd name="connsiteY9" fmla="*/ 580572 h 595086"/>
                <a:gd name="connsiteX10" fmla="*/ 164442 w 440213"/>
                <a:gd name="connsiteY10" fmla="*/ 595086 h 595086"/>
                <a:gd name="connsiteX11" fmla="*/ 324099 w 440213"/>
                <a:gd name="connsiteY11" fmla="*/ 580572 h 595086"/>
                <a:gd name="connsiteX12" fmla="*/ 367642 w 440213"/>
                <a:gd name="connsiteY12" fmla="*/ 566057 h 595086"/>
                <a:gd name="connsiteX13" fmla="*/ 396670 w 440213"/>
                <a:gd name="connsiteY13" fmla="*/ 522515 h 595086"/>
                <a:gd name="connsiteX14" fmla="*/ 440213 w 440213"/>
                <a:gd name="connsiteY14" fmla="*/ 377372 h 595086"/>
                <a:gd name="connsiteX15" fmla="*/ 425699 w 440213"/>
                <a:gd name="connsiteY15" fmla="*/ 116115 h 595086"/>
                <a:gd name="connsiteX16" fmla="*/ 411185 w 440213"/>
                <a:gd name="connsiteY16" fmla="*/ 72572 h 595086"/>
                <a:gd name="connsiteX17" fmla="*/ 367642 w 440213"/>
                <a:gd name="connsiteY17" fmla="*/ 58057 h 595086"/>
                <a:gd name="connsiteX18" fmla="*/ 309585 w 440213"/>
                <a:gd name="connsiteY18" fmla="*/ 0 h 595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0213" h="595086">
                  <a:moveTo>
                    <a:pt x="309585" y="0"/>
                  </a:moveTo>
                  <a:lnTo>
                    <a:pt x="309585" y="0"/>
                  </a:lnTo>
                  <a:cubicBezTo>
                    <a:pt x="251528" y="4838"/>
                    <a:pt x="191705" y="-496"/>
                    <a:pt x="135413" y="14515"/>
                  </a:cubicBezTo>
                  <a:cubicBezTo>
                    <a:pt x="115580" y="19804"/>
                    <a:pt x="101838" y="40114"/>
                    <a:pt x="91870" y="58057"/>
                  </a:cubicBezTo>
                  <a:cubicBezTo>
                    <a:pt x="77010" y="84805"/>
                    <a:pt x="72518" y="116114"/>
                    <a:pt x="62842" y="145143"/>
                  </a:cubicBezTo>
                  <a:cubicBezTo>
                    <a:pt x="57326" y="161692"/>
                    <a:pt x="43489" y="174172"/>
                    <a:pt x="33813" y="188686"/>
                  </a:cubicBezTo>
                  <a:lnTo>
                    <a:pt x="4785" y="275772"/>
                  </a:lnTo>
                  <a:cubicBezTo>
                    <a:pt x="-9069" y="317334"/>
                    <a:pt x="10707" y="363440"/>
                    <a:pt x="19299" y="406400"/>
                  </a:cubicBezTo>
                  <a:cubicBezTo>
                    <a:pt x="29291" y="456362"/>
                    <a:pt x="45352" y="498624"/>
                    <a:pt x="77356" y="537029"/>
                  </a:cubicBezTo>
                  <a:cubicBezTo>
                    <a:pt x="90497" y="552798"/>
                    <a:pt x="103820" y="569186"/>
                    <a:pt x="120899" y="580572"/>
                  </a:cubicBezTo>
                  <a:cubicBezTo>
                    <a:pt x="133629" y="589059"/>
                    <a:pt x="149928" y="590248"/>
                    <a:pt x="164442" y="595086"/>
                  </a:cubicBezTo>
                  <a:cubicBezTo>
                    <a:pt x="217661" y="590248"/>
                    <a:pt x="271198" y="588129"/>
                    <a:pt x="324099" y="580572"/>
                  </a:cubicBezTo>
                  <a:cubicBezTo>
                    <a:pt x="339245" y="578408"/>
                    <a:pt x="355695" y="575615"/>
                    <a:pt x="367642" y="566057"/>
                  </a:cubicBezTo>
                  <a:cubicBezTo>
                    <a:pt x="381263" y="555160"/>
                    <a:pt x="389585" y="538455"/>
                    <a:pt x="396670" y="522515"/>
                  </a:cubicBezTo>
                  <a:cubicBezTo>
                    <a:pt x="416864" y="477079"/>
                    <a:pt x="428150" y="425625"/>
                    <a:pt x="440213" y="377372"/>
                  </a:cubicBezTo>
                  <a:cubicBezTo>
                    <a:pt x="435375" y="290286"/>
                    <a:pt x="433968" y="202942"/>
                    <a:pt x="425699" y="116115"/>
                  </a:cubicBezTo>
                  <a:cubicBezTo>
                    <a:pt x="424249" y="100884"/>
                    <a:pt x="422003" y="83390"/>
                    <a:pt x="411185" y="72572"/>
                  </a:cubicBezTo>
                  <a:cubicBezTo>
                    <a:pt x="400367" y="61754"/>
                    <a:pt x="382156" y="62895"/>
                    <a:pt x="367642" y="58057"/>
                  </a:cubicBezTo>
                  <a:cubicBezTo>
                    <a:pt x="335929" y="10490"/>
                    <a:pt x="319261" y="9676"/>
                    <a:pt x="309585" y="0"/>
                  </a:cubicBezTo>
                  <a:close/>
                </a:path>
              </a:pathLst>
            </a:custGeom>
            <a:solidFill>
              <a:srgbClr val="C9DD0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492" name="TextBox 10"/>
            <p:cNvSpPr txBox="1">
              <a:spLocks noChangeArrowheads="1"/>
            </p:cNvSpPr>
            <p:nvPr/>
          </p:nvSpPr>
          <p:spPr bwMode="auto">
            <a:xfrm>
              <a:off x="7510463" y="3235325"/>
              <a:ext cx="176688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tLang="en-US" sz="1100" dirty="0"/>
                <a:t>Uncertainty of estimated degradation</a:t>
              </a:r>
            </a:p>
          </p:txBody>
        </p:sp>
        <p:cxnSp>
          <p:nvCxnSpPr>
            <p:cNvPr id="12" name="Straight Arrow Connector 11"/>
            <p:cNvCxnSpPr/>
            <p:nvPr/>
          </p:nvCxnSpPr>
          <p:spPr>
            <a:xfrm flipH="1" flipV="1">
              <a:off x="7800975" y="2848437"/>
              <a:ext cx="95250" cy="4728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0486" name="Title 2"/>
          <p:cNvSpPr>
            <a:spLocks noGrp="1"/>
          </p:cNvSpPr>
          <p:nvPr>
            <p:ph type="title"/>
          </p:nvPr>
        </p:nvSpPr>
        <p:spPr/>
        <p:txBody>
          <a:bodyPr/>
          <a:lstStyle/>
          <a:p>
            <a:pPr eaLnBrk="1" hangingPunct="1"/>
            <a:r>
              <a:rPr lang="en-GB" altLang="en-US" dirty="0" smtClean="0"/>
              <a:t>Example: Stability degradation</a:t>
            </a:r>
          </a:p>
        </p:txBody>
      </p:sp>
      <p:sp>
        <p:nvSpPr>
          <p:cNvPr id="4" name="Footer Placeholder 3"/>
          <p:cNvSpPr>
            <a:spLocks noGrp="1"/>
          </p:cNvSpPr>
          <p:nvPr>
            <p:ph type="ftr" sz="quarter" idx="3"/>
          </p:nvPr>
        </p:nvSpPr>
        <p:spPr>
          <a:prstGeom prst="rect">
            <a:avLst/>
          </a:prstGeom>
        </p:spPr>
        <p:txBody>
          <a:bodyPr/>
          <a:lstStyle/>
          <a:p>
            <a:pPr>
              <a:defRPr/>
            </a:pPr>
            <a:r>
              <a:rPr lang="en-GB" smtClean="0"/>
              <a:t>N. V. Hartvig - Setting Release Limits</a:t>
            </a:r>
            <a:endParaRPr lang="en-GB" dirty="0"/>
          </a:p>
        </p:txBody>
      </p:sp>
      <p:sp>
        <p:nvSpPr>
          <p:cNvPr id="5" name="Date Placeholder 4"/>
          <p:cNvSpPr>
            <a:spLocks noGrp="1"/>
          </p:cNvSpPr>
          <p:nvPr>
            <p:ph type="dt" sz="half" idx="2"/>
          </p:nvPr>
        </p:nvSpPr>
        <p:spPr>
          <a:prstGeom prst="rect">
            <a:avLst/>
          </a:prstGeom>
        </p:spPr>
        <p:txBody>
          <a:bodyPr/>
          <a:lstStyle/>
          <a:p>
            <a:pPr>
              <a:defRPr/>
            </a:pPr>
            <a:r>
              <a:rPr lang="en-US" smtClean="0"/>
              <a:t>18 May 2016</a:t>
            </a:r>
            <a:endParaRPr lang="en-GB" dirty="0"/>
          </a:p>
        </p:txBody>
      </p:sp>
      <p:sp>
        <p:nvSpPr>
          <p:cNvPr id="6" name="Slide Number Placeholder 5"/>
          <p:cNvSpPr>
            <a:spLocks noGrp="1"/>
          </p:cNvSpPr>
          <p:nvPr>
            <p:ph type="sldNum" sz="quarter" idx="4"/>
          </p:nvPr>
        </p:nvSpPr>
        <p:spPr>
          <a:prstGeom prst="rect">
            <a:avLst/>
          </a:prstGeom>
        </p:spPr>
        <p:txBody>
          <a:bodyPr/>
          <a:lstStyle/>
          <a:p>
            <a:pPr>
              <a:defRPr/>
            </a:pPr>
            <a:fld id="{F64DFF3A-C848-4B97-BA50-402BF9309FCC}" type="slidenum">
              <a:rPr lang="en-GB"/>
              <a:pPr>
                <a:defRPr/>
              </a:pPr>
              <a:t>9</a:t>
            </a:fld>
            <a:endParaRPr lang="en-GB" dirty="0"/>
          </a:p>
        </p:txBody>
      </p:sp>
      <p:graphicFrame>
        <p:nvGraphicFramePr>
          <p:cNvPr id="20484" name="Object 7"/>
          <p:cNvGraphicFramePr>
            <a:graphicFrameLocks/>
          </p:cNvGraphicFramePr>
          <p:nvPr>
            <p:extLst>
              <p:ext uri="{D42A27DB-BD31-4B8C-83A1-F6EECF244321}">
                <p14:modId xmlns:p14="http://schemas.microsoft.com/office/powerpoint/2010/main" val="1244968889"/>
              </p:ext>
            </p:extLst>
          </p:nvPr>
        </p:nvGraphicFramePr>
        <p:xfrm>
          <a:off x="5208588" y="2341563"/>
          <a:ext cx="3313112" cy="627062"/>
        </p:xfrm>
        <a:graphic>
          <a:graphicData uri="http://schemas.openxmlformats.org/presentationml/2006/ole">
            <mc:AlternateContent xmlns:mc="http://schemas.openxmlformats.org/markup-compatibility/2006">
              <mc:Choice xmlns:v="urn:schemas-microsoft-com:vml" Requires="v">
                <p:oleObj spid="_x0000_s3111" name="Equation" r:id="rId5" imgW="2247840" imgH="457200" progId="Equation.3">
                  <p:embed/>
                </p:oleObj>
              </mc:Choice>
              <mc:Fallback>
                <p:oleObj name="Equation" r:id="rId5" imgW="2247840" imgH="457200" progId="Equation.3">
                  <p:embed/>
                  <p:pic>
                    <p:nvPicPr>
                      <p:cNvPr id="0" name=""/>
                      <p:cNvPicPr>
                        <a:picLocks noChangeArrowheads="1"/>
                      </p:cNvPicPr>
                      <p:nvPr/>
                    </p:nvPicPr>
                    <p:blipFill>
                      <a:blip r:embed="rId6"/>
                      <a:srcRect/>
                      <a:stretch>
                        <a:fillRect/>
                      </a:stretch>
                    </p:blipFill>
                    <p:spPr bwMode="auto">
                      <a:xfrm>
                        <a:off x="5208588" y="2341563"/>
                        <a:ext cx="3313112"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509028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1382</TotalTime>
  <Words>1560</Words>
  <Application>Microsoft Office PowerPoint</Application>
  <PresentationFormat>On-screen Show (16:9)</PresentationFormat>
  <Paragraphs>238</Paragraphs>
  <Slides>30</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Blank</vt:lpstr>
      <vt:lpstr>Equation</vt:lpstr>
      <vt:lpstr>Setting Release Limits: A comparison of Frequentist and Bayesian Approaches</vt:lpstr>
      <vt:lpstr>Definitions &amp; Terminology</vt:lpstr>
      <vt:lpstr>Outline of talk: Setting internal release limits</vt:lpstr>
      <vt:lpstr>Allen, Dukes &amp; Gerger (1991)</vt:lpstr>
      <vt:lpstr>Example: Only analytical uncertainty</vt:lpstr>
      <vt:lpstr>How much can we trust the release result?</vt:lpstr>
      <vt:lpstr>Release limit ensures 95% confidence</vt:lpstr>
      <vt:lpstr>Impact of analytical variation</vt:lpstr>
      <vt:lpstr>Example: Stability degradation</vt:lpstr>
      <vt:lpstr>Degradation rate estimated from historical data</vt:lpstr>
      <vt:lpstr>What if batches are not similar?</vt:lpstr>
      <vt:lpstr>Extension to random batch-slope</vt:lpstr>
      <vt:lpstr>Examples of variation between batches</vt:lpstr>
      <vt:lpstr>Combined specifications: DS &amp; DP</vt:lpstr>
      <vt:lpstr>Separate confidence for each test instance</vt:lpstr>
      <vt:lpstr>Wei (1998)</vt:lpstr>
      <vt:lpstr>Wei’s release limit depends on test plan for batch</vt:lpstr>
      <vt:lpstr>Wei’s two principles</vt:lpstr>
      <vt:lpstr>Predicted mean at EOS based on release data</vt:lpstr>
      <vt:lpstr>Illustration of P(μiT|Yi0)</vt:lpstr>
      <vt:lpstr>Illustration of P(μiT|Yi0)</vt:lpstr>
      <vt:lpstr>Illustration of P(μiT|Yi0)</vt:lpstr>
      <vt:lpstr>Illustration of P(μiT|Yi0)</vt:lpstr>
      <vt:lpstr>Illustration of P(μiT|Yi0)</vt:lpstr>
      <vt:lpstr>Illustration of P(μiT|Yi0)</vt:lpstr>
      <vt:lpstr>Illustration of P(μiT|Yi0)</vt:lpstr>
      <vt:lpstr>Illustration of risk controlled</vt:lpstr>
      <vt:lpstr>Risk controlled by the methods</vt:lpstr>
      <vt:lpstr>The use of the two methods are quite different</vt:lpstr>
      <vt:lpstr>Conclusions: Internal release limits</vt:lpstr>
    </vt:vector>
  </TitlesOfParts>
  <Company>Novo Nordisk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Release Limits: A comparison of Frequentist and Bayesian Approaches</dc:title>
  <dc:creator>NVHA (Niels Væver Hartvig)</dc:creator>
  <cp:lastModifiedBy>Evans, Brad</cp:lastModifiedBy>
  <cp:revision>68</cp:revision>
  <dcterms:created xsi:type="dcterms:W3CDTF">2016-05-09T09:00:11Z</dcterms:created>
  <dcterms:modified xsi:type="dcterms:W3CDTF">2016-07-28T20:01:16Z</dcterms:modified>
</cp:coreProperties>
</file>