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  <p:sldMasterId id="2147483719" r:id="rId5"/>
    <p:sldMasterId id="2147483733" r:id="rId6"/>
    <p:sldMasterId id="2147483796" r:id="rId7"/>
  </p:sldMasterIdLst>
  <p:notesMasterIdLst>
    <p:notesMasterId r:id="rId43"/>
  </p:notesMasterIdLst>
  <p:handoutMasterIdLst>
    <p:handoutMasterId r:id="rId44"/>
  </p:handoutMasterIdLst>
  <p:sldIdLst>
    <p:sldId id="315" r:id="rId8"/>
    <p:sldId id="302" r:id="rId9"/>
    <p:sldId id="339" r:id="rId10"/>
    <p:sldId id="350" r:id="rId11"/>
    <p:sldId id="322" r:id="rId12"/>
    <p:sldId id="316" r:id="rId13"/>
    <p:sldId id="321" r:id="rId14"/>
    <p:sldId id="340" r:id="rId15"/>
    <p:sldId id="319" r:id="rId16"/>
    <p:sldId id="303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42" r:id="rId26"/>
    <p:sldId id="346" r:id="rId27"/>
    <p:sldId id="345" r:id="rId28"/>
    <p:sldId id="347" r:id="rId29"/>
    <p:sldId id="349" r:id="rId30"/>
    <p:sldId id="348" r:id="rId31"/>
    <p:sldId id="351" r:id="rId32"/>
    <p:sldId id="343" r:id="rId33"/>
    <p:sldId id="320" r:id="rId34"/>
    <p:sldId id="338" r:id="rId35"/>
    <p:sldId id="324" r:id="rId36"/>
    <p:sldId id="298" r:id="rId37"/>
    <p:sldId id="326" r:id="rId38"/>
    <p:sldId id="300" r:id="rId39"/>
    <p:sldId id="352" r:id="rId40"/>
    <p:sldId id="313" r:id="rId41"/>
    <p:sldId id="314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mers, Joan M" initials="JMD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F2"/>
    <a:srgbClr val="05BEFF"/>
    <a:srgbClr val="61D6FF"/>
    <a:srgbClr val="66FFFF"/>
    <a:srgbClr val="00ADEA"/>
    <a:srgbClr val="47CFFF"/>
    <a:srgbClr val="00A1DA"/>
    <a:srgbClr val="09BFFF"/>
    <a:srgbClr val="FF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1" autoAdjust="0"/>
    <p:restoredTop sz="95249" autoAdjust="0"/>
  </p:normalViewPr>
  <p:slideViewPr>
    <p:cSldViewPr>
      <p:cViewPr>
        <p:scale>
          <a:sx n="80" d="100"/>
          <a:sy n="80" d="100"/>
        </p:scale>
        <p:origin x="-1358" y="-96"/>
      </p:cViewPr>
      <p:guideLst>
        <p:guide orient="horz" pos="432"/>
        <p:guide orient="horz" pos="3984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B9F644B-62A0-40E7-AD35-E8F8BDC74051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C9E08D1-7043-4BC2-8518-7822B39A50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2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962FC2-F990-4A7A-8DD0-4C1A98CC075C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48D22EC-372A-4D0A-A972-C8CCC5414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4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 million markers, remove by</a:t>
            </a:r>
            <a:r>
              <a:rPr lang="en-US" baseline="0" dirty="0" smtClean="0"/>
              <a:t> QC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92853-A9E4-4DBA-A89C-97796108DC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9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92853-A9E4-4DBA-A89C-97796108DC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0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Vaccine-associated varicella and rubella infections in severe combined immunodeficiency with isolated CD4 lymphocytopenia and mutations inIL7Rdetected by tandem whole exome sequencing and chromosomal microarray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D. K. Bayer, C. A. Martinez, H. S. Sorte, L. R. Forbes, G. J. Demmler-Harrison, I. C. Hanson, N. M. Pearson, L. M. Noroski, S. R. Zaki, W. J. Bellini, M. S. Leduc, Y. Yang, C. M. Eng, A. Patel, O. K. Rodningen, D. M. Muzny, R. A. Gibbs, I. M. Campbell, C. A. Shaw, M. W. Baker, V. Zhang, J. R. Lupski, J. S. Orange, F. O. Seeborg, and A. Stray-Pedersen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Clinical &amp; Experimental Immunology</a:t>
            </a:r>
            <a:r>
              <a:rPr lang="en-US" dirty="0" smtClean="0">
                <a:effectLst/>
              </a:rPr>
              <a:t> (2014) 178: 459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92853-A9E4-4DBA-A89C-97796108DC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Proximal mechanism biomarker with clear quantitative linkage to target activity</a:t>
            </a:r>
          </a:p>
          <a:p>
            <a:r>
              <a:rPr lang="en-US" sz="2400" dirty="0"/>
              <a:t>High quantifiability</a:t>
            </a:r>
          </a:p>
          <a:p>
            <a:pPr lvl="1"/>
            <a:r>
              <a:rPr lang="en-US" dirty="0" smtClean="0"/>
              <a:t>High dynamic range</a:t>
            </a:r>
          </a:p>
          <a:p>
            <a:pPr lvl="1"/>
            <a:r>
              <a:rPr lang="en-US" dirty="0" smtClean="0"/>
              <a:t>High sensitivity, specificity and reproducibility </a:t>
            </a:r>
          </a:p>
          <a:p>
            <a:pPr lvl="1"/>
            <a:r>
              <a:rPr lang="en-US" dirty="0" smtClean="0"/>
              <a:t>Reasonable inter- and intra subject variability</a:t>
            </a:r>
          </a:p>
          <a:p>
            <a:r>
              <a:rPr lang="en-US" dirty="0" smtClean="0"/>
              <a:t>Less invasive and easily accessible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853F-25EF-45EB-985D-6D995B51BFD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9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D22EC-372A-4D0A-A972-C8CCC54143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9" descr="LOE title"/>
          <p:cNvPicPr>
            <a:picLocks noChangeAspect="1" noChangeArrowheads="1"/>
          </p:cNvPicPr>
          <p:nvPr userDrawn="1"/>
        </p:nvPicPr>
        <p:blipFill>
          <a:blip r:embed="rId2" cstate="print"/>
          <a:srcRect t="50694" b="23750"/>
          <a:stretch>
            <a:fillRect/>
          </a:stretch>
        </p:blipFill>
        <p:spPr bwMode="auto">
          <a:xfrm>
            <a:off x="0" y="343852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0080" y="1874520"/>
            <a:ext cx="7940040" cy="138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40080" y="667512"/>
            <a:ext cx="6244230" cy="106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 descr="C:\_Projects\~Administrative Docs\Pfizer Brand\Pfizer-Logo-Blue-Gradien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527" y="5790717"/>
            <a:ext cx="1417954" cy="824562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7585" y="6630592"/>
            <a:ext cx="3275366" cy="2016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800" b="1" dirty="0" smtClean="0">
                <a:solidFill>
                  <a:srgbClr val="093A80"/>
                </a:solidFill>
                <a:latin typeface="Arial"/>
                <a:cs typeface="Arial" charset="0"/>
              </a:rPr>
              <a:t>STRICTLY CONFIDENTIAL </a:t>
            </a:r>
            <a:r>
              <a:rPr lang="en-US" sz="800" b="1" dirty="0">
                <a:solidFill>
                  <a:srgbClr val="093A80"/>
                </a:solidFill>
                <a:latin typeface="Arial"/>
                <a:cs typeface="Arial" charset="0"/>
              </a:rPr>
              <a:t>– FOR PFIZER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1824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373405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37"/>
          </p:nvPr>
        </p:nvSpPr>
        <p:spPr>
          <a:xfrm>
            <a:off x="365125" y="227838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373405" y="387476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39"/>
          </p:nvPr>
        </p:nvSpPr>
        <p:spPr>
          <a:xfrm>
            <a:off x="365125" y="473202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40"/>
          </p:nvPr>
        </p:nvSpPr>
        <p:spPr bwMode="gray">
          <a:xfrm>
            <a:off x="4655879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13"/>
          <p:cNvSpPr>
            <a:spLocks noGrp="1"/>
          </p:cNvSpPr>
          <p:nvPr>
            <p:ph sz="quarter" idx="41"/>
          </p:nvPr>
        </p:nvSpPr>
        <p:spPr>
          <a:xfrm>
            <a:off x="4647565" y="227838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42"/>
          </p:nvPr>
        </p:nvSpPr>
        <p:spPr bwMode="gray">
          <a:xfrm>
            <a:off x="4655879" y="387476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43"/>
          </p:nvPr>
        </p:nvSpPr>
        <p:spPr>
          <a:xfrm>
            <a:off x="4647565" y="473202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0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C3BC5-351B-49AC-8588-6B387CE8A482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6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0D501-CD4C-4F54-A789-C77488114AA3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Pfizer Confidential │ </a:t>
            </a:r>
            <a:fld id="{DE48EE29-0194-412C-8C2B-A9DD14C576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3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WhitePage_1a"/>
          <p:cNvPicPr>
            <a:picLocks noChangeAspect="1" noChangeArrowheads="1"/>
          </p:cNvPicPr>
          <p:nvPr userDrawn="1"/>
        </p:nvPicPr>
        <p:blipFill>
          <a:blip r:embed="rId3" cstate="print"/>
          <a:srcRect b="82222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548310" y="6581775"/>
            <a:ext cx="355298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A94449-4AD4-4972-905D-CDEBEC5E164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2996" y="1506547"/>
            <a:ext cx="8265582" cy="4589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297543" y="121920"/>
            <a:ext cx="6016171" cy="9067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583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781F87-BA9E-4E1B-8FBB-0C87C676EDD1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725D-D428-4161-A439-CDC5D0EDDE9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 descr="C:\Documents and Settings\duczya\Desktop\PharmaTherapeutics_PP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88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A3B47-233D-48DB-BD25-0F1E05B4B38D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6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689F6-F860-4E2A-BA82-046C28899F06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Pfizer Confidential │ </a:t>
            </a:r>
            <a:fld id="{DE48EE29-0194-412C-8C2B-A9DD14C576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0" y="0"/>
            <a:ext cx="9144000" cy="927100"/>
          </a:xfrm>
          <a:prstGeom prst="rect">
            <a:avLst/>
          </a:prstGeom>
          <a:solidFill>
            <a:srgbClr val="0093C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9900"/>
              </a:buClr>
              <a:buFont typeface="Arial" charset="0"/>
              <a:buChar char="–"/>
              <a:defRPr/>
            </a:pPr>
            <a:endParaRPr lang="en-US" sz="14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graphicFrame>
        <p:nvGraphicFramePr>
          <p:cNvPr id="6" name="AutoShape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586" y="0"/>
          <a:ext cx="15081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6" y="0"/>
                        <a:ext cx="150813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76204" y="6299200"/>
            <a:ext cx="1619250" cy="482600"/>
            <a:chOff x="1465190" y="6189067"/>
            <a:chExt cx="1619204" cy="483112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1465190" y="6189067"/>
              <a:ext cx="1619204" cy="483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buClr>
                  <a:srgbClr val="009900"/>
                </a:buClr>
                <a:buFont typeface="Arial" charset="0"/>
                <a:buChar char="–"/>
                <a:defRPr/>
              </a:pPr>
              <a:endParaRPr lang="en-US" sz="1400" dirty="0">
                <a:solidFill>
                  <a:srgbClr val="003366"/>
                </a:solidFill>
                <a:latin typeface="+mn-lt"/>
                <a:cs typeface="+mn-cs"/>
              </a:endParaRPr>
            </a:p>
          </p:txBody>
        </p:sp>
        <p:pic>
          <p:nvPicPr>
            <p:cNvPr id="9" name="Picture 11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5190" y="6189067"/>
              <a:ext cx="1619204" cy="48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 userDrawn="1"/>
        </p:nvSpPr>
        <p:spPr>
          <a:xfrm>
            <a:off x="2749643" y="6502410"/>
            <a:ext cx="372409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3366"/>
                </a:solidFill>
                <a:latin typeface="+mn-lt"/>
                <a:cs typeface="+mn-cs"/>
              </a:rPr>
              <a:t>Pfizer Confidential - For Internal Use Only</a:t>
            </a:r>
            <a:endParaRPr lang="en-US" sz="1200" b="1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C44877-BE1C-4E60-AB8E-35794CF67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ndhnas032\Creative_Services_Working\Working\Mirza\Mirza_633570_ppttemplate_leslie_am\Natives\WRD\WRD_PPT_Final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52400" y="5410228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600" b="1" i="1" dirty="0">
                <a:solidFill>
                  <a:prstClr val="white"/>
                </a:solidFill>
                <a:latin typeface="Arial"/>
                <a:ea typeface="Calibri" pitchFamily="34" charset="0"/>
                <a:cs typeface="Times New Roman" pitchFamily="18" charset="0"/>
              </a:rPr>
              <a:t>This document provides an outline of a presentation and is incomplete without the accompanying oral commentary and discussion. Conclusions and/ or potential strategies contained herein are NOT necessarily endorsed by Pfizer management. Any implied strategy herein would be subject to management, regulatory and legal review and approval before implementation. </a:t>
            </a:r>
            <a:endParaRPr lang="en-US" sz="600" b="1" dirty="0">
              <a:solidFill>
                <a:prstClr val="white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2228"/>
            <a:ext cx="8382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382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2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Pfizer Confidential │ </a:t>
            </a:r>
            <a:fld id="{53AC058F-92F0-4F32-9075-860DF2C717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0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d Milestone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0" y="76200"/>
            <a:ext cx="6180821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470B8-7954-4A0B-A497-79474765B07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8013095" y="6086475"/>
          <a:ext cx="840619" cy="320040"/>
        </p:xfrm>
        <a:graphic>
          <a:graphicData uri="http://schemas.openxmlformats.org/drawingml/2006/table">
            <a:tbl>
              <a:tblPr/>
              <a:tblGrid>
                <a:gridCol w="84061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Achieved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 smtClean="0">
                          <a:solidFill>
                            <a:srgbClr val="000080"/>
                          </a:solidFill>
                          <a:latin typeface="Calibri"/>
                        </a:rPr>
                        <a:t>Biologic</a:t>
                      </a:r>
                      <a:endParaRPr lang="en-US" sz="1050" b="1" i="1" u="none" strike="noStrike" dirty="0">
                        <a:solidFill>
                          <a:srgbClr val="00008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27314" y="1219200"/>
            <a:ext cx="8871543" cy="43434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690563" indent="-233363">
              <a:buClr>
                <a:schemeClr val="tx2"/>
              </a:buClr>
              <a:buFont typeface="Courier New" pitchFamily="49" charset="0"/>
              <a:buNone/>
              <a:defRPr>
                <a:solidFill>
                  <a:schemeClr val="tx2"/>
                </a:solidFill>
              </a:defRPr>
            </a:lvl3pPr>
            <a:lvl4pPr marL="914400" indent="-223838">
              <a:buClr>
                <a:schemeClr val="tx2"/>
              </a:buClr>
              <a:buNone/>
              <a:defRPr>
                <a:solidFill>
                  <a:schemeClr val="tx2"/>
                </a:solidFill>
              </a:defRPr>
            </a:lvl4pPr>
            <a:lvl5pPr marL="1147763" indent="-233363">
              <a:buClr>
                <a:schemeClr val="tx2"/>
              </a:buClr>
              <a:buFont typeface="Wingdings" pitchFamily="2" charset="2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1"/>
          <p:cNvGrpSpPr/>
          <p:nvPr userDrawn="1"/>
        </p:nvGrpSpPr>
        <p:grpSpPr>
          <a:xfrm>
            <a:off x="6458857" y="1"/>
            <a:ext cx="2685143" cy="1000274"/>
            <a:chOff x="6400800" y="1"/>
            <a:chExt cx="3200400" cy="1000274"/>
          </a:xfrm>
          <a:solidFill>
            <a:srgbClr val="FFFF00"/>
          </a:solidFill>
        </p:grpSpPr>
        <p:sp>
          <p:nvSpPr>
            <p:cNvPr id="13" name="TextBox 12"/>
            <p:cNvSpPr txBox="1"/>
            <p:nvPr userDrawn="1"/>
          </p:nvSpPr>
          <p:spPr>
            <a:xfrm>
              <a:off x="6400800" y="1"/>
              <a:ext cx="3200400" cy="100027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8288" tIns="0" rIns="0" bIns="0" rtlCol="0">
              <a:spAutoFit/>
            </a:bodyPr>
            <a:lstStyle/>
            <a:p>
              <a:pPr marL="117475" indent="-117475" algn="ctr"/>
              <a:r>
                <a:rPr lang="en-US" sz="1100" b="1" u="sng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2013 Clinical Triage Category Key</a:t>
              </a:r>
              <a:endParaRPr lang="en-US" sz="1100" b="1" dirty="0" smtClean="0">
                <a:solidFill>
                  <a:srgbClr val="1F497D"/>
                </a:solidFill>
                <a:latin typeface="Calibri" pitchFamily="34" charset="0"/>
                <a:cs typeface="Arial" charset="0"/>
              </a:endParaRPr>
            </a:p>
            <a:p>
              <a:pPr marL="117475" indent="-117475"/>
              <a:r>
                <a:rPr lang="en-US" sz="900" b="1" i="1" dirty="0" smtClean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I2B</a:t>
              </a:r>
              <a:r>
                <a:rPr lang="en-US" sz="900" b="1" dirty="0" smtClean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– Invest To Beat; fully funded 2013 clinical $</a:t>
              </a:r>
            </a:p>
            <a:p>
              <a:pPr marL="117475" indent="-117475"/>
              <a:r>
                <a:rPr lang="en-US" sz="900" b="1" i="1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I2M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Invest 2 Meet; fully funded 2013 clinical $</a:t>
              </a:r>
            </a:p>
            <a:p>
              <a:pPr marL="117475" indent="-117475"/>
              <a:r>
                <a:rPr lang="en-US" sz="900" b="1" i="1" spc="-4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I2NM</a:t>
              </a:r>
              <a:r>
                <a:rPr lang="en-US" sz="900" b="1" spc="-40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Invest to Next Milestone; partially funded 2013 clinical $</a:t>
              </a:r>
            </a:p>
            <a:p>
              <a:pPr marL="117475" indent="-117475"/>
              <a:r>
                <a:rPr lang="en-US" sz="900" b="1" i="1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IWA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Invest When Able; No 2013 clinical $</a:t>
              </a:r>
            </a:p>
            <a:p>
              <a:pPr marL="117475" indent="-117475"/>
              <a:r>
                <a:rPr lang="en-US" sz="9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CSO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CSO Discretionary Investment</a:t>
              </a:r>
            </a:p>
          </p:txBody>
        </p:sp>
        <p:cxnSp>
          <p:nvCxnSpPr>
            <p:cNvPr id="14" name="Straight Connector 13"/>
            <p:cNvCxnSpPr/>
            <p:nvPr userDrawn="1"/>
          </p:nvCxnSpPr>
          <p:spPr bwMode="auto">
            <a:xfrm>
              <a:off x="6432700" y="718360"/>
              <a:ext cx="3108960" cy="0"/>
            </a:xfrm>
            <a:prstGeom prst="line">
              <a:avLst/>
            </a:prstGeom>
            <a:grp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 userDrawn="1"/>
        </p:nvSpPr>
        <p:spPr>
          <a:xfrm>
            <a:off x="3701149" y="6229290"/>
            <a:ext cx="4209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 – TBD = Clinical $ to be assessed at DevCo; see appendix for further descriptions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 – Joint PSS and FIH achievement</a:t>
            </a:r>
          </a:p>
        </p:txBody>
      </p:sp>
    </p:spTree>
    <p:extLst>
      <p:ext uri="{BB962C8B-B14F-4D97-AF65-F5344CB8AC3E}">
        <p14:creationId xmlns:p14="http://schemas.microsoft.com/office/powerpoint/2010/main" val="2683255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estone Tables no Achie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00891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470B8-7954-4A0B-A497-79474765B07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27314" y="1219200"/>
            <a:ext cx="8871543" cy="43434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690563" indent="-233363">
              <a:buClr>
                <a:schemeClr val="tx2"/>
              </a:buClr>
              <a:buFont typeface="Courier New" pitchFamily="49" charset="0"/>
              <a:buNone/>
              <a:defRPr>
                <a:solidFill>
                  <a:schemeClr val="tx2"/>
                </a:solidFill>
              </a:defRPr>
            </a:lvl3pPr>
            <a:lvl4pPr marL="914400" indent="-223838">
              <a:buClr>
                <a:schemeClr val="tx2"/>
              </a:buClr>
              <a:buNone/>
              <a:defRPr>
                <a:solidFill>
                  <a:schemeClr val="tx2"/>
                </a:solidFill>
              </a:defRPr>
            </a:lvl4pPr>
            <a:lvl5pPr marL="1147763" indent="-233363">
              <a:buClr>
                <a:schemeClr val="tx2"/>
              </a:buClr>
              <a:buFont typeface="Wingdings" pitchFamily="2" charset="2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8010071" y="6248400"/>
          <a:ext cx="840619" cy="160020"/>
        </p:xfrm>
        <a:graphic>
          <a:graphicData uri="http://schemas.openxmlformats.org/drawingml/2006/table">
            <a:tbl>
              <a:tblPr/>
              <a:tblGrid>
                <a:gridCol w="84061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 smtClean="0">
                          <a:solidFill>
                            <a:srgbClr val="000080"/>
                          </a:solidFill>
                          <a:latin typeface="Calibri"/>
                        </a:rPr>
                        <a:t>Biologic</a:t>
                      </a:r>
                      <a:endParaRPr lang="en-US" sz="1050" b="1" i="1" u="none" strike="noStrike" dirty="0">
                        <a:solidFill>
                          <a:srgbClr val="00008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" name="Group 13"/>
          <p:cNvGrpSpPr/>
          <p:nvPr userDrawn="1"/>
        </p:nvGrpSpPr>
        <p:grpSpPr>
          <a:xfrm>
            <a:off x="6458857" y="1"/>
            <a:ext cx="2685143" cy="1000274"/>
            <a:chOff x="6400800" y="1"/>
            <a:chExt cx="3200400" cy="1000274"/>
          </a:xfrm>
          <a:solidFill>
            <a:srgbClr val="FFFF00"/>
          </a:solidFill>
        </p:grpSpPr>
        <p:sp>
          <p:nvSpPr>
            <p:cNvPr id="12" name="TextBox 11"/>
            <p:cNvSpPr txBox="1"/>
            <p:nvPr userDrawn="1"/>
          </p:nvSpPr>
          <p:spPr>
            <a:xfrm>
              <a:off x="6400800" y="1"/>
              <a:ext cx="3200400" cy="100027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8288" tIns="0" rIns="0" bIns="0" rtlCol="0">
              <a:spAutoFit/>
            </a:bodyPr>
            <a:lstStyle/>
            <a:p>
              <a:pPr marL="117475" indent="-117475" algn="ctr"/>
              <a:r>
                <a:rPr lang="en-US" sz="1100" b="1" u="sng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2013 Clinical Triage Category Key</a:t>
              </a:r>
              <a:endParaRPr lang="en-US" sz="1100" b="1" dirty="0" smtClean="0">
                <a:solidFill>
                  <a:srgbClr val="1F497D"/>
                </a:solidFill>
                <a:latin typeface="Calibri" pitchFamily="34" charset="0"/>
                <a:cs typeface="Arial" charset="0"/>
              </a:endParaRPr>
            </a:p>
            <a:p>
              <a:pPr marL="117475" indent="-117475"/>
              <a:r>
                <a:rPr lang="en-US" sz="900" b="1" i="1" dirty="0" smtClean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I2B</a:t>
              </a:r>
              <a:r>
                <a:rPr lang="en-US" sz="900" b="1" dirty="0" smtClean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– Invest To Beat; fully funded 2013 clinical $</a:t>
              </a:r>
            </a:p>
            <a:p>
              <a:pPr marL="117475" indent="-117475"/>
              <a:r>
                <a:rPr lang="en-US" sz="900" b="1" i="1" dirty="0" smtClean="0">
                  <a:solidFill>
                    <a:srgbClr val="0000FF"/>
                  </a:solidFill>
                  <a:latin typeface="Calibri"/>
                  <a:cs typeface="Arial" charset="0"/>
                </a:rPr>
                <a:t>I2M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Invest 2 Meet; fully funded 2013 clinical $</a:t>
              </a:r>
            </a:p>
            <a:p>
              <a:pPr marL="117475" indent="-117475"/>
              <a:r>
                <a:rPr lang="en-US" sz="900" b="1" i="1" spc="-4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I2NM</a:t>
              </a:r>
              <a:r>
                <a:rPr lang="en-US" sz="900" b="1" spc="-40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Invest to Next Milestone; partially funded 2013 clinical $</a:t>
              </a:r>
            </a:p>
            <a:p>
              <a:pPr marL="117475" indent="-117475"/>
              <a:r>
                <a:rPr lang="en-US" sz="900" b="1" i="1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IWA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Invest When Able; No 2013 clinical $</a:t>
              </a:r>
            </a:p>
            <a:p>
              <a:pPr marL="117475" indent="-117475"/>
              <a:r>
                <a:rPr lang="en-US" sz="9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CSO</a:t>
              </a:r>
              <a:r>
                <a:rPr lang="en-US" sz="900" b="1" dirty="0" smtClean="0">
                  <a:solidFill>
                    <a:srgbClr val="1F497D"/>
                  </a:solidFill>
                  <a:latin typeface="Calibri" pitchFamily="34" charset="0"/>
                  <a:cs typeface="Arial" charset="0"/>
                </a:rPr>
                <a:t> – CSO Discretionary Investment</a:t>
              </a:r>
            </a:p>
          </p:txBody>
        </p:sp>
        <p:cxnSp>
          <p:nvCxnSpPr>
            <p:cNvPr id="13" name="Straight Connector 12"/>
            <p:cNvCxnSpPr/>
            <p:nvPr userDrawn="1"/>
          </p:nvCxnSpPr>
          <p:spPr bwMode="auto">
            <a:xfrm>
              <a:off x="6432700" y="718360"/>
              <a:ext cx="3108960" cy="0"/>
            </a:xfrm>
            <a:prstGeom prst="line">
              <a:avLst/>
            </a:prstGeom>
            <a:grp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3701149" y="6229290"/>
            <a:ext cx="4209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 – TBD = Clinical $ to be assessed at DevCo; see appendix for further descriptions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 – Joint PSS and FIH achievement</a:t>
            </a:r>
          </a:p>
        </p:txBody>
      </p:sp>
    </p:spTree>
    <p:extLst>
      <p:ext uri="{BB962C8B-B14F-4D97-AF65-F5344CB8AC3E}">
        <p14:creationId xmlns:p14="http://schemas.microsoft.com/office/powerpoint/2010/main" val="26559837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2837-A7AD-43AC-8CFC-B733A314DDC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314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Pfizer Confidential │ </a:t>
            </a:r>
            <a:fld id="{7BC3E393-3564-4BD3-A675-C36EC5E333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0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00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00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Pfizer Confidential │ </a:t>
            </a:r>
            <a:fld id="{1736EF1D-D34A-4489-A383-863F7B429A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5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1"/>
            <a:ext cx="4040188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716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57400"/>
            <a:ext cx="4041775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Pfizer Confidential │ </a:t>
            </a:r>
            <a:fld id="{4B36C5E7-2A40-4B17-BF23-21ED013E8F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Pfizer Confidential │ </a:t>
            </a:r>
            <a:fld id="{F55A29F3-2F1A-4094-BD82-945D68F0E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4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8770-D281-4E7B-93DB-E830E87AAFE0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725D-D428-4161-A439-CDC5D0EDDE9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99" descr="LOE title"/>
          <p:cNvPicPr>
            <a:picLocks noChangeAspect="1" noChangeArrowheads="1"/>
          </p:cNvPicPr>
          <p:nvPr userDrawn="1"/>
        </p:nvPicPr>
        <p:blipFill>
          <a:blip r:embed="rId2" cstate="print"/>
          <a:srcRect t="50694" b="23750"/>
          <a:stretch>
            <a:fillRect/>
          </a:stretch>
        </p:blipFill>
        <p:spPr bwMode="auto">
          <a:xfrm>
            <a:off x="0" y="3438525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_Projects\~Administrative Docs\Pfizer Brand\Pfizer-Logo-Blue-Gradien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527" y="5790717"/>
            <a:ext cx="1417954" cy="824562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7585" y="6630592"/>
            <a:ext cx="3275366" cy="2016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800" b="1" dirty="0" smtClean="0">
                <a:solidFill>
                  <a:srgbClr val="093A80"/>
                </a:solidFill>
                <a:latin typeface="Arial"/>
                <a:cs typeface="Arial" charset="0"/>
              </a:rPr>
              <a:t>STRICTLY CONFIDENTIAL </a:t>
            </a:r>
            <a:r>
              <a:rPr lang="en-US" sz="800" b="1" dirty="0">
                <a:solidFill>
                  <a:srgbClr val="093A80"/>
                </a:solidFill>
                <a:latin typeface="Arial"/>
                <a:cs typeface="Arial" charset="0"/>
              </a:rPr>
              <a:t>– FOR PFIZER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81886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983D-97C3-4E0A-B375-37127697BA51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69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A41-1F09-4C37-A862-E46808011FCA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608076" y="1493521"/>
            <a:ext cx="7927848" cy="4667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EB08-F65D-4194-98E8-8631FEEFDFF8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09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8578-FC7A-420B-96C0-04F76EB0004A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54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ADA-DADA-4601-BB51-7118100479DD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31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0D3C-5F12-45B6-A2A8-81C4440C5B59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7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938-8CF3-4C05-AD82-B643BF4237F1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88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D8B0-9E98-465E-9C9C-368E4B9912D2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90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146A-AD1C-453A-B2F4-3007BCCACA42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4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BD8B-2932-409D-B2C7-5B8485DD78D7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373381" y="1421128"/>
            <a:ext cx="8397240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1"/>
          </p:nvPr>
        </p:nvSpPr>
        <p:spPr>
          <a:xfrm>
            <a:off x="612648" y="2331720"/>
            <a:ext cx="7927848" cy="384048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0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 bwMode="gray">
          <a:xfrm>
            <a:off x="373405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5"/>
          </p:nvPr>
        </p:nvSpPr>
        <p:spPr>
          <a:xfrm>
            <a:off x="365125" y="2278380"/>
            <a:ext cx="4122738" cy="397002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3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4"/>
          </p:nvPr>
        </p:nvSpPr>
        <p:spPr bwMode="gray">
          <a:xfrm>
            <a:off x="4655879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35"/>
          </p:nvPr>
        </p:nvSpPr>
        <p:spPr>
          <a:xfrm>
            <a:off x="4647565" y="2278380"/>
            <a:ext cx="4122738" cy="397002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3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4"/>
          </p:nvPr>
        </p:nvSpPr>
        <p:spPr bwMode="gray">
          <a:xfrm>
            <a:off x="373405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35"/>
          </p:nvPr>
        </p:nvSpPr>
        <p:spPr>
          <a:xfrm>
            <a:off x="365125" y="2278380"/>
            <a:ext cx="4122738" cy="397002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4655879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37"/>
          </p:nvPr>
        </p:nvSpPr>
        <p:spPr>
          <a:xfrm>
            <a:off x="4647565" y="2278380"/>
            <a:ext cx="4122738" cy="397002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8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/>
          </p:nvPr>
        </p:nvSpPr>
        <p:spPr bwMode="gray">
          <a:xfrm>
            <a:off x="373405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35"/>
          </p:nvPr>
        </p:nvSpPr>
        <p:spPr>
          <a:xfrm>
            <a:off x="365125" y="2278380"/>
            <a:ext cx="4122738" cy="397002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4655879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37"/>
          </p:nvPr>
        </p:nvSpPr>
        <p:spPr>
          <a:xfrm>
            <a:off x="4647565" y="227838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4655879" y="387476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39"/>
          </p:nvPr>
        </p:nvSpPr>
        <p:spPr>
          <a:xfrm>
            <a:off x="4647565" y="473202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373405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37"/>
          </p:nvPr>
        </p:nvSpPr>
        <p:spPr>
          <a:xfrm>
            <a:off x="365125" y="227838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373405" y="387476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39"/>
          </p:nvPr>
        </p:nvSpPr>
        <p:spPr>
          <a:xfrm>
            <a:off x="365125" y="4732020"/>
            <a:ext cx="4122738" cy="151638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40"/>
          </p:nvPr>
        </p:nvSpPr>
        <p:spPr bwMode="gray">
          <a:xfrm>
            <a:off x="4655879" y="1421128"/>
            <a:ext cx="4114799" cy="73533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Tx/>
              <a:buNone/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41"/>
          </p:nvPr>
        </p:nvSpPr>
        <p:spPr>
          <a:xfrm>
            <a:off x="4647565" y="2278380"/>
            <a:ext cx="4122738" cy="3970020"/>
          </a:xfrm>
        </p:spPr>
        <p:txBody>
          <a:bodyPr/>
          <a:lstStyle>
            <a:lvl1pPr marL="250825" indent="-250825">
              <a:spcBef>
                <a:spcPts val="1200"/>
              </a:spcBef>
              <a:defRPr sz="1800"/>
            </a:lvl1pPr>
            <a:lvl2pPr marL="579438" indent="-214313">
              <a:spcBef>
                <a:spcPts val="600"/>
              </a:spcBef>
              <a:defRPr sz="1600"/>
            </a:lvl2pPr>
            <a:lvl3pPr marL="898525" indent="-212725">
              <a:spcBef>
                <a:spcPts val="300"/>
              </a:spcBef>
              <a:defRPr sz="1400"/>
            </a:lvl3pPr>
            <a:lvl4pPr marL="1181100" indent="-149225">
              <a:spcBef>
                <a:spcPts val="150"/>
              </a:spcBef>
              <a:defRPr sz="1200"/>
            </a:lvl4pPr>
            <a:lvl5pPr marL="1409700" indent="-130175">
              <a:spcBef>
                <a:spcPts val="15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7045" y="1001828"/>
            <a:ext cx="8361152" cy="350865"/>
          </a:xfrm>
          <a:prstGeom prst="rect">
            <a:avLst/>
          </a:prstGeom>
          <a:noFill/>
        </p:spPr>
        <p:txBody>
          <a:bodyPr wrap="square" lIns="36576" tIns="36576" rIns="36576" bIns="36576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7044" y="6304995"/>
            <a:ext cx="7406640" cy="212366"/>
          </a:xfrm>
          <a:prstGeom prst="rect">
            <a:avLst/>
          </a:prstGeom>
        </p:spPr>
        <p:txBody>
          <a:bodyPr lIns="36576" tIns="36576" rIns="36576" bIns="36576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1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6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9.jpe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65973532"/>
              </p:ext>
            </p:extLst>
          </p:nvPr>
        </p:nvGraphicFramePr>
        <p:xfrm>
          <a:off x="1518" y="1592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7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" y="1592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_Projects\~Administrative Docs\Pfizer Brand\Pfizer-Logo-Blue-Gradien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59372" y="6370022"/>
            <a:ext cx="624206" cy="362986"/>
          </a:xfrm>
          <a:prstGeom prst="rect">
            <a:avLst/>
          </a:prstGeom>
          <a:noFill/>
        </p:spPr>
      </p:pic>
      <p:pic>
        <p:nvPicPr>
          <p:cNvPr id="13" name="Picture 95" descr="LOE text"/>
          <p:cNvPicPr>
            <a:picLocks noChangeAspect="1" noChangeArrowheads="1"/>
          </p:cNvPicPr>
          <p:nvPr/>
        </p:nvPicPr>
        <p:blipFill>
          <a:blip r:embed="rId19" cstate="print"/>
          <a:srcRect b="86250"/>
          <a:stretch>
            <a:fillRect/>
          </a:stretch>
        </p:blipFill>
        <p:spPr bwMode="auto">
          <a:xfrm>
            <a:off x="0" y="3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9007" y="6650723"/>
            <a:ext cx="181203" cy="161583"/>
          </a:xfrm>
          <a:prstGeom prst="rect">
            <a:avLst/>
          </a:prstGeom>
        </p:spPr>
        <p:txBody>
          <a:bodyPr wrap="none" lIns="18288" tIns="18288" rIns="18288" bIns="18288" anchor="ctr" anchorCtr="0">
            <a:spAutoFit/>
          </a:bodyPr>
          <a:lstStyle>
            <a:lvl1pPr marL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5C0926A-889A-463A-A5EA-682F15689EEF}" type="slidenum">
              <a:rPr>
                <a:solidFill>
                  <a:srgbClr val="093A80"/>
                </a:solidFill>
              </a:rPr>
              <a:pPr/>
              <a:t>‹#›</a:t>
            </a:fld>
            <a:endParaRPr dirty="0">
              <a:solidFill>
                <a:srgbClr val="093A8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 bwMode="gray">
          <a:xfrm>
            <a:off x="614597" y="1490472"/>
            <a:ext cx="7927848" cy="4670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2606040" y="121920"/>
            <a:ext cx="6217920" cy="7193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85" y="6630592"/>
            <a:ext cx="3275366" cy="2016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800" b="1" dirty="0" smtClean="0">
                <a:solidFill>
                  <a:srgbClr val="093A80"/>
                </a:solidFill>
                <a:latin typeface="Arial"/>
                <a:cs typeface="Arial" charset="0"/>
              </a:rPr>
              <a:t>STRICTLY CONFIDENTIAL </a:t>
            </a:r>
            <a:r>
              <a:rPr lang="en-US" sz="800" b="1" dirty="0">
                <a:solidFill>
                  <a:srgbClr val="093A80"/>
                </a:solidFill>
                <a:latin typeface="Arial"/>
                <a:cs typeface="Arial" charset="0"/>
              </a:rPr>
              <a:t>– FOR PFIZER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9451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58" r:id="rId11"/>
    <p:sldLayoutId id="21474837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ts val="600"/>
        </a:spcBef>
        <a:buNone/>
        <a:defRPr lang="en-US" sz="2400" b="1" kern="1200" baseline="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0" fontAlgn="base" latinLnBrk="0" hangingPunct="0">
        <a:lnSpc>
          <a:spcPct val="90000"/>
        </a:lnSpc>
        <a:spcBef>
          <a:spcPts val="2400"/>
        </a:spcBef>
        <a:spcAft>
          <a:spcPct val="0"/>
        </a:spcAft>
        <a:buClr>
          <a:schemeClr val="accent3"/>
        </a:buClr>
        <a:buSzPct val="90000"/>
        <a:buFont typeface="Wingdings" pitchFamily="2" charset="2"/>
        <a:buChar char=""/>
        <a:defRPr lang="en-US" sz="20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6588" indent="-241300" algn="l" defTabSz="914400" rtl="0" eaLnBrk="0" fontAlgn="base" latinLnBrk="0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3"/>
        </a:buClr>
        <a:buFont typeface="Wingdings" pitchFamily="2" charset="2"/>
        <a:buChar char=""/>
        <a:defRPr lang="en-US" sz="18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33463" indent="-231775" algn="l" defTabSz="914400" rtl="0" eaLnBrk="0" fontAlgn="base" latinLnBrk="0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3"/>
        </a:buClr>
        <a:buFont typeface="Arial" pitchFamily="34" charset="0"/>
        <a:buChar char="–"/>
        <a:defRPr lang="en-US" sz="16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03338" indent="-171450" algn="l" defTabSz="914400" rtl="0" eaLnBrk="0" fontAlgn="base" latinLnBrk="0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3"/>
        </a:buClr>
        <a:buFont typeface="Wingdings" pitchFamily="2" charset="2"/>
        <a:buChar char=""/>
        <a:defRPr lang="en-US" sz="14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66863" indent="-171450" algn="l" defTabSz="914400" rtl="0" eaLnBrk="0" fontAlgn="base" latinLnBrk="0" hangingPunct="0">
        <a:lnSpc>
          <a:spcPct val="90000"/>
        </a:lnSpc>
        <a:spcBef>
          <a:spcPts val="150"/>
        </a:spcBef>
        <a:spcAft>
          <a:spcPct val="0"/>
        </a:spcAft>
        <a:buClr>
          <a:schemeClr val="accent3"/>
        </a:buClr>
        <a:buFont typeface="Wingdings" pitchFamily="2" charset="2"/>
        <a:buChar char="§"/>
        <a:defRPr lang="en-US" sz="12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5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gray">
          <a:xfrm>
            <a:off x="217714" y="84138"/>
            <a:ext cx="7547429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95" rIns="0" bIns="455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title</a:t>
            </a:r>
          </a:p>
        </p:txBody>
      </p:sp>
      <p:sp>
        <p:nvSpPr>
          <p:cNvPr id="2053" name="Rectangle 1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gray">
          <a:xfrm>
            <a:off x="376472" y="1300167"/>
            <a:ext cx="8391071" cy="456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9950" name="pg num"/>
          <p:cNvSpPr>
            <a:spLocks noGrp="1" noChangeArrowheads="1"/>
          </p:cNvSpPr>
          <p:nvPr>
            <p:ph type="sldNum" sz="quarter" idx="4"/>
            <p:custDataLst>
              <p:tags r:id="rId9"/>
            </p:custDataLst>
          </p:nvPr>
        </p:nvSpPr>
        <p:spPr bwMode="gray">
          <a:xfrm>
            <a:off x="8548310" y="6581775"/>
            <a:ext cx="35529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buClrTx/>
              <a:buFontTx/>
              <a:buNone/>
              <a:defRPr sz="800" b="0">
                <a:solidFill>
                  <a:srgbClr val="007CC2"/>
                </a:solidFill>
              </a:defRPr>
            </a:lvl1pPr>
          </a:lstStyle>
          <a:p>
            <a:fld id="{C3F11281-0A56-4634-86D3-99477477FB43}" type="slidenum">
              <a:rPr lang="en-US" altLang="en-US">
                <a:cs typeface="Arial" charset="0"/>
              </a:rPr>
              <a:pPr/>
              <a:t>‹#›</a:t>
            </a:fld>
            <a:endParaRPr lang="en-US" altLang="en-US" dirty="0">
              <a:cs typeface="Arial" charset="0"/>
            </a:endParaRPr>
          </a:p>
        </p:txBody>
      </p:sp>
      <p:pic>
        <p:nvPicPr>
          <p:cNvPr id="7" name="Picture 2" descr="C:\_Projects\Administrative Docs\Pfizer Brand\Pfizer-Logo-Blue-Gradi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714" y="6248400"/>
            <a:ext cx="582084" cy="355414"/>
          </a:xfrm>
          <a:prstGeom prst="rect">
            <a:avLst/>
          </a:prstGeom>
          <a:noFill/>
        </p:spPr>
      </p:pic>
      <p:sp>
        <p:nvSpPr>
          <p:cNvPr id="8" name="doc id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515428" y="6591300"/>
            <a:ext cx="2975429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912813"/>
            <a:r>
              <a:rPr lang="en-US" sz="1000" b="1" dirty="0">
                <a:solidFill>
                  <a:srgbClr val="007CC2"/>
                </a:solidFill>
                <a:cs typeface="Arial" charset="0"/>
              </a:rPr>
              <a:t>Pfizer Internal Use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2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5" r:id="rId2"/>
    <p:sldLayoutId id="2147483756" r:id="rId3"/>
    <p:sldLayoutId id="2147483757" r:id="rId4"/>
    <p:sldLayoutId id="2147483684" r:id="rId5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CC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200" b="1">
          <a:solidFill>
            <a:srgbClr val="007CC2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0"/>
        </a:spcBef>
        <a:spcAft>
          <a:spcPct val="0"/>
        </a:spcAft>
        <a:buClr>
          <a:srgbClr val="007CC2"/>
        </a:buClr>
        <a:buFont typeface="Wingdings" pitchFamily="2" charset="2"/>
        <a:buChar char="§"/>
        <a:defRPr sz="1600">
          <a:solidFill>
            <a:srgbClr val="007CC2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Clr>
          <a:srgbClr val="007CC2"/>
        </a:buClr>
        <a:buFont typeface="Wingdings" pitchFamily="2" charset="2"/>
        <a:buChar char="w"/>
        <a:defRPr sz="1600">
          <a:solidFill>
            <a:srgbClr val="007CC2"/>
          </a:solidFill>
          <a:latin typeface="+mn-lt"/>
          <a:cs typeface="+mn-cs"/>
        </a:defRPr>
      </a:lvl3pPr>
      <a:lvl4pPr marL="1376363" indent="-233363" algn="l" rtl="0" eaLnBrk="0" fontAlgn="base" hangingPunct="0">
        <a:spcBef>
          <a:spcPct val="0"/>
        </a:spcBef>
        <a:spcAft>
          <a:spcPct val="0"/>
        </a:spcAft>
        <a:buClr>
          <a:srgbClr val="007CC2"/>
        </a:buClr>
        <a:buFont typeface="Arial" charset="0"/>
        <a:buChar char="–"/>
        <a:defRPr sz="1600">
          <a:solidFill>
            <a:srgbClr val="007CC2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7CC2"/>
        </a:buClr>
        <a:buFont typeface="Arial" pitchFamily="34" charset="0"/>
        <a:buChar char="•"/>
        <a:defRPr sz="1600">
          <a:solidFill>
            <a:srgbClr val="007CC2"/>
          </a:solidFill>
          <a:latin typeface="+mn-lt"/>
          <a:cs typeface="+mn-cs"/>
        </a:defRPr>
      </a:lvl5pPr>
      <a:lvl6pPr marL="2513013" indent="-227013" algn="l" rtl="0" fontAlgn="base">
        <a:spcBef>
          <a:spcPct val="0"/>
        </a:spcBef>
        <a:spcAft>
          <a:spcPct val="0"/>
        </a:spcAft>
        <a:buClr>
          <a:srgbClr val="009900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0"/>
        </a:spcBef>
        <a:spcAft>
          <a:spcPct val="0"/>
        </a:spcAft>
        <a:buClr>
          <a:srgbClr val="009900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0"/>
        </a:spcBef>
        <a:spcAft>
          <a:spcPct val="0"/>
        </a:spcAft>
        <a:buClr>
          <a:srgbClr val="009900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0"/>
        </a:spcBef>
        <a:spcAft>
          <a:spcPct val="0"/>
        </a:spcAft>
        <a:buClr>
          <a:srgbClr val="009900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222218269"/>
              </p:ext>
            </p:extLst>
          </p:nvPr>
        </p:nvGraphicFramePr>
        <p:xfrm>
          <a:off x="1516" y="1595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2" name="think-cell Slide" r:id="rId13" imgW="340" imgH="333" progId="TCLayout.ActiveDocument.1">
                  <p:embed/>
                </p:oleObj>
              </mc:Choice>
              <mc:Fallback>
                <p:oleObj name="think-cell Slide" r:id="rId13" imgW="340" imgH="33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16" y="1595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6" descr="C:\Documents and Settings\duczya\Desktop\WRD_PPT-0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76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</a:rPr>
              <a:t>Pfizer Confidential │ </a:t>
            </a:r>
            <a:fld id="{81DA1007-4D0B-4EB5-BFD3-62951E54D628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C78D-DF75-4600-ABB7-4263DAC96035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‹#›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8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371600"/>
            <a:ext cx="9677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Leveraging omics data in drug development </a:t>
            </a:r>
            <a:br>
              <a:rPr lang="en-US" sz="3600" dirty="0" smtClean="0"/>
            </a:br>
            <a:r>
              <a:rPr lang="en-US" sz="3600" dirty="0" smtClean="0"/>
              <a:t>– </a:t>
            </a:r>
            <a:r>
              <a:rPr lang="en-US" sz="3600" dirty="0"/>
              <a:t>get ready for the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505200"/>
            <a:ext cx="3124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Weidong Zhang</a:t>
            </a:r>
          </a:p>
          <a:p>
            <a:pPr marL="0" indent="0" algn="ctr">
              <a:buNone/>
            </a:pPr>
            <a:r>
              <a:rPr lang="en-US" sz="2800" dirty="0" smtClean="0"/>
              <a:t>Pfizer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Affymetrix® Mouse Diversity Genotyping Array </a:t>
            </a:r>
          </a:p>
          <a:p>
            <a:r>
              <a:rPr lang="en-US" sz="2400" dirty="0" smtClean="0"/>
              <a:t>581,672 SNPs</a:t>
            </a:r>
          </a:p>
          <a:p>
            <a:r>
              <a:rPr lang="en-US" sz="2400" dirty="0" smtClean="0"/>
              <a:t>244,840 polymorphic SNPs</a:t>
            </a:r>
          </a:p>
          <a:p>
            <a:r>
              <a:rPr lang="en-US" sz="2400" dirty="0" smtClean="0"/>
              <a:t>103,872 polymorphic SNPs kept </a:t>
            </a:r>
          </a:p>
          <a:p>
            <a:pPr lvl="1"/>
            <a:r>
              <a:rPr lang="en-US" sz="2000" dirty="0" smtClean="0"/>
              <a:t>MAF &gt; 0.02</a:t>
            </a:r>
          </a:p>
          <a:p>
            <a:pPr lvl="1"/>
            <a:r>
              <a:rPr lang="en-US" sz="2000" dirty="0" smtClean="0"/>
              <a:t>HWE chi-square &lt; 20</a:t>
            </a:r>
          </a:p>
          <a:p>
            <a:pPr lvl="1"/>
            <a:r>
              <a:rPr lang="en-US" sz="2000" dirty="0" smtClean="0"/>
              <a:t>% missing &lt; 40%</a:t>
            </a:r>
          </a:p>
          <a:p>
            <a:r>
              <a:rPr lang="en-US" sz="2400" dirty="0" smtClean="0"/>
              <a:t>Missing genotypes imputed by fastPhase</a:t>
            </a:r>
            <a:r>
              <a:rPr lang="en-US" sz="2400" dirty="0"/>
              <a:t> (</a:t>
            </a:r>
            <a:r>
              <a:rPr lang="en-US" sz="2400" dirty="0" smtClean="0"/>
              <a:t>Scheet and </a:t>
            </a:r>
            <a:r>
              <a:rPr lang="en-US" sz="2400" dirty="0"/>
              <a:t>Stephens</a:t>
            </a:r>
            <a:r>
              <a:rPr lang="en-US" sz="2400" dirty="0" smtClean="0"/>
              <a:t>, 2006)</a:t>
            </a:r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Arial" pitchFamily="34" charset="0"/>
              </a:rPr>
              <a:t>Single-locus genome scan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1148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rial" pitchFamily="34" charset="0"/>
              </a:rPr>
              <a:t>Additive &amp; Dominance model</a:t>
            </a:r>
          </a:p>
          <a:p>
            <a:pPr lvl="1"/>
            <a:r>
              <a:rPr lang="en-US" sz="2000" dirty="0" smtClean="0">
                <a:cs typeface="Arial" pitchFamily="34" charset="0"/>
              </a:rPr>
              <a:t>ANOVA test</a:t>
            </a:r>
          </a:p>
          <a:p>
            <a:r>
              <a:rPr lang="en-US" sz="2000" dirty="0" smtClean="0">
                <a:cs typeface="Arial" pitchFamily="34" charset="0"/>
              </a:rPr>
              <a:t>Additive model</a:t>
            </a:r>
          </a:p>
          <a:p>
            <a:pPr lvl="1"/>
            <a:r>
              <a:rPr lang="en-US" sz="2000" dirty="0" smtClean="0">
                <a:cs typeface="Arial" pitchFamily="34" charset="0"/>
              </a:rPr>
              <a:t>Linear trend test</a:t>
            </a:r>
          </a:p>
          <a:p>
            <a:pPr lvl="1"/>
            <a:r>
              <a:rPr lang="en-US" sz="2000" dirty="0" smtClean="0">
                <a:cs typeface="Arial" pitchFamily="34" charset="0"/>
              </a:rPr>
              <a:t>Efficient Mixed-Model Association (EMMA) (Kang et al, 2008)</a:t>
            </a:r>
          </a:p>
          <a:p>
            <a:pPr lvl="1">
              <a:buNone/>
            </a:pPr>
            <a:r>
              <a:rPr lang="en-US" sz="2000" dirty="0" smtClean="0">
                <a:cs typeface="Arial" pitchFamily="34" charset="0"/>
              </a:rPr>
              <a:t>				y = X</a:t>
            </a:r>
            <a:r>
              <a:rPr lang="el-GR" sz="2000" dirty="0" smtClean="0">
                <a:cs typeface="Arial" pitchFamily="34" charset="0"/>
              </a:rPr>
              <a:t>β</a:t>
            </a:r>
            <a:r>
              <a:rPr lang="en-US" sz="2000" dirty="0" smtClean="0">
                <a:cs typeface="Arial" pitchFamily="34" charset="0"/>
              </a:rPr>
              <a:t> + Zu + e</a:t>
            </a:r>
          </a:p>
          <a:p>
            <a:pPr lvl="1">
              <a:buNone/>
            </a:pPr>
            <a:r>
              <a:rPr lang="en-US" sz="2000" dirty="0" smtClean="0">
                <a:cs typeface="Arial" pitchFamily="34" charset="0"/>
              </a:rPr>
              <a:t>			</a:t>
            </a:r>
          </a:p>
          <a:p>
            <a:pPr lvl="1">
              <a:buNone/>
            </a:pPr>
            <a:r>
              <a:rPr lang="en-US" sz="2000" dirty="0" smtClean="0">
                <a:cs typeface="Arial" pitchFamily="34" charset="0"/>
              </a:rPr>
              <a:t>	</a:t>
            </a:r>
          </a:p>
          <a:p>
            <a:pPr lvl="1">
              <a:buNone/>
            </a:pPr>
            <a:r>
              <a:rPr lang="en-US" sz="2000" dirty="0" smtClean="0">
                <a:cs typeface="Arial" pitchFamily="34" charset="0"/>
              </a:rPr>
              <a:t>			where y = 288 x 1 vector of phenotypes;</a:t>
            </a:r>
          </a:p>
          <a:p>
            <a:pPr lvl="1">
              <a:buNone/>
            </a:pPr>
            <a:r>
              <a:rPr lang="en-US" sz="2000" dirty="0" smtClean="0">
                <a:cs typeface="Arial" pitchFamily="34" charset="0"/>
              </a:rPr>
              <a:t>		         	           </a:t>
            </a:r>
            <a:r>
              <a:rPr lang="el-GR" sz="2000" dirty="0" smtClean="0">
                <a:cs typeface="Arial" pitchFamily="34" charset="0"/>
              </a:rPr>
              <a:t>β</a:t>
            </a:r>
            <a:r>
              <a:rPr lang="en-US" sz="2000" dirty="0" smtClean="0">
                <a:cs typeface="Arial" pitchFamily="34" charset="0"/>
              </a:rPr>
              <a:t> =  additive fixed effect of a SNP;   </a:t>
            </a:r>
          </a:p>
          <a:p>
            <a:pPr lvl="1">
              <a:buNone/>
            </a:pPr>
            <a:r>
              <a:rPr lang="en-US" sz="2000" dirty="0" smtClean="0">
                <a:cs typeface="Arial" pitchFamily="34" charset="0"/>
              </a:rPr>
              <a:t>	    	           u = random effects from individual genetic background;  </a:t>
            </a:r>
          </a:p>
          <a:p>
            <a:pPr lvl="1">
              <a:buNone/>
            </a:pPr>
            <a:r>
              <a:rPr lang="en-US" sz="2000" dirty="0" smtClean="0">
                <a:cs typeface="Arial" pitchFamily="34" charset="0"/>
              </a:rPr>
              <a:t>		           	           e = residuals;</a:t>
            </a:r>
          </a:p>
          <a:p>
            <a:pPr>
              <a:buNone/>
            </a:pPr>
            <a:endParaRPr lang="en-US" sz="2000" dirty="0" smtClean="0"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cs typeface="Arial" pitchFamily="34" charset="0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3810000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y ~ MVN(X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∑)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124200" y="41572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∑ = ZKZ’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+ I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 σ 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11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itchFamily="34" charset="0"/>
              </a:rPr>
              <a:t>Genome-wide threshold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Arial" pitchFamily="34" charset="0"/>
              </a:rPr>
              <a:t>Permutation (Churchill and Dorge, 1994)</a:t>
            </a:r>
          </a:p>
          <a:p>
            <a:r>
              <a:rPr lang="en-US" sz="2400" dirty="0" smtClean="0">
                <a:cs typeface="Arial" pitchFamily="34" charset="0"/>
              </a:rPr>
              <a:t>Simulation</a:t>
            </a: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marL="342900" lvl="2" indent="-342900" algn="ctr">
              <a:buNone/>
            </a:pPr>
            <a:r>
              <a:rPr lang="en-US" sz="2000" dirty="0" smtClean="0">
                <a:cs typeface="Arial" pitchFamily="34" charset="0"/>
              </a:rPr>
              <a:t>y' ~ </a:t>
            </a:r>
            <a:r>
              <a:rPr lang="en-US" sz="2000" i="1" dirty="0" smtClean="0">
                <a:cs typeface="Arial" pitchFamily="34" charset="0"/>
              </a:rPr>
              <a:t>MVN(µ, K</a:t>
            </a:r>
            <a:r>
              <a:rPr lang="el-GR" sz="2000" i="1" dirty="0" smtClean="0">
                <a:cs typeface="Arial" pitchFamily="34" charset="0"/>
              </a:rPr>
              <a:t> σ</a:t>
            </a:r>
            <a:r>
              <a:rPr lang="en-US" sz="2000" i="1" baseline="-25000" dirty="0" smtClean="0">
                <a:cs typeface="Arial" pitchFamily="34" charset="0"/>
              </a:rPr>
              <a:t>g</a:t>
            </a:r>
            <a:r>
              <a:rPr lang="en-US" sz="2000" i="1" dirty="0" smtClean="0">
                <a:cs typeface="Arial" pitchFamily="34" charset="0"/>
              </a:rPr>
              <a:t> + I</a:t>
            </a:r>
            <a:r>
              <a:rPr lang="en-US" sz="2000" i="1" baseline="-25000" dirty="0" smtClean="0">
                <a:cs typeface="Arial" pitchFamily="34" charset="0"/>
              </a:rPr>
              <a:t>e</a:t>
            </a:r>
            <a:r>
              <a:rPr lang="el-GR" sz="2000" i="1" dirty="0" smtClean="0">
                <a:cs typeface="Arial" pitchFamily="34" charset="0"/>
              </a:rPr>
              <a:t>σ</a:t>
            </a:r>
            <a:r>
              <a:rPr lang="en-US" sz="2000" i="1" baseline="-25000" dirty="0" smtClean="0">
                <a:cs typeface="Arial" pitchFamily="34" charset="0"/>
              </a:rPr>
              <a:t>e</a:t>
            </a:r>
            <a:r>
              <a:rPr lang="en-US" sz="2000" i="1" dirty="0" smtClean="0">
                <a:cs typeface="Arial" pitchFamily="34" charset="0"/>
              </a:rPr>
              <a:t>)</a:t>
            </a:r>
            <a:endParaRPr lang="en-US" sz="2000" dirty="0" smtClean="0">
              <a:cs typeface="Arial" pitchFamily="34" charset="0"/>
            </a:endParaRPr>
          </a:p>
          <a:p>
            <a:pPr marL="342900" lvl="2" indent="-342900" algn="ctr">
              <a:buNone/>
            </a:pPr>
            <a:endParaRPr lang="en-US" sz="2000" dirty="0" smtClean="0">
              <a:cs typeface="Arial" pitchFamily="34" charset="0"/>
            </a:endParaRPr>
          </a:p>
          <a:p>
            <a:pPr lvl="1"/>
            <a:r>
              <a:rPr lang="en-US" sz="2000" dirty="0" smtClean="0">
                <a:cs typeface="Arial" pitchFamily="34" charset="0"/>
              </a:rPr>
              <a:t>Replace the simulated values with observed values in a manner that preserved the rank order of the simulated values</a:t>
            </a:r>
          </a:p>
          <a:p>
            <a:pPr lvl="1"/>
            <a:r>
              <a:rPr lang="en-US" sz="2000" dirty="0" smtClean="0">
                <a:cs typeface="Arial" pitchFamily="34" charset="0"/>
              </a:rPr>
              <a:t>Repeat for 100 samples</a:t>
            </a:r>
          </a:p>
          <a:p>
            <a:pPr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12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7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Genome scan</a:t>
            </a:r>
            <a:endParaRPr lang="en-US" sz="3200" dirty="0">
              <a:latin typeface="Helvetic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934200" y="5562600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+mn-lt"/>
                <a:cs typeface="Arial" pitchFamily="34" charset="0"/>
              </a:rPr>
              <a:t>Zhang et al, 2012</a:t>
            </a:r>
            <a:endParaRPr lang="en-US" sz="1000" dirty="0">
              <a:latin typeface="+mn-lt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13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itchFamily="34" charset="0"/>
              </a:rPr>
              <a:t>Multilocus models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cs typeface="Arial" pitchFamily="34" charset="0"/>
              </a:rPr>
              <a:t>Forward stepwise regression with resampling </a:t>
            </a:r>
          </a:p>
          <a:p>
            <a:pPr lvl="1"/>
            <a:r>
              <a:rPr lang="en-US" sz="2000" dirty="0" smtClean="0">
                <a:cs typeface="Arial" pitchFamily="34" charset="0"/>
              </a:rPr>
              <a:t>For each phenotype, bootstrap the 288 animals</a:t>
            </a:r>
          </a:p>
          <a:p>
            <a:pPr lvl="1"/>
            <a:r>
              <a:rPr lang="en-US" sz="2000" dirty="0" smtClean="0">
                <a:cs typeface="Arial" pitchFamily="34" charset="0"/>
              </a:rPr>
              <a:t>Repeat 100 bootstrap samples</a:t>
            </a:r>
          </a:p>
          <a:p>
            <a:r>
              <a:rPr lang="en-US" sz="2400" dirty="0" smtClean="0">
                <a:cs typeface="Arial" pitchFamily="34" charset="0"/>
              </a:rPr>
              <a:t>Resample model inclusion probabilities (RMIP) </a:t>
            </a:r>
          </a:p>
          <a:p>
            <a:pPr algn="ctr">
              <a:buNone/>
            </a:pPr>
            <a:endParaRPr lang="en-US" sz="2000" dirty="0" smtClean="0">
              <a:cs typeface="Arial" pitchFamily="34" charset="0"/>
            </a:endParaRPr>
          </a:p>
          <a:p>
            <a:pPr algn="ctr">
              <a:buNone/>
            </a:pPr>
            <a:r>
              <a:rPr lang="en-US" sz="2000" i="1" dirty="0" smtClean="0">
                <a:cs typeface="Arial" pitchFamily="34" charset="0"/>
              </a:rPr>
              <a:t>RMIP</a:t>
            </a:r>
            <a:r>
              <a:rPr lang="en-US" sz="2000" i="1" baseline="-25000" dirty="0" smtClean="0">
                <a:cs typeface="Arial" pitchFamily="34" charset="0"/>
              </a:rPr>
              <a:t>m</a:t>
            </a:r>
            <a:r>
              <a:rPr lang="en-US" sz="2000" i="1" dirty="0" smtClean="0">
                <a:cs typeface="Arial" pitchFamily="34" charset="0"/>
              </a:rPr>
              <a:t>= </a:t>
            </a:r>
            <a:r>
              <a:rPr lang="en-US" sz="2000" i="1" dirty="0" smtClean="0">
                <a:cs typeface="Arial" pitchFamily="34" charset="0"/>
                <a:sym typeface="Symbol"/>
              </a:rPr>
              <a:t> I</a:t>
            </a:r>
            <a:r>
              <a:rPr lang="en-US" sz="2000" i="1" baseline="-25000" dirty="0" smtClean="0">
                <a:cs typeface="Arial" pitchFamily="34" charset="0"/>
                <a:sym typeface="Symbol"/>
              </a:rPr>
              <a:t>rm</a:t>
            </a:r>
            <a:r>
              <a:rPr lang="en-US" sz="2000" i="1" dirty="0" smtClean="0">
                <a:cs typeface="Arial" pitchFamily="34" charset="0"/>
              </a:rPr>
              <a:t>/R</a:t>
            </a:r>
          </a:p>
          <a:p>
            <a:pPr algn="ctr">
              <a:buNone/>
            </a:pPr>
            <a:endParaRPr lang="en-US" sz="2000" i="1" dirty="0" smtClean="0">
              <a:cs typeface="Arial" pitchFamily="34" charset="0"/>
            </a:endParaRPr>
          </a:p>
          <a:p>
            <a:pPr lvl="1">
              <a:buNone/>
            </a:pPr>
            <a:r>
              <a:rPr lang="en-US" sz="1400" i="1" dirty="0" smtClean="0">
                <a:cs typeface="Arial" pitchFamily="34" charset="0"/>
                <a:sym typeface="Symbol"/>
              </a:rPr>
              <a:t>			</a:t>
            </a:r>
            <a:r>
              <a:rPr lang="en-US" sz="1200" i="1" dirty="0" smtClean="0">
                <a:cs typeface="Arial" pitchFamily="34" charset="0"/>
                <a:sym typeface="Symbol"/>
              </a:rPr>
              <a:t>I</a:t>
            </a:r>
            <a:r>
              <a:rPr lang="en-US" sz="1200" i="1" baseline="-25000" dirty="0" smtClean="0">
                <a:cs typeface="Arial" pitchFamily="34" charset="0"/>
                <a:sym typeface="Symbol"/>
              </a:rPr>
              <a:t>rm</a:t>
            </a:r>
            <a:r>
              <a:rPr lang="en-US" sz="1200" i="1" dirty="0" smtClean="0">
                <a:cs typeface="Arial" pitchFamily="34" charset="0"/>
                <a:sym typeface="Symbol"/>
              </a:rPr>
              <a:t> = 1 if at least one SNP within ± 2Mb of SNP m was included in the model of sample r</a:t>
            </a:r>
          </a:p>
          <a:p>
            <a:pPr lvl="1">
              <a:buNone/>
            </a:pPr>
            <a:r>
              <a:rPr lang="en-US" sz="1200" i="1" dirty="0" smtClean="0">
                <a:cs typeface="Arial" pitchFamily="34" charset="0"/>
                <a:sym typeface="Symbol"/>
              </a:rPr>
              <a:t>     			     = 0 otherwise</a:t>
            </a:r>
            <a:endParaRPr lang="en-US" sz="1200" dirty="0" smtClean="0"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4200" y="5638800"/>
            <a:ext cx="1418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Valdar et al 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14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07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itchFamily="34" charset="0"/>
              </a:rPr>
              <a:t>Genome-wide RMIP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00" y="5410201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+mn-lt"/>
                <a:cs typeface="Arial" pitchFamily="34" charset="0"/>
              </a:rPr>
              <a:t>Zhang et al, 2012</a:t>
            </a:r>
            <a:endParaRPr lang="en-US" sz="1000" dirty="0">
              <a:latin typeface="+mn-lt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15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itchFamily="34" charset="0"/>
              </a:rPr>
              <a:t>RMIP for HDL on Chr1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38800" y="5562600"/>
            <a:ext cx="1267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+mn-lt"/>
                <a:cs typeface="Arial" pitchFamily="34" charset="0"/>
              </a:rPr>
              <a:t>Zhang et al, 2012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16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itchFamily="34" charset="0"/>
              </a:rPr>
              <a:t>Precision of QTL location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cs typeface="Arial" pitchFamily="34" charset="0"/>
              </a:rPr>
              <a:t>Precision of QTL mapping in outbred mice</a:t>
            </a:r>
          </a:p>
          <a:p>
            <a:r>
              <a:rPr lang="en-US" sz="2400" dirty="0" smtClean="0">
                <a:cs typeface="Arial" pitchFamily="34" charset="0"/>
              </a:rPr>
              <a:t>Estimate precision by simulations</a:t>
            </a:r>
          </a:p>
          <a:p>
            <a:pPr lvl="1"/>
            <a:r>
              <a:rPr lang="en-US" sz="1800" dirty="0" smtClean="0">
                <a:cs typeface="Arial" pitchFamily="34" charset="0"/>
              </a:rPr>
              <a:t>Randomly pick a SNP R from genome</a:t>
            </a:r>
          </a:p>
          <a:p>
            <a:pPr lvl="1"/>
            <a:r>
              <a:rPr lang="en-US" sz="1800" dirty="0" smtClean="0">
                <a:cs typeface="Arial" pitchFamily="34" charset="0"/>
              </a:rPr>
              <a:t>Record location of SNP R</a:t>
            </a:r>
          </a:p>
          <a:p>
            <a:pPr lvl="1"/>
            <a:r>
              <a:rPr lang="en-US" sz="1800" dirty="0" smtClean="0">
                <a:cs typeface="Arial" pitchFamily="34" charset="0"/>
              </a:rPr>
              <a:t>Simulate phenotype using the expected phenotype with the same correlation matrix among animals as for the QTL</a:t>
            </a:r>
          </a:p>
          <a:p>
            <a:pPr lvl="1" algn="ctr">
              <a:buNone/>
            </a:pPr>
            <a:endParaRPr lang="en-US" sz="1600" i="1" dirty="0" smtClean="0">
              <a:cs typeface="Arial" pitchFamily="34" charset="0"/>
            </a:endParaRPr>
          </a:p>
          <a:p>
            <a:pPr lvl="1" algn="ctr">
              <a:buNone/>
            </a:pPr>
            <a:r>
              <a:rPr lang="en-US" sz="1600" i="1" dirty="0" smtClean="0">
                <a:cs typeface="Arial" pitchFamily="34" charset="0"/>
              </a:rPr>
              <a:t>Y</a:t>
            </a:r>
            <a:r>
              <a:rPr lang="en-US" sz="1600" dirty="0" smtClean="0">
                <a:cs typeface="Arial" pitchFamily="34" charset="0"/>
              </a:rPr>
              <a:t> ~ </a:t>
            </a:r>
            <a:r>
              <a:rPr lang="en-US" sz="1600" i="1" dirty="0" smtClean="0">
                <a:cs typeface="Arial" pitchFamily="34" charset="0"/>
              </a:rPr>
              <a:t>MVN</a:t>
            </a:r>
            <a:r>
              <a:rPr lang="en-US" sz="1600" dirty="0" smtClean="0">
                <a:cs typeface="Arial" pitchFamily="34" charset="0"/>
              </a:rPr>
              <a:t>(</a:t>
            </a:r>
            <a:r>
              <a:rPr lang="en-US" sz="1600" i="1" dirty="0" smtClean="0">
                <a:cs typeface="Arial" pitchFamily="34" charset="0"/>
              </a:rPr>
              <a:t>µ, </a:t>
            </a:r>
            <a:r>
              <a:rPr lang="en-US" sz="1600" dirty="0" smtClean="0">
                <a:cs typeface="Arial" pitchFamily="34" charset="0"/>
              </a:rPr>
              <a:t>∑)</a:t>
            </a:r>
          </a:p>
          <a:p>
            <a:pPr lvl="2" algn="ctr">
              <a:buNone/>
            </a:pPr>
            <a:endParaRPr lang="en-US" sz="1600" dirty="0" smtClean="0">
              <a:cs typeface="Arial" pitchFamily="34" charset="0"/>
            </a:endParaRPr>
          </a:p>
          <a:p>
            <a:pPr lvl="2" algn="ctr">
              <a:buNone/>
            </a:pPr>
            <a:r>
              <a:rPr lang="en-US" sz="1600" dirty="0" smtClean="0">
                <a:cs typeface="Arial" pitchFamily="34" charset="0"/>
              </a:rPr>
              <a:t>Where </a:t>
            </a:r>
            <a:r>
              <a:rPr lang="en-US" sz="1600" i="1" dirty="0" smtClean="0">
                <a:cs typeface="Arial" pitchFamily="34" charset="0"/>
              </a:rPr>
              <a:t>µ defines QTL effect</a:t>
            </a:r>
            <a:endParaRPr lang="en-US" sz="1600" dirty="0" smtClean="0">
              <a:cs typeface="Arial" pitchFamily="34" charset="0"/>
            </a:endParaRPr>
          </a:p>
          <a:p>
            <a:pPr lvl="2" algn="ctr">
              <a:buNone/>
            </a:pPr>
            <a:r>
              <a:rPr lang="en-US" sz="1600" dirty="0" smtClean="0">
                <a:cs typeface="Arial" pitchFamily="34" charset="0"/>
              </a:rPr>
              <a:t>	</a:t>
            </a:r>
          </a:p>
          <a:p>
            <a:pPr lvl="2" algn="ctr">
              <a:buNone/>
            </a:pPr>
            <a:r>
              <a:rPr lang="en-US" sz="1600" dirty="0" smtClean="0">
                <a:cs typeface="Arial" pitchFamily="34" charset="0"/>
              </a:rPr>
              <a:t>	</a:t>
            </a:r>
            <a:r>
              <a:rPr lang="en-US" sz="1600" i="1" dirty="0" smtClean="0">
                <a:cs typeface="Arial" pitchFamily="34" charset="0"/>
              </a:rPr>
              <a:t>∑  = Kinship*</a:t>
            </a:r>
            <a:r>
              <a:rPr lang="el-GR" sz="1600" i="1" dirty="0" smtClean="0">
                <a:cs typeface="Arial" pitchFamily="34" charset="0"/>
              </a:rPr>
              <a:t>σ</a:t>
            </a:r>
            <a:r>
              <a:rPr lang="en-US" sz="1600" i="1" baseline="-25000" dirty="0" smtClean="0">
                <a:cs typeface="Arial" pitchFamily="34" charset="0"/>
              </a:rPr>
              <a:t>g</a:t>
            </a:r>
            <a:r>
              <a:rPr lang="en-US" sz="1600" i="1" dirty="0" smtClean="0">
                <a:cs typeface="Arial" pitchFamily="34" charset="0"/>
              </a:rPr>
              <a:t> + Ie*</a:t>
            </a:r>
            <a:r>
              <a:rPr lang="el-GR" sz="1600" i="1" dirty="0" smtClean="0">
                <a:cs typeface="Arial" pitchFamily="34" charset="0"/>
              </a:rPr>
              <a:t> σ</a:t>
            </a:r>
            <a:r>
              <a:rPr lang="en-US" sz="1600" i="1" baseline="-25000" dirty="0" smtClean="0">
                <a:cs typeface="Arial" pitchFamily="34" charset="0"/>
              </a:rPr>
              <a:t>e</a:t>
            </a: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lvl="1"/>
            <a:r>
              <a:rPr lang="en-US" sz="1800" dirty="0" smtClean="0">
                <a:cs typeface="Arial" pitchFamily="34" charset="0"/>
              </a:rPr>
              <a:t>Repeat for 1000 times</a:t>
            </a:r>
          </a:p>
          <a:p>
            <a:pPr lvl="2">
              <a:buNone/>
            </a:pPr>
            <a:endParaRPr lang="en-US" sz="1800" i="1" dirty="0" smtClean="0"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17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2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itchFamily="34" charset="0"/>
              </a:rPr>
              <a:t>Precision plot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18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04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omics technology in drug discovery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762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Preclinical</a:t>
            </a:r>
          </a:p>
        </p:txBody>
      </p:sp>
      <p:sp>
        <p:nvSpPr>
          <p:cNvPr id="8" name="Pentagon 7"/>
          <p:cNvSpPr/>
          <p:nvPr/>
        </p:nvSpPr>
        <p:spPr>
          <a:xfrm>
            <a:off x="2667000" y="2270125"/>
            <a:ext cx="1828800" cy="1143000"/>
          </a:xfrm>
          <a:prstGeom prst="homePlate">
            <a:avLst/>
          </a:prstGeom>
          <a:solidFill>
            <a:srgbClr val="09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FIH/POM</a:t>
            </a:r>
          </a:p>
        </p:txBody>
      </p:sp>
      <p:sp>
        <p:nvSpPr>
          <p:cNvPr id="9" name="Pentagon 8"/>
          <p:cNvSpPr/>
          <p:nvPr/>
        </p:nvSpPr>
        <p:spPr>
          <a:xfrm>
            <a:off x="4572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 II</a:t>
            </a:r>
          </a:p>
        </p:txBody>
      </p:sp>
      <p:sp>
        <p:nvSpPr>
          <p:cNvPr id="10" name="Pentagon 9"/>
          <p:cNvSpPr/>
          <p:nvPr/>
        </p:nvSpPr>
        <p:spPr>
          <a:xfrm>
            <a:off x="6477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 III/IV</a:t>
            </a: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7086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Drug response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394652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Safety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4327525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Disease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biomarker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81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Drug response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433919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Safety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4708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Pharmacology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3958193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Dose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292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00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565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Pharmacology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395819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Dose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response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87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1371600" y="3958193"/>
            <a:ext cx="113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Toxicology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565525"/>
            <a:ext cx="167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Target discovery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omics technology</a:t>
            </a:r>
          </a:p>
          <a:p>
            <a:r>
              <a:rPr lang="en-US" dirty="0" smtClean="0"/>
              <a:t>Application of omics in drug discovery</a:t>
            </a:r>
          </a:p>
          <a:p>
            <a:r>
              <a:rPr lang="en-US" dirty="0" smtClean="0"/>
              <a:t>Case studies from pre-clinical to phase II/III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838200"/>
          </a:xfrm>
        </p:spPr>
        <p:txBody>
          <a:bodyPr/>
          <a:lstStyle/>
          <a:p>
            <a:r>
              <a:rPr lang="en-US" dirty="0"/>
              <a:t>Proof of Mechanism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46527" y="2362200"/>
            <a:ext cx="914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37127" y="2362200"/>
            <a:ext cx="914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03927" y="2362200"/>
            <a:ext cx="914400" cy="2057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946527" y="1295400"/>
            <a:ext cx="29718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6527" y="24500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Pillar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127" y="24384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Pillar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8340" y="24500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Pillar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6820" y="313438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Adequate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Exposure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7127" y="3124200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Adequate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Binding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7727" y="312420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Adequate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Pharm. Eff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7227" y="1524000"/>
            <a:ext cx="10567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POC</a:t>
            </a:r>
          </a:p>
          <a:p>
            <a:r>
              <a:rPr lang="en-US" dirty="0"/>
              <a:t>Success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4648200"/>
            <a:ext cx="7254548" cy="457200"/>
          </a:xfrm>
          <a:prstGeom prst="rect">
            <a:avLst/>
          </a:prstGeom>
          <a:solidFill>
            <a:srgbClr val="5F9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POM Success = Totality of Data</a:t>
            </a:r>
          </a:p>
        </p:txBody>
      </p:sp>
      <p:sp>
        <p:nvSpPr>
          <p:cNvPr id="19" name="Chevron 18"/>
          <p:cNvSpPr/>
          <p:nvPr/>
        </p:nvSpPr>
        <p:spPr>
          <a:xfrm>
            <a:off x="1066800" y="5257800"/>
            <a:ext cx="1932432" cy="484632"/>
          </a:xfrm>
          <a:prstGeom prst="chevron">
            <a:avLst/>
          </a:prstGeom>
          <a:solidFill>
            <a:srgbClr val="A9D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Literature</a:t>
            </a:r>
          </a:p>
        </p:txBody>
      </p:sp>
      <p:sp>
        <p:nvSpPr>
          <p:cNvPr id="20" name="Chevron 19"/>
          <p:cNvSpPr/>
          <p:nvPr/>
        </p:nvSpPr>
        <p:spPr>
          <a:xfrm>
            <a:off x="3630168" y="5257800"/>
            <a:ext cx="1932432" cy="484632"/>
          </a:xfrm>
          <a:prstGeom prst="chevron">
            <a:avLst/>
          </a:prstGeom>
          <a:solidFill>
            <a:srgbClr val="93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Preclinical</a:t>
            </a:r>
          </a:p>
        </p:txBody>
      </p:sp>
      <p:sp>
        <p:nvSpPr>
          <p:cNvPr id="21" name="Chevron 20"/>
          <p:cNvSpPr/>
          <p:nvPr/>
        </p:nvSpPr>
        <p:spPr>
          <a:xfrm>
            <a:off x="6248400" y="5257800"/>
            <a:ext cx="1905000" cy="484632"/>
          </a:xfrm>
          <a:prstGeom prst="chevron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3565" y="4572000"/>
            <a:ext cx="8430087" cy="1246632"/>
          </a:xfrm>
          <a:prstGeom prst="rect">
            <a:avLst/>
          </a:prstGeom>
          <a:noFill/>
          <a:ln>
            <a:solidFill>
              <a:srgbClr val="3DB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20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Biomarkers are essential to POM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Single biomarker</a:t>
            </a:r>
          </a:p>
          <a:p>
            <a:r>
              <a:rPr lang="en-US" altLang="en-US" dirty="0"/>
              <a:t>Multiple biomarkers</a:t>
            </a:r>
          </a:p>
          <a:p>
            <a:r>
              <a:rPr lang="en-US" altLang="en-US" dirty="0"/>
              <a:t>Global biomarkers (Omics)</a:t>
            </a:r>
          </a:p>
          <a:p>
            <a:pPr marL="742950" lvl="2" indent="-342900"/>
            <a:r>
              <a:rPr lang="en-US" dirty="0" smtClean="0"/>
              <a:t>Transcriptomics</a:t>
            </a:r>
            <a:endParaRPr lang="en-US" dirty="0"/>
          </a:p>
          <a:p>
            <a:pPr marL="742950" lvl="2" indent="-342900"/>
            <a:r>
              <a:rPr lang="en-US" dirty="0"/>
              <a:t>Proteomics</a:t>
            </a:r>
          </a:p>
          <a:p>
            <a:pPr marL="742950" lvl="2" indent="-342900"/>
            <a:r>
              <a:rPr lang="en-US" dirty="0" smtClean="0"/>
              <a:t>Metabolomics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21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65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/>
              <a:t>Transcriptomics </a:t>
            </a:r>
            <a:r>
              <a:rPr lang="en-US" altLang="en-US" sz="3600" dirty="0"/>
              <a:t>biomarker </a:t>
            </a:r>
            <a:r>
              <a:rPr lang="en-US" sz="3600" dirty="0"/>
              <a:t>may provide new opportunities </a:t>
            </a:r>
            <a:r>
              <a:rPr lang="en-US" altLang="en-US" sz="3600" dirty="0"/>
              <a:t>for POM </a:t>
            </a:r>
            <a:r>
              <a:rPr lang="en-US" altLang="en-US" sz="3600" dirty="0" smtClean="0"/>
              <a:t>success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ct val="20000"/>
              </a:spcAft>
            </a:pPr>
            <a:r>
              <a:rPr lang="en-US" sz="2800" dirty="0" smtClean="0"/>
              <a:t>Proximal </a:t>
            </a:r>
            <a:r>
              <a:rPr lang="en-US" sz="2800" dirty="0"/>
              <a:t>measurement of target activities</a:t>
            </a:r>
          </a:p>
          <a:p>
            <a:r>
              <a:rPr lang="en-US" sz="2800" dirty="0"/>
              <a:t> Mature and affordable technologies</a:t>
            </a:r>
          </a:p>
          <a:p>
            <a:r>
              <a:rPr lang="en-US" sz="2800" dirty="0"/>
              <a:t> Easy to access</a:t>
            </a:r>
          </a:p>
          <a:p>
            <a:r>
              <a:rPr lang="en-US" sz="2800" dirty="0"/>
              <a:t> High repeatability and reproducibility</a:t>
            </a:r>
          </a:p>
          <a:p>
            <a:pPr>
              <a:spcBef>
                <a:spcPct val="0"/>
              </a:spcBef>
              <a:spcAft>
                <a:spcPct val="20000"/>
              </a:spcAft>
              <a:buNone/>
            </a:pPr>
            <a:endParaRPr lang="en-US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22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75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/>
              <a:t>Key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ct val="20000"/>
              </a:spcAft>
            </a:pPr>
            <a:r>
              <a:rPr lang="en-US" dirty="0" smtClean="0"/>
              <a:t>How do we select genes?</a:t>
            </a:r>
          </a:p>
          <a:p>
            <a:pPr algn="just">
              <a:spcBef>
                <a:spcPct val="0"/>
              </a:spcBef>
              <a:spcAft>
                <a:spcPct val="20000"/>
              </a:spcAft>
            </a:pPr>
            <a:r>
              <a:rPr lang="en-US" dirty="0" smtClean="0"/>
              <a:t>How do we use multiple genes to make a decision?</a:t>
            </a:r>
          </a:p>
          <a:p>
            <a:pPr algn="just">
              <a:spcBef>
                <a:spcPct val="0"/>
              </a:spcBef>
              <a:spcAft>
                <a:spcPct val="20000"/>
              </a:spcAft>
            </a:pPr>
            <a:r>
              <a:rPr lang="en-US" dirty="0" smtClean="0"/>
              <a:t>What are the metrics?</a:t>
            </a:r>
          </a:p>
          <a:p>
            <a:pPr>
              <a:spcBef>
                <a:spcPct val="0"/>
              </a:spcBef>
              <a:spcAft>
                <a:spcPct val="2000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23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33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select genes?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2971800"/>
            <a:ext cx="3505200" cy="589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FDR </a:t>
            </a:r>
            <a:r>
              <a:rPr lang="en-US" sz="1600" dirty="0" smtClean="0"/>
              <a:t>protected statistical testing</a:t>
            </a:r>
            <a:endParaRPr lang="en-US" sz="1600" dirty="0"/>
          </a:p>
        </p:txBody>
      </p:sp>
      <p:sp>
        <p:nvSpPr>
          <p:cNvPr id="3" name="Pentagon 2"/>
          <p:cNvSpPr/>
          <p:nvPr/>
        </p:nvSpPr>
        <p:spPr>
          <a:xfrm>
            <a:off x="1752600" y="4620768"/>
            <a:ext cx="5486400" cy="484632"/>
          </a:xfrm>
          <a:prstGeom prst="homePlat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>
                  <a:lumMod val="60000"/>
                  <a:lumOff val="40000"/>
                </a:schemeClr>
              </a:gs>
              <a:gs pos="97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7365" y="47058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7244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</a:t>
            </a:r>
            <a:endParaRPr lang="en-US" b="1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191000" y="1600201"/>
            <a:ext cx="457200" cy="5486400"/>
          </a:xfrm>
          <a:prstGeom prst="triangle">
            <a:avLst/>
          </a:prstGeom>
          <a:gradFill>
            <a:gsLst>
              <a:gs pos="100000">
                <a:srgbClr val="FF0000"/>
              </a:gs>
              <a:gs pos="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Robustness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4267200" y="2667002"/>
            <a:ext cx="457200" cy="5486400"/>
          </a:xfrm>
          <a:prstGeom prst="triangle">
            <a:avLst/>
          </a:prstGeom>
          <a:gradFill>
            <a:gsLst>
              <a:gs pos="100000">
                <a:srgbClr val="FF0000"/>
              </a:gs>
              <a:gs pos="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Variability/Effect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38500" y="1143000"/>
            <a:ext cx="2194560" cy="731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Transcriptome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828800" cy="457200"/>
          </a:xfrm>
          <a:prstGeom prst="ellipse">
            <a:avLst/>
          </a:prstGeom>
          <a:solidFill>
            <a:srgbClr val="05B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30 </a:t>
            </a:r>
            <a:r>
              <a:rPr lang="en-US" sz="1600" dirty="0"/>
              <a:t>IFN genes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041069" y="19812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9166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Literature/Prior data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459480" y="3505200"/>
            <a:ext cx="1645920" cy="365760"/>
          </a:xfrm>
          <a:prstGeom prst="ellipse">
            <a:avLst/>
          </a:prstGeom>
          <a:solidFill>
            <a:srgbClr val="53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 </a:t>
            </a:r>
            <a:r>
              <a:rPr lang="en-US" sz="1400" b="1" dirty="0"/>
              <a:t>IFN genes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038600" y="3048000"/>
            <a:ext cx="484632" cy="381000"/>
          </a:xfrm>
          <a:prstGeom prst="downArrow">
            <a:avLst/>
          </a:prstGeom>
          <a:solidFill>
            <a:srgbClr val="05B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24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91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Metrics: selecting and summarizing multiple genes</a:t>
            </a:r>
            <a:endParaRPr lang="en-US" sz="3200" dirty="0"/>
          </a:p>
        </p:txBody>
      </p:sp>
      <p:sp>
        <p:nvSpPr>
          <p:cNvPr id="31" name="Right Arrow 30"/>
          <p:cNvSpPr/>
          <p:nvPr/>
        </p:nvSpPr>
        <p:spPr>
          <a:xfrm>
            <a:off x="4893522" y="2029968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66800"/>
            <a:ext cx="1409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9" y="2011362"/>
            <a:ext cx="14017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2" y="1219200"/>
            <a:ext cx="40553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250168" y="35168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5" y="3352800"/>
            <a:ext cx="148356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Down Arrow 32"/>
          <p:cNvSpPr/>
          <p:nvPr/>
        </p:nvSpPr>
        <p:spPr>
          <a:xfrm>
            <a:off x="3521922" y="3048000"/>
            <a:ext cx="484632" cy="34873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90016" y="3048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64042"/>
              </p:ext>
            </p:extLst>
          </p:nvPr>
        </p:nvGraphicFramePr>
        <p:xfrm>
          <a:off x="152401" y="4038600"/>
          <a:ext cx="8991600" cy="262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354"/>
                <a:gridCol w="2293443"/>
                <a:gridCol w="2376602"/>
                <a:gridCol w="2743201"/>
              </a:tblGrid>
              <a:tr h="29606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</a:tr>
              <a:tr h="9045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interpretability; Easy comparison btw</a:t>
                      </a:r>
                      <a:r>
                        <a:rPr lang="en-US" sz="1400" baseline="0" dirty="0" smtClean="0"/>
                        <a:t> programs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r>
                        <a:rPr lang="en-US" sz="1400" baseline="0" dirty="0" smtClean="0"/>
                        <a:t> gene effect; results may be driven by highly variable genes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Pharmacology quantification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400" baseline="0" dirty="0" smtClean="0"/>
                        <a:t> Rontalizumab, Sifalimumab, Anifrolumab, MK-0752</a:t>
                      </a:r>
                      <a:endParaRPr lang="en-US" sz="1400" dirty="0"/>
                    </a:p>
                  </a:txBody>
                  <a:tcPr/>
                </a:tc>
              </a:tr>
              <a:tr h="6188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Results may be robust to highly variable genes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interpretability;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Clustering/Classification</a:t>
                      </a:r>
                    </a:p>
                  </a:txBody>
                  <a:tcPr/>
                </a:tc>
              </a:tr>
              <a:tr h="6188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Principal component/LDA/Eigengene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Weighted</a:t>
                      </a:r>
                      <a:r>
                        <a:rPr lang="en-US" sz="1400" baseline="0" dirty="0" smtClean="0"/>
                        <a:t> average of genes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interpretability; Loss</a:t>
                      </a:r>
                      <a:r>
                        <a:rPr lang="en-US" sz="1400" baseline="0" dirty="0" smtClean="0"/>
                        <a:t> of information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Clustering/Classification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97" y="2949575"/>
            <a:ext cx="13557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4343400"/>
            <a:ext cx="9067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5814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Lee, 2008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25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omics technology in drug discovery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762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Preclinical</a:t>
            </a:r>
          </a:p>
        </p:txBody>
      </p:sp>
      <p:sp>
        <p:nvSpPr>
          <p:cNvPr id="8" name="Pentagon 7"/>
          <p:cNvSpPr/>
          <p:nvPr/>
        </p:nvSpPr>
        <p:spPr>
          <a:xfrm>
            <a:off x="2667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FIH/POM</a:t>
            </a:r>
          </a:p>
        </p:txBody>
      </p:sp>
      <p:sp>
        <p:nvSpPr>
          <p:cNvPr id="9" name="Pentagon 8"/>
          <p:cNvSpPr/>
          <p:nvPr/>
        </p:nvSpPr>
        <p:spPr>
          <a:xfrm>
            <a:off x="4572000" y="2270125"/>
            <a:ext cx="1828800" cy="1143000"/>
          </a:xfrm>
          <a:prstGeom prst="homePlate">
            <a:avLst/>
          </a:prstGeom>
          <a:solidFill>
            <a:srgbClr val="00B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477000" y="2270125"/>
            <a:ext cx="1828800" cy="1143000"/>
          </a:xfrm>
          <a:prstGeom prst="homePlat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III/IV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7086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Drug response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394652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Safety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4327525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Disease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biomarker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81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Drug response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433919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Safety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4708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Pharmacology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3958193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Dose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292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565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Pharmacology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395819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Dose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response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87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1371600" y="3958193"/>
            <a:ext cx="113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Toxicology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565525"/>
            <a:ext cx="167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Target discovery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 drug response and safety with genomics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biological response to drugs is fundamental to evaluation of drug safety</a:t>
            </a:r>
          </a:p>
          <a:p>
            <a:r>
              <a:rPr lang="en-US" dirty="0" smtClean="0"/>
              <a:t>Genomics data may provide insights to understand the biological process underlying the toxicity of the drugs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27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9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Herpes Zoster (HZ</a:t>
            </a:r>
            <a:r>
              <a:rPr lang="en-US" dirty="0" smtClean="0"/>
              <a:t>) in Tofacitinib PII/III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6664"/>
            <a:ext cx="8382000" cy="4495800"/>
          </a:xfrm>
        </p:spPr>
        <p:txBody>
          <a:bodyPr>
            <a:normAutofit fontScale="85000" lnSpcReduction="2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Increased HZ </a:t>
            </a:r>
            <a:r>
              <a:rPr lang="en-US" dirty="0">
                <a:latin typeface="Calibri" pitchFamily="34" charset="0"/>
              </a:rPr>
              <a:t>rates were observed with tofacitinib, particularly among patients within Asia</a:t>
            </a:r>
          </a:p>
          <a:p>
            <a:pPr marL="742950" lvl="2" indent="-342900"/>
            <a:r>
              <a:rPr lang="en-US" dirty="0" smtClean="0">
                <a:latin typeface="Calibri" pitchFamily="34" charset="0"/>
              </a:rPr>
              <a:t>Psoriasis</a:t>
            </a:r>
          </a:p>
          <a:p>
            <a:pPr marL="1200150" lvl="3" indent="-342900"/>
            <a:r>
              <a:rPr lang="en-US" dirty="0" smtClean="0">
                <a:latin typeface="Calibri" pitchFamily="34" charset="0"/>
              </a:rPr>
              <a:t>Japanese population </a:t>
            </a:r>
            <a:r>
              <a:rPr lang="en-US" b="1" dirty="0">
                <a:latin typeface="Calibri" pitchFamily="34" charset="0"/>
              </a:rPr>
              <a:t>24/100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yrs</a:t>
            </a:r>
            <a:endParaRPr lang="en-US" dirty="0" smtClean="0">
              <a:latin typeface="Calibri" pitchFamily="34" charset="0"/>
            </a:endParaRPr>
          </a:p>
          <a:p>
            <a:pPr marL="1200150" lvl="3" indent="-342900"/>
            <a:r>
              <a:rPr lang="en-US" dirty="0" smtClean="0">
                <a:latin typeface="Calibri" pitchFamily="34" charset="0"/>
              </a:rPr>
              <a:t>None-Asian: </a:t>
            </a:r>
            <a:r>
              <a:rPr lang="en-US" dirty="0">
                <a:latin typeface="Calibri" pitchFamily="34" charset="0"/>
              </a:rPr>
              <a:t>2.3 cases /100 </a:t>
            </a:r>
            <a:r>
              <a:rPr lang="en-US" dirty="0" err="1">
                <a:latin typeface="Calibri" pitchFamily="34" charset="0"/>
              </a:rPr>
              <a:t>pt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yrs</a:t>
            </a:r>
            <a:endParaRPr lang="en-US" dirty="0">
              <a:latin typeface="Calibri" pitchFamily="34" charset="0"/>
            </a:endParaRPr>
          </a:p>
          <a:p>
            <a:pPr marL="742950" lvl="2" indent="-342900"/>
            <a:r>
              <a:rPr lang="en-US" dirty="0" smtClean="0">
                <a:latin typeface="Calibri" pitchFamily="34" charset="0"/>
              </a:rPr>
              <a:t>RA</a:t>
            </a:r>
          </a:p>
          <a:p>
            <a:pPr marL="1200150" lvl="3" indent="-342900"/>
            <a:r>
              <a:rPr lang="en-US" dirty="0" smtClean="0">
                <a:latin typeface="Calibri" pitchFamily="34" charset="0"/>
              </a:rPr>
              <a:t>Asian population </a:t>
            </a:r>
            <a:r>
              <a:rPr lang="en-US" b="1" dirty="0">
                <a:latin typeface="Calibri" pitchFamily="34" charset="0"/>
              </a:rPr>
              <a:t>7.7/100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yrs</a:t>
            </a:r>
            <a:r>
              <a:rPr lang="en-US" dirty="0">
                <a:latin typeface="Calibri" pitchFamily="34" charset="0"/>
              </a:rPr>
              <a:t> RA</a:t>
            </a:r>
            <a:endParaRPr lang="en-US" dirty="0" smtClean="0">
              <a:latin typeface="Calibri" pitchFamily="34" charset="0"/>
            </a:endParaRPr>
          </a:p>
          <a:p>
            <a:pPr marL="1200150" lvl="3" indent="-342900"/>
            <a:r>
              <a:rPr lang="en-US" dirty="0" smtClean="0">
                <a:latin typeface="Calibri" pitchFamily="34" charset="0"/>
              </a:rPr>
              <a:t>None-Asian population 4.2 </a:t>
            </a:r>
            <a:r>
              <a:rPr lang="en-US" dirty="0">
                <a:latin typeface="Calibri" pitchFamily="34" charset="0"/>
              </a:rPr>
              <a:t>cases /100 pt </a:t>
            </a:r>
            <a:r>
              <a:rPr lang="en-US" dirty="0" err="1">
                <a:latin typeface="Calibri" pitchFamily="34" charset="0"/>
              </a:rPr>
              <a:t>yrs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Genetic factors contributing to the risk of tofacitinib related HZ may</a:t>
            </a:r>
          </a:p>
          <a:p>
            <a:pPr marL="742950" lvl="2" indent="-342900"/>
            <a:r>
              <a:rPr lang="en-US" dirty="0" smtClean="0">
                <a:latin typeface="Calibri" pitchFamily="34" charset="0"/>
              </a:rPr>
              <a:t>Reveal the mechanisms of </a:t>
            </a:r>
            <a:r>
              <a:rPr lang="en-US" dirty="0">
                <a:latin typeface="Calibri" pitchFamily="34" charset="0"/>
              </a:rPr>
              <a:t>latent varicella-zoster virus </a:t>
            </a:r>
            <a:r>
              <a:rPr lang="en-US" dirty="0" smtClean="0">
                <a:latin typeface="Calibri" pitchFamily="34" charset="0"/>
              </a:rPr>
              <a:t>(VZV) infection in Tofacitinib</a:t>
            </a:r>
          </a:p>
          <a:p>
            <a:pPr marL="742950" lvl="2" indent="-342900"/>
            <a:r>
              <a:rPr lang="en-US" dirty="0" smtClean="0">
                <a:latin typeface="Calibri" pitchFamily="34" charset="0"/>
              </a:rPr>
              <a:t>Facilitate biomarker discovery predictive of tofacitinib related HZ </a:t>
            </a:r>
          </a:p>
          <a:p>
            <a:pPr marL="742950" lvl="2" indent="-342900"/>
            <a:r>
              <a:rPr lang="en-US" dirty="0" smtClean="0">
                <a:latin typeface="Calibri" pitchFamily="34" charset="0"/>
              </a:rPr>
              <a:t>Support management of patients with infectious risk</a:t>
            </a:r>
          </a:p>
          <a:p>
            <a:pPr marL="742950" lvl="2" indent="-342900"/>
            <a:r>
              <a:rPr lang="en-US" dirty="0" smtClean="0">
                <a:latin typeface="Calibri" pitchFamily="34" charset="0"/>
              </a:rPr>
              <a:t>Facilitate development of novel differentiated selective JAK inhibitors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28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Genetic Association Study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724400"/>
          </a:xfrm>
        </p:spPr>
        <p:txBody>
          <a:bodyPr/>
          <a:lstStyle/>
          <a:p>
            <a:r>
              <a:rPr lang="en-US" sz="1800" b="1" dirty="0" smtClean="0"/>
              <a:t>Subjects:</a:t>
            </a:r>
          </a:p>
          <a:p>
            <a:pPr lvl="1"/>
            <a:r>
              <a:rPr lang="en-US" sz="1600" dirty="0" smtClean="0"/>
              <a:t>DNA samples from 5605 </a:t>
            </a:r>
            <a:r>
              <a:rPr lang="en-US" sz="1600" dirty="0"/>
              <a:t>subjects in RA, PsO </a:t>
            </a:r>
            <a:r>
              <a:rPr lang="en-US" sz="1600" dirty="0" smtClean="0"/>
              <a:t>phase II, III and long term extension tofacitinib studies</a:t>
            </a:r>
          </a:p>
          <a:p>
            <a:r>
              <a:rPr lang="en-US" sz="1800" b="1" dirty="0" smtClean="0"/>
              <a:t>Genetic variants</a:t>
            </a:r>
            <a:endParaRPr lang="en-US" sz="1800" b="1" dirty="0"/>
          </a:p>
          <a:p>
            <a:pPr lvl="1"/>
            <a:r>
              <a:rPr lang="en-US" sz="1600" dirty="0" smtClean="0"/>
              <a:t>Illumina Human OmniExpress + Exome genome-wide array </a:t>
            </a:r>
            <a:r>
              <a:rPr lang="en-US" sz="1600" b="1" dirty="0" smtClean="0"/>
              <a:t>(~</a:t>
            </a:r>
            <a:r>
              <a:rPr lang="en-US" sz="1600" b="1" dirty="0"/>
              <a:t>960k markers total</a:t>
            </a:r>
            <a:r>
              <a:rPr lang="en-US" sz="1600" dirty="0"/>
              <a:t>) </a:t>
            </a:r>
            <a:endParaRPr lang="en-US" sz="1600" dirty="0" smtClean="0"/>
          </a:p>
          <a:p>
            <a:r>
              <a:rPr lang="en-US" sz="1800" b="1" dirty="0" smtClean="0"/>
              <a:t>Endpoints</a:t>
            </a:r>
          </a:p>
          <a:p>
            <a:pPr lvl="1"/>
            <a:r>
              <a:rPr lang="en-US" sz="1600" dirty="0" smtClean="0"/>
              <a:t>HZ cases vs. controls</a:t>
            </a:r>
          </a:p>
          <a:p>
            <a:pPr lvl="1"/>
            <a:r>
              <a:rPr lang="en-US" sz="1600" dirty="0" smtClean="0"/>
              <a:t>Time to HZ events</a:t>
            </a:r>
          </a:p>
          <a:p>
            <a:r>
              <a:rPr lang="en-US" sz="1800" b="1" dirty="0" smtClean="0"/>
              <a:t>Covariates Adjusted</a:t>
            </a:r>
          </a:p>
          <a:p>
            <a:pPr lvl="1"/>
            <a:r>
              <a:rPr lang="en-US" sz="1600" dirty="0" smtClean="0"/>
              <a:t>Age, </a:t>
            </a:r>
            <a:r>
              <a:rPr lang="en-GB" sz="1600" dirty="0"/>
              <a:t>Baseline absolute lymph </a:t>
            </a:r>
            <a:r>
              <a:rPr lang="en-GB" sz="1600" dirty="0" smtClean="0"/>
              <a:t>count, </a:t>
            </a:r>
            <a:r>
              <a:rPr lang="en-US" sz="1600" dirty="0"/>
              <a:t>Genetic population </a:t>
            </a:r>
            <a:r>
              <a:rPr lang="en-US" sz="1600" dirty="0" smtClean="0"/>
              <a:t>stratification, and </a:t>
            </a:r>
            <a:r>
              <a:rPr lang="en-GB" sz="1600" dirty="0"/>
              <a:t>Concomitant methotrexate </a:t>
            </a:r>
            <a:r>
              <a:rPr lang="en-GB" sz="1600" dirty="0" smtClean="0"/>
              <a:t>use (RA only)</a:t>
            </a: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29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53112"/>
            <a:ext cx="2133600" cy="365125"/>
          </a:xfrm>
        </p:spPr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Omics provide paramount view of biological cascade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05000" y="1325562"/>
            <a:ext cx="1828800" cy="7315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DNA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487168" y="2163762"/>
            <a:ext cx="560832" cy="6096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2849562"/>
            <a:ext cx="1905000" cy="7315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RNA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00" y="4297362"/>
            <a:ext cx="1828800" cy="7315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Protein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487168" y="5135562"/>
            <a:ext cx="560832" cy="6096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487168" y="3657600"/>
            <a:ext cx="560832" cy="6096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5000" y="5821680"/>
            <a:ext cx="1828800" cy="7315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Metabolite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1325562"/>
            <a:ext cx="1828800" cy="731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Genomics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(3x10</a:t>
            </a:r>
            <a:r>
              <a:rPr lang="en-US" sz="2000" baseline="30000" dirty="0" smtClean="0">
                <a:solidFill>
                  <a:schemeClr val="tx1"/>
                </a:solidFill>
              </a:rPr>
              <a:t>9 </a:t>
            </a:r>
            <a:r>
              <a:rPr lang="en-US" sz="2000" dirty="0" smtClean="0">
                <a:solidFill>
                  <a:schemeClr val="tx1"/>
                </a:solidFill>
              </a:rPr>
              <a:t>nt)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449568" y="2163762"/>
            <a:ext cx="560832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400" y="2849562"/>
            <a:ext cx="1905000" cy="731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Transcriptomics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(25k genes)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4297362"/>
            <a:ext cx="1828800" cy="731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Proteomics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(&gt;1000*)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449568" y="5135562"/>
            <a:ext cx="560832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449568" y="3657600"/>
            <a:ext cx="560832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67400" y="5821680"/>
            <a:ext cx="1828800" cy="731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Metabolomics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(~ 350 **)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419600" y="2289048"/>
            <a:ext cx="978408" cy="3044952"/>
          </a:xfrm>
          <a:prstGeom prst="leftArrow">
            <a:avLst/>
          </a:prstGeom>
          <a:solidFill>
            <a:srgbClr val="05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70672" y="647700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200" dirty="0" smtClean="0"/>
              <a:t>Depending on technology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70145" y="6553200"/>
            <a:ext cx="2824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** Depending on technology and tissue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35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Data preprocessing and modeling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6846" y="1209906"/>
            <a:ext cx="7179353" cy="42764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QC &amp; Imputation (Donnelly and Marchini, 2009)</a:t>
            </a:r>
          </a:p>
          <a:p>
            <a:pPr>
              <a:defRPr/>
            </a:pPr>
            <a:r>
              <a:rPr lang="en-US" altLang="en-US" sz="2400" dirty="0" smtClean="0">
                <a:latin typeface="+mn-lt"/>
              </a:rPr>
              <a:t>Modeling </a:t>
            </a:r>
          </a:p>
          <a:p>
            <a:pPr lvl="1">
              <a:defRPr/>
            </a:pPr>
            <a:r>
              <a:rPr lang="en-US" altLang="en-US" sz="2400" dirty="0" smtClean="0">
                <a:latin typeface="+mn-lt"/>
              </a:rPr>
              <a:t>HZ incidence</a:t>
            </a:r>
          </a:p>
          <a:p>
            <a:pPr lvl="2">
              <a:defRPr/>
            </a:pPr>
            <a:r>
              <a:rPr lang="en-US" altLang="en-US" sz="2400" dirty="0" smtClean="0">
                <a:latin typeface="+mn-lt"/>
              </a:rPr>
              <a:t>Firth </a:t>
            </a:r>
            <a:r>
              <a:rPr lang="en-US" altLang="en-US" sz="2400" dirty="0">
                <a:latin typeface="+mn-lt"/>
              </a:rPr>
              <a:t>logistic </a:t>
            </a:r>
            <a:r>
              <a:rPr lang="en-US" altLang="en-US" sz="2400" dirty="0" smtClean="0">
                <a:latin typeface="+mn-lt"/>
              </a:rPr>
              <a:t>regression (Firth, 1993)</a:t>
            </a:r>
          </a:p>
          <a:p>
            <a:pPr lvl="1">
              <a:defRPr/>
            </a:pPr>
            <a:r>
              <a:rPr lang="en-US" altLang="en-US" sz="2400" dirty="0" smtClean="0">
                <a:latin typeface="+mn-lt"/>
              </a:rPr>
              <a:t>Time to HZ event: </a:t>
            </a:r>
          </a:p>
          <a:p>
            <a:pPr lvl="2">
              <a:defRPr/>
            </a:pPr>
            <a:r>
              <a:rPr lang="en-US" altLang="en-US" sz="2400" dirty="0" smtClean="0">
                <a:latin typeface="+mn-lt"/>
              </a:rPr>
              <a:t>Cox regression (Cox, 1972)</a:t>
            </a:r>
          </a:p>
          <a:p>
            <a:pPr>
              <a:defRPr/>
            </a:pPr>
            <a:r>
              <a:rPr lang="en-US" altLang="en-US" sz="2400" dirty="0" smtClean="0">
                <a:latin typeface="+mn-lt"/>
              </a:rPr>
              <a:t>FDR control: genome wide sig. threshold: p = 5e-8 (</a:t>
            </a:r>
            <a:r>
              <a:rPr lang="en-US" altLang="en-US" sz="2400" dirty="0">
                <a:latin typeface="+mn-lt"/>
              </a:rPr>
              <a:t>Panagiotou et al., 2011; </a:t>
            </a:r>
            <a:r>
              <a:rPr lang="en-US" sz="2400" dirty="0">
                <a:latin typeface="+mn-lt"/>
              </a:rPr>
              <a:t>Pe’er et al, 2008</a:t>
            </a:r>
            <a:r>
              <a:rPr lang="en-US" altLang="en-US" sz="2400" dirty="0" smtClean="0">
                <a:latin typeface="+mn-lt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30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oject\Tofacitinib\Results\analysis_data\step3.meta.RA.PSO\result\Tofa_RA_PSO_metaanalysis_logistf_p_value_ImpScore90_update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7"/>
          <a:stretch/>
        </p:blipFill>
        <p:spPr bwMode="auto">
          <a:xfrm>
            <a:off x="1371587" y="1066800"/>
            <a:ext cx="6400813" cy="29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"/>
            <a:ext cx="96774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Overview of Genome-wide </a:t>
            </a:r>
            <a:r>
              <a:rPr lang="en-US" sz="4000" dirty="0"/>
              <a:t>A</a:t>
            </a:r>
            <a:r>
              <a:rPr lang="en-US" sz="4000" dirty="0" smtClean="0"/>
              <a:t>ssociation with HZ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95475" y="1219200"/>
            <a:ext cx="3844876" cy="565666"/>
            <a:chOff x="3395475" y="1219200"/>
            <a:chExt cx="3844876" cy="565666"/>
          </a:xfrm>
        </p:grpSpPr>
        <p:sp>
          <p:nvSpPr>
            <p:cNvPr id="14" name="TextBox 13"/>
            <p:cNvSpPr txBox="1"/>
            <p:nvPr/>
          </p:nvSpPr>
          <p:spPr>
            <a:xfrm>
              <a:off x="3395475" y="1371600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CD83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3717038" y="1679377"/>
              <a:ext cx="321562" cy="105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477000" y="1219200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ACSF3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6556747" y="1526977"/>
              <a:ext cx="301929" cy="2256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48224" y="1188790"/>
            <a:ext cx="19030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HZ Case Control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3644683"/>
            <a:ext cx="7162800" cy="3060917"/>
            <a:chOff x="609600" y="3644683"/>
            <a:chExt cx="7162800" cy="3060917"/>
          </a:xfrm>
        </p:grpSpPr>
        <p:grpSp>
          <p:nvGrpSpPr>
            <p:cNvPr id="10" name="Group 9"/>
            <p:cNvGrpSpPr/>
            <p:nvPr/>
          </p:nvGrpSpPr>
          <p:grpSpPr>
            <a:xfrm>
              <a:off x="1371600" y="4023528"/>
              <a:ext cx="6400800" cy="2682072"/>
              <a:chOff x="1371600" y="4023528"/>
              <a:chExt cx="6400800" cy="268207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71600" y="4023528"/>
                <a:ext cx="6400800" cy="2682072"/>
                <a:chOff x="1371600" y="4023528"/>
                <a:chExt cx="6400800" cy="2682072"/>
              </a:xfrm>
            </p:grpSpPr>
            <p:pic>
              <p:nvPicPr>
                <p:cNvPr id="1027" name="Picture 3" descr="H:\Project\Tofacitinib\Results\analysis_data\step3.meta.RA.PSO\result\Tofa_RA_PSO_metaanalysis_coxphf_noPC_p_value_ImpScore90_update.bmp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8" b="-1"/>
                <a:stretch/>
              </p:blipFill>
              <p:spPr bwMode="auto">
                <a:xfrm>
                  <a:off x="1371600" y="4023528"/>
                  <a:ext cx="6400800" cy="26820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3505201" y="4270177"/>
                  <a:ext cx="304800" cy="3780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3917659" y="4585901"/>
                <a:ext cx="184731" cy="107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1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733800" y="3807023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CD83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3919435"/>
              <a:ext cx="649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TOX3</a:t>
              </a:r>
              <a:endParaRPr lang="en-US" sz="1400" dirty="0"/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6268337" y="4227212"/>
              <a:ext cx="168790" cy="268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09600" y="3644683"/>
              <a:ext cx="131741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to HZ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3200" y="3962400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ACSF3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flipH="1">
              <a:off x="6553200" y="4270177"/>
              <a:ext cx="381676" cy="3018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9" idx="2"/>
            </p:cNvCxnSpPr>
            <p:nvPr/>
          </p:nvCxnSpPr>
          <p:spPr>
            <a:xfrm>
              <a:off x="4055363" y="4114800"/>
              <a:ext cx="59437" cy="196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57275" y="3930134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IL17RB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895601" y="4193977"/>
              <a:ext cx="288037" cy="1494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85445" y="3807023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GPR141</a:t>
              </a:r>
              <a:endParaRPr lang="en-US" sz="1400" dirty="0"/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 flipH="1">
              <a:off x="4495800" y="4114800"/>
              <a:ext cx="325823" cy="196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219200" y="6324600"/>
            <a:ext cx="27638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Genome-wide significance at 5×10</a:t>
            </a:r>
            <a:r>
              <a:rPr lang="en-US" sz="1200" baseline="30000" dirty="0" smtClean="0"/>
              <a:t>-8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7433846" y="174748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31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Rs58861611 Near </a:t>
            </a:r>
            <a:r>
              <a:rPr lang="en-US" sz="3600" i="1" dirty="0" smtClean="0"/>
              <a:t>IL17RB</a:t>
            </a:r>
            <a:r>
              <a:rPr lang="en-US" sz="3600" dirty="0" smtClean="0"/>
              <a:t> Associated </a:t>
            </a:r>
            <a:r>
              <a:rPr lang="en-US" sz="3600" dirty="0"/>
              <a:t>with </a:t>
            </a:r>
            <a:r>
              <a:rPr lang="en-US" sz="3600" dirty="0" smtClean="0"/>
              <a:t>HZ Suggesting Th2 vs Th1 Mechanisms 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095750" cy="28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68705"/>
            <a:ext cx="4095750" cy="28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4238417"/>
            <a:ext cx="8077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prstClr val="black"/>
                </a:solidFill>
                <a:latin typeface="Arial" charset="0"/>
                <a:cs typeface="+mn-cs"/>
              </a:rPr>
              <a:t>IL17RB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+mn-cs"/>
              </a:rPr>
              <a:t> encodes a cytokine receptor for IL17B and IL17E  (IL25)— key factors in Th2 immunity.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+mn-cs"/>
              </a:rPr>
              <a:t>Variants may increase the Th2:Th1 ratio, thus leading to increased risk of HZ in tofacitinib-treated patients.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+mn-cs"/>
              </a:rPr>
              <a:t>Genetic amplification of IL-25, the ligand for IL-17RB, leads to recurrence of varicella (</a:t>
            </a:r>
            <a:r>
              <a:rPr lang="en-GB" sz="1600" i="1" dirty="0">
                <a:solidFill>
                  <a:prstClr val="black"/>
                </a:solidFill>
                <a:latin typeface="Arial" charset="0"/>
                <a:cs typeface="+mn-cs"/>
              </a:rPr>
              <a:t>Genes Immun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+mn-cs"/>
              </a:rPr>
              <a:t>, 2011;12:663-666</a:t>
            </a:r>
            <a:r>
              <a:rPr lang="en-GB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)</a:t>
            </a:r>
            <a:endParaRPr lang="en-GB" sz="16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899357"/>
            <a:ext cx="8229600" cy="2044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451" y="1203625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 charset="0"/>
                <a:cs typeface="+mn-cs"/>
              </a:rPr>
              <a:t>HZ Case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7051" y="1192530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rial" charset="0"/>
                <a:cs typeface="+mn-cs"/>
              </a:rPr>
              <a:t>Time to HZ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45505" y="3489241"/>
            <a:ext cx="0" cy="2781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60305" y="3489241"/>
            <a:ext cx="0" cy="2781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2505" y="6002179"/>
            <a:ext cx="8191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000" dirty="0">
                <a:solidFill>
                  <a:prstClr val="black"/>
                </a:solidFill>
                <a:latin typeface="Arial" charset="0"/>
                <a:cs typeface="+mn-cs"/>
              </a:rPr>
              <a:t> HZ=herpes zoster; iNKT=invariant natural killer T</a:t>
            </a:r>
            <a:r>
              <a:rPr lang="en-US" sz="1000" b="1" dirty="0">
                <a:solidFill>
                  <a:prstClr val="black"/>
                </a:solidFill>
                <a:latin typeface="Arial" charset="0"/>
                <a:cs typeface="+mn-cs"/>
              </a:rPr>
              <a:t>; </a:t>
            </a:r>
            <a:r>
              <a:rPr lang="en-US" sz="1000" dirty="0">
                <a:solidFill>
                  <a:prstClr val="black"/>
                </a:solidFill>
                <a:latin typeface="Arial" charset="0"/>
                <a:cs typeface="+mn-cs"/>
              </a:rPr>
              <a:t>IL=interleukin; PsO=psoriasis; RA=rheumatoid arthritis; RB=receptor B; Th=T-helper.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7494" y="6324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 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>
            <a:noAutofit/>
          </a:bodyPr>
          <a:lstStyle/>
          <a:p>
            <a:r>
              <a:rPr lang="en-US" sz="2800" dirty="0"/>
              <a:t>Proteomics </a:t>
            </a:r>
            <a:r>
              <a:rPr lang="en-US" sz="2800" dirty="0" smtClean="0"/>
              <a:t>may </a:t>
            </a:r>
            <a:r>
              <a:rPr lang="en-US" sz="2800" dirty="0"/>
              <a:t>add </a:t>
            </a:r>
            <a:r>
              <a:rPr lang="en-US" sz="2800" dirty="0" smtClean="0"/>
              <a:t>additional values </a:t>
            </a:r>
            <a:r>
              <a:rPr lang="en-US" sz="2800" dirty="0"/>
              <a:t>to drug development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05509"/>
              </p:ext>
            </p:extLst>
          </p:nvPr>
        </p:nvGraphicFramePr>
        <p:xfrm>
          <a:off x="219378" y="1590710"/>
          <a:ext cx="8924622" cy="442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250"/>
                <a:gridCol w="3409048"/>
                <a:gridCol w="989974"/>
                <a:gridCol w="1649959"/>
                <a:gridCol w="1461391"/>
              </a:tblGrid>
              <a:tr h="6873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Omics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Technologies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</a:t>
                      </a:r>
                      <a:r>
                        <a:rPr lang="en-US" sz="1200" baseline="0" dirty="0" smtClean="0"/>
                        <a:t> of Analytes measured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</a:t>
                      </a:r>
                      <a:endParaRPr lang="en-US" sz="1200" dirty="0"/>
                    </a:p>
                  </a:txBody>
                  <a:tcPr/>
                </a:tc>
              </a:tr>
              <a:tr h="107076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Proteomics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OLINK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Homogeneous</a:t>
                      </a:r>
                    </a:p>
                    <a:p>
                      <a:r>
                        <a:rPr lang="en-US" sz="1000" dirty="0" smtClean="0"/>
                        <a:t>Low sample volume (1 uL).  Quantitation is comparable</a:t>
                      </a:r>
                      <a:r>
                        <a:rPr lang="en-US" sz="1000" baseline="0" dirty="0" smtClean="0"/>
                        <a:t> to gold standard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Platform is still</a:t>
                      </a:r>
                      <a:r>
                        <a:rPr lang="en-US" sz="1000" baseline="0" dirty="0" smtClean="0"/>
                        <a:t> being developed and panels are changing, internal controls for multi-study comparison not yet established</a:t>
                      </a:r>
                      <a:endParaRPr lang="en-US" sz="1000" dirty="0"/>
                    </a:p>
                  </a:txBody>
                  <a:tcPr/>
                </a:tc>
              </a:tr>
              <a:tr h="117839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Shot gun MASS Spec.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1000s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Best used to ID proteins</a:t>
                      </a:r>
                      <a:r>
                        <a:rPr lang="en-US" sz="1000" baseline="0" dirty="0" smtClean="0"/>
                        <a:t> in cells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Does not</a:t>
                      </a:r>
                      <a:r>
                        <a:rPr lang="en-US" sz="1000" baseline="0" dirty="0" smtClean="0"/>
                        <a:t> have sufficient dynamic range for serum/plasma.  Not sensitive to detect &lt;5 ng/ml proteins</a:t>
                      </a:r>
                      <a:endParaRPr lang="en-US" sz="1000" dirty="0"/>
                    </a:p>
                  </a:txBody>
                  <a:tcPr/>
                </a:tc>
              </a:tr>
              <a:tr h="42181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MRM Mass spec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~10-20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Quantitative, using</a:t>
                      </a:r>
                      <a:r>
                        <a:rPr lang="en-US" sz="1000" baseline="0" dirty="0" smtClean="0"/>
                        <a:t> spiked peptide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Not</a:t>
                      </a:r>
                      <a:r>
                        <a:rPr lang="en-US" sz="1000" baseline="0" dirty="0" smtClean="0"/>
                        <a:t> practical for high multiplexing</a:t>
                      </a:r>
                      <a:endParaRPr lang="en-US" sz="1000" dirty="0"/>
                    </a:p>
                  </a:txBody>
                  <a:tcPr/>
                </a:tc>
              </a:tr>
              <a:tr h="107076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Myriad RBM </a:t>
                      </a:r>
                      <a:r>
                        <a:rPr lang="en-US" sz="1000" dirty="0" smtClean="0"/>
                        <a:t>(combination of Luminex and Quanterix Simoa)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Best practice</a:t>
                      </a:r>
                      <a:r>
                        <a:rPr lang="en-US" sz="1000" baseline="0" dirty="0" smtClean="0"/>
                        <a:t> for internal controls and standards which limit batch variability (only platform which different studies can be compared)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High sample volume (1- 1.5 mL)</a:t>
                      </a:r>
                      <a:r>
                        <a:rPr lang="en-US" sz="1000" baseline="0" dirty="0" smtClean="0"/>
                        <a:t> and expense for measuring  all 319 proteins.  Can choose subsets for better value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33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Genomics data have proved to be powerful tools in target discovery and understanding of safety profile of patients in clinical trials</a:t>
            </a:r>
          </a:p>
          <a:p>
            <a:r>
              <a:rPr lang="en-US" sz="2800" dirty="0" smtClean="0"/>
              <a:t>Transcriptomics may provide novel insights to understand pharmacological activities in early clinical trials</a:t>
            </a:r>
          </a:p>
          <a:p>
            <a:r>
              <a:rPr lang="en-US" sz="2800" dirty="0" smtClean="0"/>
              <a:t>Proteomics may provide additional value in drug discovery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Pfizer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Huanyu Zhou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Nan Bing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Baohong Zhang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Jackson </a:t>
            </a:r>
            <a:r>
              <a:rPr lang="en-US" sz="2400" dirty="0" smtClean="0">
                <a:latin typeface="+mn-lt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Ron Korstanje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Hyuna Yang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Tim Stearns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Gary </a:t>
            </a:r>
            <a:r>
              <a:rPr lang="en-US" sz="2400" dirty="0">
                <a:latin typeface="+mn-lt"/>
              </a:rPr>
              <a:t>Churchill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Novartis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Keith DiPetrillo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University </a:t>
            </a:r>
            <a:r>
              <a:rPr lang="en-US" sz="2400" dirty="0">
                <a:latin typeface="+mn-lt"/>
              </a:rPr>
              <a:t>of North </a:t>
            </a:r>
            <a:r>
              <a:rPr lang="en-US" sz="2400" dirty="0" smtClean="0">
                <a:latin typeface="+mn-lt"/>
              </a:rPr>
              <a:t>Carolina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William Valdar</a:t>
            </a:r>
          </a:p>
        </p:txBody>
      </p:sp>
    </p:spTree>
    <p:extLst>
      <p:ext uri="{BB962C8B-B14F-4D97-AF65-F5344CB8AC3E}">
        <p14:creationId xmlns:p14="http://schemas.microsoft.com/office/powerpoint/2010/main" val="24797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Omics </a:t>
            </a:r>
            <a:r>
              <a:rPr lang="en-US" dirty="0"/>
              <a:t>data </a:t>
            </a:r>
            <a:r>
              <a:rPr lang="en-US" dirty="0" smtClean="0"/>
              <a:t>are </a:t>
            </a:r>
            <a:r>
              <a:rPr lang="en-US" dirty="0"/>
              <a:t>key to </a:t>
            </a:r>
            <a:r>
              <a:rPr lang="en-US" dirty="0" smtClean="0"/>
              <a:t>drug development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6700" y="1371600"/>
            <a:ext cx="86487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A245E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Global/Unbiased view of disease biology</a:t>
            </a:r>
          </a:p>
          <a:p>
            <a:pPr>
              <a:defRPr/>
            </a:pPr>
            <a:r>
              <a:rPr lang="en-US" altLang="en-US" sz="2400" dirty="0" smtClean="0">
                <a:latin typeface="+mn-lt"/>
              </a:rPr>
              <a:t>Novel opportunities for assessment of pharmacology</a:t>
            </a:r>
          </a:p>
          <a:p>
            <a:pPr>
              <a:defRPr/>
            </a:pPr>
            <a:r>
              <a:rPr lang="en-US" altLang="en-US" sz="2400" dirty="0" smtClean="0">
                <a:latin typeface="+mn-lt"/>
              </a:rPr>
              <a:t>Greatly enhance our understanding of disease etiology at molecular level</a:t>
            </a:r>
          </a:p>
          <a:p>
            <a:pPr>
              <a:defRPr/>
            </a:pPr>
            <a:r>
              <a:rPr lang="en-US" altLang="en-US" sz="2400" dirty="0" smtClean="0">
                <a:latin typeface="+mn-lt"/>
              </a:rPr>
              <a:t>Opportunity to develop robust molecular biomarker for patient selection</a:t>
            </a:r>
          </a:p>
          <a:p>
            <a:pPr>
              <a:defRPr/>
            </a:pPr>
            <a:r>
              <a:rPr lang="en-US" altLang="en-US" sz="2400" dirty="0" smtClean="0">
                <a:latin typeface="+mn-lt"/>
              </a:rPr>
              <a:t>Cost </a:t>
            </a:r>
            <a:r>
              <a:rPr lang="en-US" altLang="en-US" sz="2400" dirty="0">
                <a:latin typeface="+mn-lt"/>
              </a:rPr>
              <a:t>effective</a:t>
            </a:r>
          </a:p>
          <a:p>
            <a:pPr>
              <a:defRPr/>
            </a:pPr>
            <a:endParaRPr lang="en-US" altLang="en-US" sz="2400" dirty="0" smtClean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4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3124200" y="3653917"/>
            <a:ext cx="743712" cy="978408"/>
          </a:xfrm>
          <a:prstGeom prst="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5123688" y="3641725"/>
            <a:ext cx="743712" cy="978408"/>
          </a:xfrm>
          <a:prstGeom prst="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028688" y="3641725"/>
            <a:ext cx="743712" cy="978408"/>
          </a:xfrm>
          <a:prstGeom prst="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219200" y="3641725"/>
            <a:ext cx="743712" cy="978408"/>
          </a:xfrm>
          <a:prstGeom prst="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98298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Major technologies – genomics/transcriptomics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2026285"/>
            <a:ext cx="1463040" cy="1463040"/>
          </a:xfrm>
          <a:prstGeom prst="roundRect">
            <a:avLst/>
          </a:prstGeom>
          <a:solidFill>
            <a:srgbClr val="53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Microarray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2026285"/>
            <a:ext cx="1463040" cy="1463040"/>
          </a:xfrm>
          <a:prstGeom prst="roundRect">
            <a:avLst/>
          </a:prstGeom>
          <a:solidFill>
            <a:srgbClr val="89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qPCR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5392" y="2026285"/>
            <a:ext cx="1463040" cy="1463040"/>
          </a:xfrm>
          <a:prstGeom prst="roundRect">
            <a:avLst/>
          </a:prstGeom>
          <a:solidFill>
            <a:srgbClr val="6D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TLDA</a:t>
            </a:r>
          </a:p>
        </p:txBody>
      </p:sp>
      <p:sp>
        <p:nvSpPr>
          <p:cNvPr id="12" name="Isosceles Triangle 11"/>
          <p:cNvSpPr/>
          <p:nvPr/>
        </p:nvSpPr>
        <p:spPr>
          <a:xfrm rot="16200000">
            <a:off x="4145280" y="-1966595"/>
            <a:ext cx="548640" cy="7315200"/>
          </a:xfrm>
          <a:prstGeom prst="triangle">
            <a:avLst/>
          </a:prstGeom>
          <a:gradFill>
            <a:gsLst>
              <a:gs pos="100000">
                <a:srgbClr val="FF0000"/>
              </a:gs>
              <a:gs pos="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Information/Data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9400" y="2026285"/>
            <a:ext cx="1463040" cy="1463040"/>
          </a:xfrm>
          <a:prstGeom prst="roundRect">
            <a:avLst/>
          </a:prstGeom>
          <a:solidFill>
            <a:srgbClr val="336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4297680" y="258445"/>
            <a:ext cx="548640" cy="7315200"/>
          </a:xfrm>
          <a:prstGeom prst="triangle">
            <a:avLst/>
          </a:prstGeom>
          <a:gradFill>
            <a:gsLst>
              <a:gs pos="100000">
                <a:srgbClr val="FF0000"/>
              </a:gs>
              <a:gs pos="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of prior evidence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784725"/>
            <a:ext cx="1563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Gene expression</a:t>
            </a:r>
            <a:endParaRPr lang="en-US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784725"/>
            <a:ext cx="1563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Gene expression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4784725"/>
            <a:ext cx="1565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Gene Expression</a:t>
            </a:r>
          </a:p>
          <a:p>
            <a:r>
              <a:rPr lang="en-US" dirty="0"/>
              <a:t>Genotyping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8982" y="4784725"/>
            <a:ext cx="1565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Gene Expression</a:t>
            </a:r>
          </a:p>
          <a:p>
            <a:r>
              <a:rPr lang="en-US" dirty="0"/>
              <a:t>Gene fusion</a:t>
            </a:r>
          </a:p>
          <a:p>
            <a:r>
              <a:rPr lang="en-US" dirty="0"/>
              <a:t>Novel isoform</a:t>
            </a:r>
          </a:p>
          <a:p>
            <a:r>
              <a:rPr lang="en-US" dirty="0"/>
              <a:t>Genotyping</a:t>
            </a:r>
          </a:p>
          <a:p>
            <a:r>
              <a:rPr lang="en-US" dirty="0"/>
              <a:t>Epigenetics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>
                <a:solidFill>
                  <a:srgbClr val="093A80"/>
                </a:solidFill>
              </a:rPr>
              <a:pPr/>
              <a:t>5</a:t>
            </a:fld>
            <a:endParaRPr lang="en-US" dirty="0">
              <a:solidFill>
                <a:srgbClr val="09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omics technology in drug discovery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873875"/>
            <a:ext cx="2133600" cy="365125"/>
          </a:xfrm>
        </p:spPr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762000" y="2270125"/>
            <a:ext cx="1828800" cy="1143000"/>
          </a:xfrm>
          <a:prstGeom prst="homePlate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Preclinical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667000" y="2270125"/>
            <a:ext cx="1828800" cy="1143000"/>
          </a:xfrm>
          <a:prstGeom prst="homePlate">
            <a:avLst/>
          </a:prstGeom>
          <a:solidFill>
            <a:srgbClr val="09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FIH/POM</a:t>
            </a:r>
          </a:p>
        </p:txBody>
      </p:sp>
      <p:sp>
        <p:nvSpPr>
          <p:cNvPr id="9" name="Pentagon 8"/>
          <p:cNvSpPr/>
          <p:nvPr/>
        </p:nvSpPr>
        <p:spPr>
          <a:xfrm>
            <a:off x="4572000" y="2270125"/>
            <a:ext cx="1828800" cy="1143000"/>
          </a:xfrm>
          <a:prstGeom prst="homePlate">
            <a:avLst/>
          </a:prstGeom>
          <a:solidFill>
            <a:srgbClr val="00B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477000" y="2270125"/>
            <a:ext cx="1828800" cy="1143000"/>
          </a:xfrm>
          <a:prstGeom prst="homePlat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III/IV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7086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Drug response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394652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Safety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4327525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Disease</a:t>
            </a:r>
            <a:r>
              <a:rPr lang="en-US" sz="1600" dirty="0" smtClean="0"/>
              <a:t> biomarker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81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Drug response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433919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Safety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4708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Pharmacology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958193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Dose </a:t>
            </a:r>
            <a:r>
              <a:rPr lang="en-US" sz="1600" dirty="0"/>
              <a:t>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292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00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565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Pharmacology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395819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Dose</a:t>
            </a:r>
            <a:r>
              <a:rPr lang="en-US" dirty="0" smtClean="0"/>
              <a:t> </a:t>
            </a:r>
            <a:r>
              <a:rPr lang="en-US" sz="1600" dirty="0"/>
              <a:t>response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87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47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1371600" y="3958193"/>
            <a:ext cx="113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Toxicology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565525"/>
            <a:ext cx="167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 discovery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29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Statistical challenges in omics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3434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Big data</a:t>
            </a:r>
          </a:p>
          <a:p>
            <a:pPr lvl="1">
              <a:defRPr/>
            </a:pPr>
            <a:r>
              <a:rPr lang="en-US" altLang="en-US" sz="3600" dirty="0"/>
              <a:t>Big in P </a:t>
            </a:r>
          </a:p>
          <a:p>
            <a:pPr lvl="2">
              <a:defRPr/>
            </a:pPr>
            <a:r>
              <a:rPr lang="en-US" altLang="en-US" sz="2900" dirty="0"/>
              <a:t>P &gt;&gt; N</a:t>
            </a:r>
          </a:p>
          <a:p>
            <a:pPr lvl="1">
              <a:defRPr/>
            </a:pPr>
            <a:r>
              <a:rPr lang="en-US" altLang="en-US" sz="3300" dirty="0"/>
              <a:t>Big in complexity</a:t>
            </a:r>
          </a:p>
          <a:p>
            <a:pPr lvl="2">
              <a:defRPr/>
            </a:pPr>
            <a:r>
              <a:rPr lang="en-US" altLang="en-US" sz="2900" dirty="0"/>
              <a:t>Data types </a:t>
            </a:r>
          </a:p>
          <a:p>
            <a:pPr lvl="2">
              <a:defRPr/>
            </a:pPr>
            <a:r>
              <a:rPr lang="en-US" altLang="en-US" sz="2900" dirty="0"/>
              <a:t>Dependency</a:t>
            </a:r>
          </a:p>
          <a:p>
            <a:r>
              <a:rPr lang="en-US" sz="5100" dirty="0" smtClean="0"/>
              <a:t>Control of false discovery rate (FDR)</a:t>
            </a:r>
          </a:p>
          <a:p>
            <a:pPr lvl="1">
              <a:defRPr/>
            </a:pPr>
            <a:r>
              <a:rPr lang="en-US" altLang="en-US" sz="4000" dirty="0"/>
              <a:t>Large number of statistical testings</a:t>
            </a:r>
          </a:p>
          <a:p>
            <a:pPr lvl="1">
              <a:defRPr/>
            </a:pPr>
            <a:r>
              <a:rPr lang="en-US" altLang="en-US" sz="4000" dirty="0"/>
              <a:t>Testings are not </a:t>
            </a:r>
            <a:r>
              <a:rPr lang="en-US" altLang="en-US" sz="4000" dirty="0" smtClean="0"/>
              <a:t>independent</a:t>
            </a:r>
            <a:endParaRPr lang="en-US" sz="4000" dirty="0" smtClean="0"/>
          </a:p>
          <a:p>
            <a:r>
              <a:rPr lang="en-US" sz="5100" dirty="0" smtClean="0"/>
              <a:t>Model selection</a:t>
            </a:r>
          </a:p>
          <a:p>
            <a:pPr lvl="1"/>
            <a:r>
              <a:rPr lang="en-US" sz="4000" dirty="0" smtClean="0"/>
              <a:t>Balance goodness-of-fit with parsimony</a:t>
            </a:r>
          </a:p>
          <a:p>
            <a:r>
              <a:rPr lang="en-US" sz="5100" dirty="0" smtClean="0"/>
              <a:t>Interpretation</a:t>
            </a:r>
          </a:p>
          <a:p>
            <a:pPr lvl="1">
              <a:defRPr/>
            </a:pPr>
            <a:r>
              <a:rPr lang="en-US" altLang="en-US" sz="3400" dirty="0"/>
              <a:t>How to make sense of the findings? </a:t>
            </a:r>
          </a:p>
          <a:p>
            <a:pPr lvl="1">
              <a:defRPr/>
            </a:pPr>
            <a:r>
              <a:rPr lang="en-US" altLang="en-US" sz="3400" dirty="0"/>
              <a:t>How to report and communicate </a:t>
            </a:r>
            <a:r>
              <a:rPr lang="en-US" altLang="en-US" sz="3400" dirty="0" smtClean="0"/>
              <a:t>findings?</a:t>
            </a:r>
            <a:endParaRPr lang="en-US" altLang="en-US" sz="3400" dirty="0"/>
          </a:p>
          <a:p>
            <a:pPr lvl="1">
              <a:defRPr/>
            </a:pPr>
            <a:r>
              <a:rPr lang="en-US" altLang="en-US" sz="3400" dirty="0"/>
              <a:t>Which findings are actionable?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omics technology in drug discovery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762000" y="2270125"/>
            <a:ext cx="1828800" cy="1143000"/>
          </a:xfrm>
          <a:prstGeom prst="homePlate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Preclinical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667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FIH/POM</a:t>
            </a:r>
          </a:p>
        </p:txBody>
      </p:sp>
      <p:sp>
        <p:nvSpPr>
          <p:cNvPr id="9" name="Pentagon 8"/>
          <p:cNvSpPr/>
          <p:nvPr/>
        </p:nvSpPr>
        <p:spPr>
          <a:xfrm>
            <a:off x="4572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 II</a:t>
            </a:r>
          </a:p>
        </p:txBody>
      </p:sp>
      <p:sp>
        <p:nvSpPr>
          <p:cNvPr id="10" name="Pentagon 9"/>
          <p:cNvSpPr/>
          <p:nvPr/>
        </p:nvSpPr>
        <p:spPr>
          <a:xfrm>
            <a:off x="6477000" y="2270125"/>
            <a:ext cx="1828800" cy="11430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 III/IV</a:t>
            </a: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7086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Drug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response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394652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Safety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4327525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Disease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biomarker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81600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356552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Drug response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433919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Safety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4708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Pharmacology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3958193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Dose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292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565525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Pharmacology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3958193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Dose response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87827" y="3413125"/>
            <a:ext cx="19050" cy="1752600"/>
          </a:xfrm>
          <a:prstGeom prst="line">
            <a:avLst/>
          </a:prstGeom>
          <a:solidFill>
            <a:srgbClr val="00A1DA"/>
          </a:solidFill>
          <a:ln w="38100">
            <a:solidFill>
              <a:srgbClr val="47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1371600" y="3958193"/>
            <a:ext cx="113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Toxicology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565525"/>
            <a:ext cx="167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 discovery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12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Omics in preclinical for target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334000"/>
          </a:xfrm>
        </p:spPr>
        <p:txBody>
          <a:bodyPr>
            <a:noAutofit/>
          </a:bodyPr>
          <a:lstStyle/>
          <a:p>
            <a:r>
              <a:rPr lang="en-US" sz="2000" dirty="0"/>
              <a:t>Cardiovascular </a:t>
            </a:r>
            <a:r>
              <a:rPr lang="en-US" sz="2000" dirty="0" smtClean="0"/>
              <a:t>disease is a complex disease</a:t>
            </a:r>
          </a:p>
          <a:p>
            <a:pPr lvl="1"/>
            <a:r>
              <a:rPr lang="en-US" sz="1800" dirty="0" smtClean="0"/>
              <a:t>Multiple risk factors including both genetics and environmental factors</a:t>
            </a:r>
            <a:endParaRPr lang="en-US" sz="1800" dirty="0"/>
          </a:p>
          <a:p>
            <a:r>
              <a:rPr lang="en-US" sz="2000" dirty="0" smtClean="0"/>
              <a:t>Omics data from laboratory mouse model may provide a valuable resource</a:t>
            </a:r>
          </a:p>
          <a:p>
            <a:pPr lvl="1"/>
            <a:r>
              <a:rPr lang="en-US" sz="1800" dirty="0" smtClean="0"/>
              <a:t>Mice and human share  95-98% of the genomes and get the most of the same diseases </a:t>
            </a:r>
          </a:p>
          <a:p>
            <a:pPr lvl="1"/>
            <a:r>
              <a:rPr lang="en-US" sz="1800" dirty="0" smtClean="0"/>
              <a:t>Tissue from mice are easy to access for data generation</a:t>
            </a:r>
          </a:p>
          <a:p>
            <a:r>
              <a:rPr lang="en-US" sz="2000" dirty="0" smtClean="0"/>
              <a:t>Outbred mice can be great resource to understand CVD </a:t>
            </a:r>
          </a:p>
          <a:p>
            <a:pPr lvl="1"/>
            <a:r>
              <a:rPr lang="en-US" sz="1800" dirty="0" smtClean="0"/>
              <a:t>290 NMRI outbred mice </a:t>
            </a:r>
          </a:p>
          <a:p>
            <a:pPr lvl="1"/>
            <a:r>
              <a:rPr lang="en-US" sz="1800" dirty="0" smtClean="0"/>
              <a:t>Phenotypes</a:t>
            </a:r>
          </a:p>
          <a:p>
            <a:pPr lvl="2"/>
            <a:r>
              <a:rPr lang="en-US" sz="1800" dirty="0" smtClean="0"/>
              <a:t>Albumin Creatinine Ratio (ACR) </a:t>
            </a:r>
          </a:p>
          <a:p>
            <a:pPr lvl="2"/>
            <a:r>
              <a:rPr lang="en-US" sz="1800" dirty="0" smtClean="0"/>
              <a:t>High-density lipoprotein (HDL)</a:t>
            </a:r>
          </a:p>
          <a:p>
            <a:pPr lvl="2"/>
            <a:r>
              <a:rPr lang="en-US" sz="1800" dirty="0" smtClean="0"/>
              <a:t>Cholesterol (CHL)</a:t>
            </a:r>
          </a:p>
          <a:p>
            <a:pPr lvl="2"/>
            <a:r>
              <a:rPr lang="en-US" sz="1800" dirty="0" smtClean="0"/>
              <a:t>Glucose (GLU)</a:t>
            </a:r>
          </a:p>
          <a:p>
            <a:pPr lvl="2"/>
            <a:r>
              <a:rPr lang="en-US" sz="1800" dirty="0" smtClean="0"/>
              <a:t>Triglyceride (TG)</a:t>
            </a:r>
          </a:p>
          <a:p>
            <a:r>
              <a:rPr lang="en-US" sz="2000" dirty="0" smtClean="0"/>
              <a:t>Objective</a:t>
            </a:r>
          </a:p>
          <a:p>
            <a:pPr lvl="1"/>
            <a:r>
              <a:rPr lang="en-US" sz="1800" dirty="0" smtClean="0"/>
              <a:t>To detect quantitative trait locus (QTL) associated with phenotypes 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0FD1A-6E98-45BF-B0DD-3CC526D37A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oD8qBH.0.RdIGaPyI_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CAClyfkiwiK.yHvI_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Vru1nRvkC9KavHeq5t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4avtw4G0uZp.9LMaGC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Vru1nRvkC9KavHeq5t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Vru1nRvkC9KavHeq5thA"/>
</p:tagLst>
</file>

<file path=ppt/theme/theme1.xml><?xml version="1.0" encoding="utf-8"?>
<a:theme xmlns:a="http://schemas.openxmlformats.org/drawingml/2006/main" name="Pfizer Global Theme">
  <a:themeElements>
    <a:clrScheme name="Pfizer Global">
      <a:dk1>
        <a:srgbClr val="093A80"/>
      </a:dk1>
      <a:lt1>
        <a:srgbClr val="FFFFFF"/>
      </a:lt1>
      <a:dk2>
        <a:srgbClr val="2B5CA3"/>
      </a:dk2>
      <a:lt2>
        <a:srgbClr val="FFFFFF"/>
      </a:lt2>
      <a:accent1>
        <a:srgbClr val="2B5CA3"/>
      </a:accent1>
      <a:accent2>
        <a:srgbClr val="FF9900"/>
      </a:accent2>
      <a:accent3>
        <a:srgbClr val="009900"/>
      </a:accent3>
      <a:accent4>
        <a:srgbClr val="663399"/>
      </a:accent4>
      <a:accent5>
        <a:srgbClr val="99CCFF"/>
      </a:accent5>
      <a:accent6>
        <a:srgbClr val="BA4040"/>
      </a:accent6>
      <a:hlink>
        <a:srgbClr val="B4B4B4"/>
      </a:hlink>
      <a:folHlink>
        <a:srgbClr val="3D92A9"/>
      </a:folHlink>
    </a:clrScheme>
    <a:fontScheme name="eSlide font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tx2"/>
          </a:solidFill>
          <a:round/>
          <a:headEnd/>
          <a:tailEnd/>
        </a:ln>
        <a:effectLst/>
      </a:spPr>
      <a:bodyPr wrap="none" lIns="0" tIns="0" rIns="0" bIns="0">
        <a:spAutoFit/>
      </a:bodyPr>
      <a:lstStyle>
        <a:defPPr>
          <a:defRPr/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Arial Narrow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PFE WYE PMI format">
  <a:themeElements>
    <a:clrScheme name="PFE WYE PMI format 1">
      <a:dk1>
        <a:srgbClr val="003366"/>
      </a:dk1>
      <a:lt1>
        <a:srgbClr val="FFFFFF"/>
      </a:lt1>
      <a:dk2>
        <a:srgbClr val="003366"/>
      </a:dk2>
      <a:lt2>
        <a:srgbClr val="666666"/>
      </a:lt2>
      <a:accent1>
        <a:srgbClr val="E2E2E2"/>
      </a:accent1>
      <a:accent2>
        <a:srgbClr val="CAE4FF"/>
      </a:accent2>
      <a:accent3>
        <a:srgbClr val="FFFFFF"/>
      </a:accent3>
      <a:accent4>
        <a:srgbClr val="002A56"/>
      </a:accent4>
      <a:accent5>
        <a:srgbClr val="EEEEEE"/>
      </a:accent5>
      <a:accent6>
        <a:srgbClr val="B7CFE7"/>
      </a:accent6>
      <a:hlink>
        <a:srgbClr val="2B5CA3"/>
      </a:hlink>
      <a:folHlink>
        <a:srgbClr val="398AE9"/>
      </a:folHlink>
    </a:clrScheme>
    <a:fontScheme name="2_PFE WYE PMI forma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50000">
              <a:srgbClr val="B2B2B2"/>
            </a:gs>
            <a:gs pos="100000">
              <a:schemeClr val="tx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9900"/>
          </a:buClr>
          <a:buSzTx/>
          <a:buFont typeface="Arial" charset="0"/>
          <a:buChar char="–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50000">
              <a:srgbClr val="B2B2B2"/>
            </a:gs>
            <a:gs pos="100000">
              <a:schemeClr val="tx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9900"/>
          </a:buClr>
          <a:buSzTx/>
          <a:buFont typeface="Arial" charset="0"/>
          <a:buChar char="–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FE WYE PMI format 1">
        <a:dk1>
          <a:srgbClr val="003366"/>
        </a:dk1>
        <a:lt1>
          <a:srgbClr val="FFFFFF"/>
        </a:lt1>
        <a:dk2>
          <a:srgbClr val="003366"/>
        </a:dk2>
        <a:lt2>
          <a:srgbClr val="666666"/>
        </a:lt2>
        <a:accent1>
          <a:srgbClr val="E2E2E2"/>
        </a:accent1>
        <a:accent2>
          <a:srgbClr val="CAE4FF"/>
        </a:accent2>
        <a:accent3>
          <a:srgbClr val="FFFFFF"/>
        </a:accent3>
        <a:accent4>
          <a:srgbClr val="002A56"/>
        </a:accent4>
        <a:accent5>
          <a:srgbClr val="EEEEEE"/>
        </a:accent5>
        <a:accent6>
          <a:srgbClr val="B7CFE7"/>
        </a:accent6>
        <a:hlink>
          <a:srgbClr val="2B5CA3"/>
        </a:hlink>
        <a:folHlink>
          <a:srgbClr val="398A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3CF"/>
      </a:accent1>
      <a:accent2>
        <a:srgbClr val="616365"/>
      </a:accent2>
      <a:accent3>
        <a:srgbClr val="4A245E"/>
      </a:accent3>
      <a:accent4>
        <a:srgbClr val="75D1E0"/>
      </a:accent4>
      <a:accent5>
        <a:srgbClr val="002596"/>
      </a:accent5>
      <a:accent6>
        <a:srgbClr val="7DBA00"/>
      </a:accent6>
      <a:hlink>
        <a:srgbClr val="0000FF"/>
      </a:hlink>
      <a:folHlink>
        <a:srgbClr val="4A24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8F0F1A975BB4EAD8E12F523E00AA7" ma:contentTypeVersion="0" ma:contentTypeDescription="Create a new document." ma:contentTypeScope="" ma:versionID="832a4be2ec50871ac1d6b08a8f87e8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1A4E123-BCF6-4D54-B724-B12A7A2FAC2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0C21E8-F03E-4406-816D-1D359029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49586E-05CB-43CC-B06B-C0BD48B9D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101950</TotalTime>
  <Words>1562</Words>
  <Application>Microsoft Office PowerPoint</Application>
  <PresentationFormat>On-screen Show (4:3)</PresentationFormat>
  <Paragraphs>426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Pfizer Global Theme</vt:lpstr>
      <vt:lpstr>4_PFE WYE PMI format</vt:lpstr>
      <vt:lpstr>2_Office Theme</vt:lpstr>
      <vt:lpstr>Office Theme</vt:lpstr>
      <vt:lpstr>think-cell Slide</vt:lpstr>
      <vt:lpstr>Leveraging omics data in drug development  – get ready for the show</vt:lpstr>
      <vt:lpstr>Outline</vt:lpstr>
      <vt:lpstr>Omics provide paramount view of biological cascade</vt:lpstr>
      <vt:lpstr>Omics data are key to drug development</vt:lpstr>
      <vt:lpstr>Major technologies – genomics/transcriptomics</vt:lpstr>
      <vt:lpstr>Applications of omics technology in drug discovery</vt:lpstr>
      <vt:lpstr>Statistical challenges in omics technology</vt:lpstr>
      <vt:lpstr>Applications of omics technology in drug discovery</vt:lpstr>
      <vt:lpstr>Omics in preclinical for target discovery</vt:lpstr>
      <vt:lpstr>Genotypes</vt:lpstr>
      <vt:lpstr>Single-locus genome scan</vt:lpstr>
      <vt:lpstr>Genome-wide threshold</vt:lpstr>
      <vt:lpstr>Genome scan</vt:lpstr>
      <vt:lpstr>Multilocus models</vt:lpstr>
      <vt:lpstr>Genome-wide RMIP</vt:lpstr>
      <vt:lpstr>RMIP for HDL on Chr1</vt:lpstr>
      <vt:lpstr>Precision of QTL location</vt:lpstr>
      <vt:lpstr>Precision plot</vt:lpstr>
      <vt:lpstr>Applications of omics technology in drug discovery</vt:lpstr>
      <vt:lpstr>Proof of Mechanism</vt:lpstr>
      <vt:lpstr>Biomarkers are essential to POM success</vt:lpstr>
      <vt:lpstr>Transcriptomics biomarker may provide new opportunities for POM success</vt:lpstr>
      <vt:lpstr>Key questions</vt:lpstr>
      <vt:lpstr>How do we select genes?</vt:lpstr>
      <vt:lpstr>Metrics: selecting and summarizing multiple genes</vt:lpstr>
      <vt:lpstr>Applications of omics technology in drug discovery</vt:lpstr>
      <vt:lpstr>Understand drug response and safety with genomics data</vt:lpstr>
      <vt:lpstr>Herpes Zoster (HZ) in Tofacitinib PII/III studies</vt:lpstr>
      <vt:lpstr>Genetic Association Study Design</vt:lpstr>
      <vt:lpstr>Data preprocessing and modeling</vt:lpstr>
      <vt:lpstr>Overview of Genome-wide Association with HZ</vt:lpstr>
      <vt:lpstr>Rs58861611 Near IL17RB Associated with HZ Suggesting Th2 vs Th1 Mechanisms  </vt:lpstr>
      <vt:lpstr>Proteomics may add additional values to drug development</vt:lpstr>
      <vt:lpstr>Summary</vt:lpstr>
      <vt:lpstr>Acknowledgements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duczya</dc:creator>
  <cp:lastModifiedBy>Zhang, Weidong</cp:lastModifiedBy>
  <cp:revision>3200</cp:revision>
  <cp:lastPrinted>2015-02-16T14:31:16Z</cp:lastPrinted>
  <dcterms:created xsi:type="dcterms:W3CDTF">2013-01-04T16:54:21Z</dcterms:created>
  <dcterms:modified xsi:type="dcterms:W3CDTF">2016-05-18T12:08:31Z</dcterms:modified>
</cp:coreProperties>
</file>